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2.xml" ContentType="application/vnd.openxmlformats-officedocument.presentationml.notesSlide+xml"/>
  <Override PartName="/ppt/charts/chartEx1.xml" ContentType="application/vnd.ms-office.chartex+xml"/>
  <Override PartName="/ppt/charts/style11.xml" ContentType="application/vnd.ms-office.chartstyle+xml"/>
  <Override PartName="/ppt/charts/colors1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2" r:id="rId2"/>
    <p:sldMasterId id="2147483658" r:id="rId3"/>
  </p:sldMasterIdLst>
  <p:notesMasterIdLst>
    <p:notesMasterId r:id="rId33"/>
  </p:notesMasterIdLst>
  <p:sldIdLst>
    <p:sldId id="1199" r:id="rId4"/>
    <p:sldId id="1107" r:id="rId5"/>
    <p:sldId id="257" r:id="rId6"/>
    <p:sldId id="285" r:id="rId7"/>
    <p:sldId id="258" r:id="rId8"/>
    <p:sldId id="259" r:id="rId9"/>
    <p:sldId id="261" r:id="rId10"/>
    <p:sldId id="260" r:id="rId11"/>
    <p:sldId id="262" r:id="rId12"/>
    <p:sldId id="263" r:id="rId13"/>
    <p:sldId id="265" r:id="rId14"/>
    <p:sldId id="267" r:id="rId15"/>
    <p:sldId id="1106" r:id="rId16"/>
    <p:sldId id="286" r:id="rId17"/>
    <p:sldId id="287" r:id="rId18"/>
    <p:sldId id="1201" r:id="rId19"/>
    <p:sldId id="277" r:id="rId20"/>
    <p:sldId id="469" r:id="rId21"/>
    <p:sldId id="273" r:id="rId22"/>
    <p:sldId id="324" r:id="rId23"/>
    <p:sldId id="328" r:id="rId24"/>
    <p:sldId id="333" r:id="rId25"/>
    <p:sldId id="334" r:id="rId26"/>
    <p:sldId id="335" r:id="rId27"/>
    <p:sldId id="336" r:id="rId28"/>
    <p:sldId id="338" r:id="rId29"/>
    <p:sldId id="339" r:id="rId30"/>
    <p:sldId id="337" r:id="rId31"/>
    <p:sldId id="120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st Optimization" id="{30864B72-F941-5C48-A91B-4A534EE80C21}">
          <p14:sldIdLst>
            <p14:sldId id="1199"/>
            <p14:sldId id="1107"/>
            <p14:sldId id="257"/>
            <p14:sldId id="285"/>
            <p14:sldId id="258"/>
            <p14:sldId id="259"/>
            <p14:sldId id="261"/>
            <p14:sldId id="260"/>
            <p14:sldId id="262"/>
            <p14:sldId id="263"/>
            <p14:sldId id="265"/>
            <p14:sldId id="267"/>
            <p14:sldId id="1106"/>
            <p14:sldId id="286"/>
            <p14:sldId id="287"/>
            <p14:sldId id="1201"/>
            <p14:sldId id="277"/>
            <p14:sldId id="469"/>
            <p14:sldId id="273"/>
            <p14:sldId id="324"/>
            <p14:sldId id="328"/>
          </p14:sldIdLst>
        </p14:section>
        <p14:section name="Function Specific Opportunity" id="{4A59B43E-27F1-C040-9E8D-EBE019D89ECF}">
          <p14:sldIdLst>
            <p14:sldId id="333"/>
            <p14:sldId id="334"/>
            <p14:sldId id="335"/>
            <p14:sldId id="336"/>
            <p14:sldId id="338"/>
            <p14:sldId id="339"/>
            <p14:sldId id="337"/>
            <p14:sldId id="1204"/>
          </p14:sldIdLst>
        </p14:section>
      </p14:sectionLst>
    </p:ext>
    <p:ext uri="{EFAFB233-063F-42B5-8137-9DF3F51BA10A}">
      <p15:sldGuideLst xmlns:p15="http://schemas.microsoft.com/office/powerpoint/2012/main">
        <p15:guide id="1" orient="horz" pos="1416" userDrawn="1">
          <p15:clr>
            <a:srgbClr val="A4A3A4"/>
          </p15:clr>
        </p15:guide>
        <p15:guide id="2" pos="50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6B8E"/>
    <a:srgbClr val="02789E"/>
    <a:srgbClr val="05ADB4"/>
    <a:srgbClr val="2D536D"/>
    <a:srgbClr val="517EA3"/>
    <a:srgbClr val="7390B0"/>
    <a:srgbClr val="017580"/>
    <a:srgbClr val="0294A9"/>
    <a:srgbClr val="57BBCA"/>
    <a:srgbClr val="3793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14" autoAdjust="0"/>
    <p:restoredTop sz="80952" autoAdjust="0"/>
  </p:normalViewPr>
  <p:slideViewPr>
    <p:cSldViewPr snapToGrid="0" snapToObjects="1" showGuides="1">
      <p:cViewPr varScale="1">
        <p:scale>
          <a:sx n="98" d="100"/>
          <a:sy n="98" d="100"/>
        </p:scale>
        <p:origin x="1496" y="184"/>
      </p:cViewPr>
      <p:guideLst>
        <p:guide orient="horz" pos="1416"/>
        <p:guide pos="506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11.xml"/><Relationship Id="rId2" Type="http://schemas.microsoft.com/office/2011/relationships/chartStyle" Target="style11.xml"/><Relationship Id="rId1" Type="http://schemas.openxmlformats.org/officeDocument/2006/relationships/package" Target="../embeddings/Microsoft_Excel_Worksheet10.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12700">
              <a:solidFill>
                <a:schemeClr val="bg1"/>
              </a:solidFill>
            </a:ln>
          </c:spPr>
          <c:dPt>
            <c:idx val="0"/>
            <c:bubble3D val="0"/>
            <c:spPr>
              <a:gradFill>
                <a:gsLst>
                  <a:gs pos="0">
                    <a:schemeClr val="accent4"/>
                  </a:gs>
                  <a:gs pos="100000">
                    <a:schemeClr val="accent4">
                      <a:alpha val="0"/>
                    </a:schemeClr>
                  </a:gs>
                </a:gsLst>
                <a:lin ang="5400000" scaled="0"/>
              </a:gradFill>
              <a:ln w="12700">
                <a:solidFill>
                  <a:schemeClr val="bg1"/>
                </a:solidFill>
              </a:ln>
              <a:effectLst/>
            </c:spPr>
            <c:extLst>
              <c:ext xmlns:c16="http://schemas.microsoft.com/office/drawing/2014/chart" uri="{C3380CC4-5D6E-409C-BE32-E72D297353CC}">
                <c16:uniqueId val="{00000001-2AE2-4A7B-89ED-41AA94707598}"/>
              </c:ext>
            </c:extLst>
          </c:dPt>
          <c:dPt>
            <c:idx val="1"/>
            <c:bubble3D val="0"/>
            <c:spPr>
              <a:gradFill>
                <a:gsLst>
                  <a:gs pos="0">
                    <a:schemeClr val="accent1">
                      <a:lumMod val="60000"/>
                      <a:lumOff val="40000"/>
                      <a:alpha val="0"/>
                    </a:schemeClr>
                  </a:gs>
                  <a:gs pos="100000">
                    <a:schemeClr val="accent1">
                      <a:lumMod val="60000"/>
                      <a:lumOff val="40000"/>
                    </a:schemeClr>
                  </a:gs>
                </a:gsLst>
                <a:lin ang="0" scaled="0"/>
              </a:gradFill>
              <a:ln w="12700">
                <a:solidFill>
                  <a:schemeClr val="bg1"/>
                </a:solidFill>
              </a:ln>
              <a:effectLst/>
            </c:spPr>
            <c:extLst>
              <c:ext xmlns:c16="http://schemas.microsoft.com/office/drawing/2014/chart" uri="{C3380CC4-5D6E-409C-BE32-E72D297353CC}">
                <c16:uniqueId val="{00000003-2AE2-4A7B-89ED-41AA94707598}"/>
              </c:ext>
            </c:extLst>
          </c:dPt>
          <c:dPt>
            <c:idx val="2"/>
            <c:bubble3D val="0"/>
            <c:spPr>
              <a:gradFill>
                <a:gsLst>
                  <a:gs pos="0">
                    <a:schemeClr val="accent2">
                      <a:lumMod val="60000"/>
                      <a:lumOff val="40000"/>
                      <a:alpha val="0"/>
                    </a:schemeClr>
                  </a:gs>
                  <a:gs pos="100000">
                    <a:schemeClr val="accent2">
                      <a:lumMod val="60000"/>
                      <a:lumOff val="40000"/>
                    </a:schemeClr>
                  </a:gs>
                </a:gsLst>
                <a:lin ang="6000000" scaled="0"/>
              </a:gradFill>
              <a:ln w="12700">
                <a:solidFill>
                  <a:schemeClr val="bg1"/>
                </a:solidFill>
              </a:ln>
              <a:effectLst/>
            </c:spPr>
            <c:extLst>
              <c:ext xmlns:c16="http://schemas.microsoft.com/office/drawing/2014/chart" uri="{C3380CC4-5D6E-409C-BE32-E72D297353CC}">
                <c16:uniqueId val="{00000002-2AE2-4A7B-89ED-41AA94707598}"/>
              </c:ext>
            </c:extLst>
          </c:dPt>
          <c:dPt>
            <c:idx val="3"/>
            <c:bubble3D val="0"/>
            <c:spPr>
              <a:gradFill>
                <a:gsLst>
                  <a:gs pos="0">
                    <a:schemeClr val="bg1">
                      <a:lumMod val="75000"/>
                      <a:alpha val="0"/>
                    </a:schemeClr>
                  </a:gs>
                  <a:gs pos="100000">
                    <a:schemeClr val="bg1">
                      <a:lumMod val="75000"/>
                    </a:schemeClr>
                  </a:gs>
                </a:gsLst>
                <a:lin ang="13500000" scaled="0"/>
              </a:gradFill>
              <a:ln w="12700">
                <a:solidFill>
                  <a:schemeClr val="bg1"/>
                </a:solidFill>
              </a:ln>
              <a:effectLst/>
            </c:spPr>
            <c:extLst>
              <c:ext xmlns:c16="http://schemas.microsoft.com/office/drawing/2014/chart" uri="{C3380CC4-5D6E-409C-BE32-E72D297353CC}">
                <c16:uniqueId val="{00000004-2AE2-4A7B-89ED-41AA94707598}"/>
              </c:ext>
            </c:extLst>
          </c:dPt>
          <c:dLbls>
            <c:dLbl>
              <c:idx val="0"/>
              <c:layout>
                <c:manualLayout>
                  <c:x val="-6.4308038863554295E-2"/>
                  <c:y val="0.1263831732294057"/>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AE2-4A7B-89ED-41AA94707598}"/>
                </c:ext>
              </c:extLst>
            </c:dLbl>
            <c:dLbl>
              <c:idx val="1"/>
              <c:layout>
                <c:manualLayout>
                  <c:x val="-0.15063931646822798"/>
                  <c:y val="1.0639718539160901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AE2-4A7B-89ED-41AA94707598}"/>
                </c:ext>
              </c:extLst>
            </c:dLbl>
            <c:dLbl>
              <c:idx val="2"/>
              <c:layout>
                <c:manualLayout>
                  <c:x val="4.5463806342229747E-2"/>
                  <c:y val="-0.13096830226993111"/>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AE2-4A7B-89ED-41AA94707598}"/>
                </c:ext>
              </c:extLst>
            </c:dLbl>
            <c:dLbl>
              <c:idx val="3"/>
              <c:layout>
                <c:manualLayout>
                  <c:x val="0.1257943330758691"/>
                  <c:y val="7.8552308962775957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AE2-4A7B-89ED-41AA9470759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bg1"/>
                    </a:solidFill>
                    <a:latin typeface="Century Gothic" panose="020B0502020202020204" pitchFamily="34" charset="0"/>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Lights on</c:v>
                </c:pt>
                <c:pt idx="1">
                  <c:v>Can't Avoid</c:v>
                </c:pt>
                <c:pt idx="2">
                  <c:v>Differentiating</c:v>
                </c:pt>
                <c:pt idx="3">
                  <c:v>Not required</c:v>
                </c:pt>
              </c:strCache>
            </c:strRef>
          </c:cat>
          <c:val>
            <c:numRef>
              <c:f>Sheet1!$B$2:$B$5</c:f>
              <c:numCache>
                <c:formatCode>0%</c:formatCode>
                <c:ptCount val="4"/>
                <c:pt idx="0">
                  <c:v>0.1</c:v>
                </c:pt>
                <c:pt idx="1">
                  <c:v>0.3</c:v>
                </c:pt>
                <c:pt idx="2">
                  <c:v>0.3</c:v>
                </c:pt>
                <c:pt idx="3">
                  <c:v>0.3</c:v>
                </c:pt>
              </c:numCache>
            </c:numRef>
          </c:val>
          <c:extLst>
            <c:ext xmlns:c16="http://schemas.microsoft.com/office/drawing/2014/chart" uri="{C3380CC4-5D6E-409C-BE32-E72D297353CC}">
              <c16:uniqueId val="{00000000-2AE2-4A7B-89ED-41AA94707598}"/>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439102298395309E-2"/>
          <c:y val="3.4266090492697812E-2"/>
          <c:w val="0.8833239686287514"/>
          <c:h val="0.9314678190146044"/>
        </c:manualLayout>
      </c:layout>
      <c:pieChart>
        <c:varyColors val="1"/>
        <c:ser>
          <c:idx val="0"/>
          <c:order val="0"/>
          <c:tx>
            <c:strRef>
              <c:f>Sheet1!$B$1</c:f>
              <c:strCache>
                <c:ptCount val="1"/>
                <c:pt idx="0">
                  <c:v>Sales</c:v>
                </c:pt>
              </c:strCache>
            </c:strRef>
          </c:tx>
          <c:spPr>
            <a:solidFill>
              <a:schemeClr val="bg1"/>
            </a:solidFill>
            <a:ln>
              <a:noFill/>
            </a:ln>
          </c:spPr>
          <c:dPt>
            <c:idx val="0"/>
            <c:bubble3D val="0"/>
            <c:explosion val="1"/>
            <c:spPr>
              <a:gradFill>
                <a:gsLst>
                  <a:gs pos="100000">
                    <a:schemeClr val="accent4">
                      <a:lumMod val="60000"/>
                      <a:lumOff val="40000"/>
                    </a:schemeClr>
                  </a:gs>
                  <a:gs pos="0">
                    <a:schemeClr val="accent4">
                      <a:lumMod val="20000"/>
                      <a:lumOff val="80000"/>
                      <a:alpha val="35000"/>
                    </a:schemeClr>
                  </a:gs>
                </a:gsLst>
                <a:lin ang="5400000" scaled="0"/>
              </a:gradFill>
              <a:ln w="19050">
                <a:noFill/>
              </a:ln>
              <a:effectLst/>
            </c:spPr>
            <c:extLst>
              <c:ext xmlns:c16="http://schemas.microsoft.com/office/drawing/2014/chart" uri="{C3380CC4-5D6E-409C-BE32-E72D297353CC}">
                <c16:uniqueId val="{00000004-0D3D-4C22-BD6D-843966CC05A0}"/>
              </c:ext>
            </c:extLst>
          </c:dPt>
          <c:dPt>
            <c:idx val="1"/>
            <c:bubble3D val="0"/>
            <c:explosion val="6"/>
            <c:spPr>
              <a:gradFill>
                <a:gsLst>
                  <a:gs pos="100000">
                    <a:schemeClr val="accent1">
                      <a:lumMod val="60000"/>
                      <a:lumOff val="40000"/>
                      <a:alpha val="53000"/>
                    </a:schemeClr>
                  </a:gs>
                  <a:gs pos="0">
                    <a:schemeClr val="accent1">
                      <a:lumMod val="40000"/>
                      <a:lumOff val="60000"/>
                    </a:schemeClr>
                  </a:gs>
                </a:gsLst>
                <a:lin ang="5400000" scaled="0"/>
              </a:gradFill>
              <a:ln w="19050">
                <a:noFill/>
              </a:ln>
              <a:effectLst/>
            </c:spPr>
            <c:extLst>
              <c:ext xmlns:c16="http://schemas.microsoft.com/office/drawing/2014/chart" uri="{C3380CC4-5D6E-409C-BE32-E72D297353CC}">
                <c16:uniqueId val="{00000003-0D3D-4C22-BD6D-843966CC05A0}"/>
              </c:ext>
            </c:extLst>
          </c:dPt>
          <c:dLbls>
            <c:dLbl>
              <c:idx val="0"/>
              <c:layout>
                <c:manualLayout>
                  <c:x val="-0.14573476086228981"/>
                  <c:y val="0.12487561678962884"/>
                </c:manualLayout>
              </c:layout>
              <c:tx>
                <c:rich>
                  <a:bodyPr rot="0" spcFirstLastPara="1" vertOverflow="ellipsis" vert="horz" wrap="square" anchor="ctr" anchorCtr="1"/>
                  <a:lstStyle/>
                  <a:p>
                    <a:pPr>
                      <a:defRPr sz="900" b="1" i="0" u="none" strike="noStrike" kern="1200" baseline="0">
                        <a:solidFill>
                          <a:schemeClr val="accent4">
                            <a:lumMod val="50000"/>
                          </a:schemeClr>
                        </a:solidFill>
                        <a:latin typeface="Century Gothic" panose="020B0502020202020204" pitchFamily="34" charset="0"/>
                        <a:ea typeface="+mn-ea"/>
                        <a:cs typeface="+mn-cs"/>
                      </a:defRPr>
                    </a:pPr>
                    <a:fld id="{C78E7026-0299-4EC1-8BAF-29BD83987199}" type="CATEGORYNAME">
                      <a:rPr lang="en-US" smtClean="0">
                        <a:solidFill>
                          <a:schemeClr val="accent4">
                            <a:lumMod val="50000"/>
                          </a:schemeClr>
                        </a:solidFill>
                      </a:rPr>
                      <a:pPr>
                        <a:defRPr>
                          <a:solidFill>
                            <a:schemeClr val="accent4">
                              <a:lumMod val="50000"/>
                            </a:schemeClr>
                          </a:solidFill>
                        </a:defRPr>
                      </a:pPr>
                      <a:t>[CATEGORY NAME]</a:t>
                    </a:fld>
                    <a:endParaRPr lang="en-US"/>
                  </a:p>
                </c:rich>
              </c:tx>
              <c:spPr>
                <a:noFill/>
                <a:ln>
                  <a:noFill/>
                </a:ln>
                <a:effectLst/>
              </c:spPr>
              <c:txPr>
                <a:bodyPr rot="0" spcFirstLastPara="1" vertOverflow="ellipsis" vert="horz" wrap="square" anchor="ctr" anchorCtr="1"/>
                <a:lstStyle/>
                <a:p>
                  <a:pPr>
                    <a:defRPr sz="900" b="1" i="0" u="none" strike="noStrike" kern="1200" baseline="0">
                      <a:solidFill>
                        <a:schemeClr val="accent4">
                          <a:lumMod val="50000"/>
                        </a:schemeClr>
                      </a:solidFill>
                      <a:latin typeface="Century Gothic" panose="020B0502020202020204" pitchFamily="34" charset="0"/>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32898360716138919"/>
                      <c:h val="0.24203947453624755"/>
                    </c:manualLayout>
                  </c15:layout>
                  <c15:dlblFieldTable/>
                  <c15:showDataLabelsRange val="0"/>
                </c:ext>
                <c:ext xmlns:c16="http://schemas.microsoft.com/office/drawing/2014/chart" uri="{C3380CC4-5D6E-409C-BE32-E72D297353CC}">
                  <c16:uniqueId val="{00000004-0D3D-4C22-BD6D-843966CC05A0}"/>
                </c:ext>
              </c:extLst>
            </c:dLbl>
            <c:dLbl>
              <c:idx val="1"/>
              <c:layout>
                <c:manualLayout>
                  <c:x val="0.19441718504630817"/>
                  <c:y val="-0.20267847899878499"/>
                </c:manualLayout>
              </c:layout>
              <c:tx>
                <c:rich>
                  <a:bodyPr rot="0" spcFirstLastPara="1" vertOverflow="ellipsis" vert="horz" wrap="square" anchor="ctr" anchorCtr="1"/>
                  <a:lstStyle/>
                  <a:p>
                    <a:pPr>
                      <a:defRPr sz="900" b="1" i="0" u="none" strike="noStrike" kern="1200" baseline="0">
                        <a:solidFill>
                          <a:schemeClr val="accent2">
                            <a:lumMod val="50000"/>
                          </a:schemeClr>
                        </a:solidFill>
                        <a:latin typeface="Century Gothic" panose="020B0502020202020204" pitchFamily="34" charset="0"/>
                        <a:ea typeface="+mn-ea"/>
                        <a:cs typeface="+mn-cs"/>
                      </a:defRPr>
                    </a:pPr>
                    <a:fld id="{ED822AA5-C073-47E3-A0D9-517165D24C7C}" type="CATEGORYNAME">
                      <a:rPr lang="en-US" smtClean="0">
                        <a:solidFill>
                          <a:schemeClr val="accent2">
                            <a:lumMod val="50000"/>
                          </a:schemeClr>
                        </a:solidFill>
                      </a:rPr>
                      <a:pPr>
                        <a:defRPr>
                          <a:solidFill>
                            <a:schemeClr val="accent2">
                              <a:lumMod val="50000"/>
                            </a:schemeClr>
                          </a:solidFill>
                        </a:defRPr>
                      </a:pPr>
                      <a:t>[CATEGORY NAME]</a:t>
                    </a:fld>
                    <a:endParaRPr lang="en-US"/>
                  </a:p>
                </c:rich>
              </c:tx>
              <c:spPr>
                <a:noFill/>
                <a:ln>
                  <a:noFill/>
                </a:ln>
                <a:effectLst/>
              </c:spPr>
              <c:txPr>
                <a:bodyPr rot="0" spcFirstLastPara="1" vertOverflow="ellipsis" vert="horz" wrap="square" anchor="ctr" anchorCtr="1"/>
                <a:lstStyle/>
                <a:p>
                  <a:pPr>
                    <a:defRPr sz="900" b="1" i="0" u="none" strike="noStrike" kern="1200" baseline="0">
                      <a:solidFill>
                        <a:schemeClr val="accent2">
                          <a:lumMod val="50000"/>
                        </a:schemeClr>
                      </a:solidFill>
                      <a:latin typeface="Century Gothic" panose="020B0502020202020204" pitchFamily="34" charset="0"/>
                      <a:ea typeface="+mn-ea"/>
                      <a:cs typeface="+mn-cs"/>
                    </a:defRPr>
                  </a:pPr>
                  <a:endParaRPr lang="en-US"/>
                </a:p>
              </c:txPr>
              <c:dLblPos val="bestFit"/>
              <c:showLegendKey val="0"/>
              <c:showVal val="0"/>
              <c:showCatName val="1"/>
              <c:showSerName val="0"/>
              <c:showPercent val="0"/>
              <c:showBubbleSize val="0"/>
              <c:extLst>
                <c:ext xmlns:c15="http://schemas.microsoft.com/office/drawing/2012/chart" uri="{CE6537A1-D6FC-4f65-9D91-7224C49458BB}">
                  <c15:layout>
                    <c:manualLayout>
                      <c:w val="0.24323535327626392"/>
                      <c:h val="0.28253509023871404"/>
                    </c:manualLayout>
                  </c15:layout>
                  <c15:dlblFieldTable/>
                  <c15:showDataLabelsRange val="0"/>
                </c:ext>
                <c:ext xmlns:c16="http://schemas.microsoft.com/office/drawing/2014/chart" uri="{C3380CC4-5D6E-409C-BE32-E72D297353CC}">
                  <c16:uniqueId val="{00000003-0D3D-4C22-BD6D-843966CC05A0}"/>
                </c:ext>
              </c:extLst>
            </c:dLbl>
            <c:spPr>
              <a:noFill/>
              <a:ln>
                <a:noFill/>
              </a:ln>
              <a:effectLst/>
            </c:spPr>
            <c:txPr>
              <a:bodyPr rot="0" spcFirstLastPara="1" vertOverflow="ellipsis" vert="horz" wrap="square" anchor="ctr" anchorCtr="1"/>
              <a:lstStyle/>
              <a:p>
                <a:pPr>
                  <a:defRPr sz="900" b="1" i="0" u="none" strike="noStrike" kern="1200" baseline="0">
                    <a:solidFill>
                      <a:schemeClr val="tx1">
                        <a:lumMod val="75000"/>
                        <a:lumOff val="25000"/>
                      </a:schemeClr>
                    </a:solidFill>
                    <a:latin typeface="Century Gothic" panose="020B0502020202020204" pitchFamily="34" charset="0"/>
                    <a:ea typeface="+mn-ea"/>
                    <a:cs typeface="+mn-cs"/>
                  </a:defRPr>
                </a:pPr>
                <a:endParaRPr lang="en-US"/>
              </a:p>
            </c:txPr>
            <c:dLblPos val="bestFit"/>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COST SAVINGS</c:v>
                </c:pt>
                <c:pt idx="1">
                  <c:v>LOGISTIC SPEND</c:v>
                </c:pt>
              </c:strCache>
            </c:strRef>
          </c:cat>
          <c:val>
            <c:numRef>
              <c:f>Sheet1!$B$2:$B$3</c:f>
              <c:numCache>
                <c:formatCode>General</c:formatCode>
                <c:ptCount val="2"/>
                <c:pt idx="0">
                  <c:v>35</c:v>
                </c:pt>
                <c:pt idx="1">
                  <c:v>65</c:v>
                </c:pt>
              </c:numCache>
            </c:numRef>
          </c:val>
          <c:extLst>
            <c:ext xmlns:c16="http://schemas.microsoft.com/office/drawing/2014/chart" uri="{C3380CC4-5D6E-409C-BE32-E72D297353CC}">
              <c16:uniqueId val="{00000000-0D3D-4C22-BD6D-843966CC05A0}"/>
            </c:ext>
          </c:extLst>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b="1">
          <a:latin typeface="Century Gothic" panose="020B0502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264115612767708E-2"/>
          <c:y val="0.11423377213771328"/>
          <c:w val="0.60510210779791951"/>
          <c:h val="0.77153245572457341"/>
        </c:manualLayout>
      </c:layout>
      <c:doughnutChart>
        <c:varyColors val="1"/>
        <c:ser>
          <c:idx val="0"/>
          <c:order val="0"/>
          <c:tx>
            <c:strRef>
              <c:f>Sheet1!$B$1</c:f>
              <c:strCache>
                <c:ptCount val="1"/>
                <c:pt idx="0">
                  <c:v>Sales</c:v>
                </c:pt>
              </c:strCache>
            </c:strRef>
          </c:tx>
          <c:spPr>
            <a:ln w="25400">
              <a:solidFill>
                <a:srgbClr val="5285AF"/>
              </a:solidFill>
            </a:ln>
          </c:spPr>
          <c:dPt>
            <c:idx val="0"/>
            <c:bubble3D val="0"/>
            <c:spPr>
              <a:solidFill>
                <a:schemeClr val="accent4">
                  <a:lumMod val="20000"/>
                  <a:lumOff val="80000"/>
                </a:schemeClr>
              </a:solidFill>
              <a:ln w="25400">
                <a:solidFill>
                  <a:srgbClr val="5285AF"/>
                </a:solidFill>
              </a:ln>
              <a:effectLst/>
            </c:spPr>
            <c:extLst>
              <c:ext xmlns:c16="http://schemas.microsoft.com/office/drawing/2014/chart" uri="{C3380CC4-5D6E-409C-BE32-E72D297353CC}">
                <c16:uniqueId val="{00000001-7609-4606-B733-81A8D0FFFB89}"/>
              </c:ext>
            </c:extLst>
          </c:dPt>
          <c:dPt>
            <c:idx val="1"/>
            <c:bubble3D val="0"/>
            <c:spPr>
              <a:solidFill>
                <a:schemeClr val="accent4">
                  <a:lumMod val="60000"/>
                  <a:lumOff val="40000"/>
                </a:schemeClr>
              </a:solidFill>
              <a:ln w="25400">
                <a:solidFill>
                  <a:srgbClr val="5285AF"/>
                </a:solidFill>
              </a:ln>
              <a:effectLst/>
            </c:spPr>
            <c:extLst>
              <c:ext xmlns:c16="http://schemas.microsoft.com/office/drawing/2014/chart" uri="{C3380CC4-5D6E-409C-BE32-E72D297353CC}">
                <c16:uniqueId val="{00000002-7609-4606-B733-81A8D0FFFB89}"/>
              </c:ext>
            </c:extLst>
          </c:dPt>
          <c:dPt>
            <c:idx val="2"/>
            <c:bubble3D val="0"/>
            <c:spPr>
              <a:solidFill>
                <a:schemeClr val="accent4"/>
              </a:solidFill>
              <a:ln w="25400">
                <a:solidFill>
                  <a:srgbClr val="5285AF"/>
                </a:solidFill>
              </a:ln>
              <a:effectLst/>
            </c:spPr>
            <c:extLst>
              <c:ext xmlns:c16="http://schemas.microsoft.com/office/drawing/2014/chart" uri="{C3380CC4-5D6E-409C-BE32-E72D297353CC}">
                <c16:uniqueId val="{00000003-7609-4606-B733-81A8D0FFFB89}"/>
              </c:ext>
            </c:extLst>
          </c:dPt>
          <c:dPt>
            <c:idx val="3"/>
            <c:bubble3D val="0"/>
            <c:spPr>
              <a:solidFill>
                <a:schemeClr val="accent2">
                  <a:lumMod val="20000"/>
                  <a:lumOff val="80000"/>
                </a:schemeClr>
              </a:solidFill>
              <a:ln w="25400">
                <a:solidFill>
                  <a:srgbClr val="5285AF"/>
                </a:solidFill>
              </a:ln>
              <a:effectLst/>
            </c:spPr>
            <c:extLst>
              <c:ext xmlns:c16="http://schemas.microsoft.com/office/drawing/2014/chart" uri="{C3380CC4-5D6E-409C-BE32-E72D297353CC}">
                <c16:uniqueId val="{00000004-7609-4606-B733-81A8D0FFFB89}"/>
              </c:ext>
            </c:extLst>
          </c:dPt>
          <c:dPt>
            <c:idx val="4"/>
            <c:bubble3D val="0"/>
            <c:spPr>
              <a:solidFill>
                <a:schemeClr val="accent2">
                  <a:lumMod val="60000"/>
                  <a:lumOff val="40000"/>
                </a:schemeClr>
              </a:solidFill>
              <a:ln w="25400">
                <a:solidFill>
                  <a:srgbClr val="5285AF"/>
                </a:solidFill>
              </a:ln>
              <a:effectLst/>
            </c:spPr>
            <c:extLst>
              <c:ext xmlns:c16="http://schemas.microsoft.com/office/drawing/2014/chart" uri="{C3380CC4-5D6E-409C-BE32-E72D297353CC}">
                <c16:uniqueId val="{00000005-7609-4606-B733-81A8D0FFFB89}"/>
              </c:ext>
            </c:extLst>
          </c:dPt>
          <c:dPt>
            <c:idx val="5"/>
            <c:bubble3D val="0"/>
            <c:spPr>
              <a:solidFill>
                <a:schemeClr val="accent1">
                  <a:lumMod val="60000"/>
                  <a:lumOff val="40000"/>
                </a:schemeClr>
              </a:solidFill>
              <a:ln w="25400">
                <a:solidFill>
                  <a:srgbClr val="5285AF"/>
                </a:solidFill>
              </a:ln>
              <a:effectLst/>
            </c:spPr>
            <c:extLst>
              <c:ext xmlns:c16="http://schemas.microsoft.com/office/drawing/2014/chart" uri="{C3380CC4-5D6E-409C-BE32-E72D297353CC}">
                <c16:uniqueId val="{00000006-7609-4606-B733-81A8D0FFFB89}"/>
              </c:ext>
            </c:extLst>
          </c:dPt>
          <c:cat>
            <c:strRef>
              <c:f>Sheet1!$A$2:$A$7</c:f>
              <c:strCache>
                <c:ptCount val="6"/>
                <c:pt idx="0">
                  <c:v>Transistors</c:v>
                </c:pt>
                <c:pt idx="1">
                  <c:v>Switches</c:v>
                </c:pt>
                <c:pt idx="2">
                  <c:v>Sensors</c:v>
                </c:pt>
                <c:pt idx="3">
                  <c:v>Battery</c:v>
                </c:pt>
                <c:pt idx="4">
                  <c:v>Display</c:v>
                </c:pt>
                <c:pt idx="5">
                  <c:v>Other</c:v>
                </c:pt>
              </c:strCache>
            </c:strRef>
          </c:cat>
          <c:val>
            <c:numRef>
              <c:f>Sheet1!$B$2:$B$7</c:f>
              <c:numCache>
                <c:formatCode>"$"#,##0_);[Red]\("$"#,##0\)</c:formatCode>
                <c:ptCount val="6"/>
                <c:pt idx="0">
                  <c:v>40</c:v>
                </c:pt>
                <c:pt idx="1">
                  <c:v>20</c:v>
                </c:pt>
                <c:pt idx="2">
                  <c:v>5</c:v>
                </c:pt>
                <c:pt idx="3">
                  <c:v>15</c:v>
                </c:pt>
                <c:pt idx="4">
                  <c:v>10</c:v>
                </c:pt>
                <c:pt idx="5">
                  <c:v>10</c:v>
                </c:pt>
              </c:numCache>
            </c:numRef>
          </c:val>
          <c:extLst>
            <c:ext xmlns:c16="http://schemas.microsoft.com/office/drawing/2014/chart" uri="{C3380CC4-5D6E-409C-BE32-E72D297353CC}">
              <c16:uniqueId val="{00000000-7609-4606-B733-81A8D0FFFB89}"/>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Century Gothic" panose="020B05020202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bg1"/>
          </a:solidFill>
          <a:latin typeface="Century Gothic" panose="020B0502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a:gsLst>
                <a:gs pos="0">
                  <a:schemeClr val="accent4">
                    <a:lumMod val="60000"/>
                    <a:lumOff val="40000"/>
                  </a:schemeClr>
                </a:gs>
                <a:gs pos="100000">
                  <a:schemeClr val="accent4">
                    <a:lumMod val="60000"/>
                    <a:lumOff val="40000"/>
                    <a:alpha val="0"/>
                  </a:schemeClr>
                </a:gs>
              </a:gsLst>
              <a:lin ang="5400000" scaled="0"/>
            </a:gradFill>
            <a:ln>
              <a:noFill/>
            </a:ln>
            <a:effectLst/>
          </c:spPr>
          <c:invertIfNegative val="0"/>
          <c:cat>
            <c:strRef>
              <c:f>Sheet1!$A$2:$A$7</c:f>
              <c:strCache>
                <c:ptCount val="6"/>
                <c:pt idx="0">
                  <c:v>Battery</c:v>
                </c:pt>
                <c:pt idx="1">
                  <c:v>Display</c:v>
                </c:pt>
                <c:pt idx="2">
                  <c:v>Other</c:v>
                </c:pt>
                <c:pt idx="3">
                  <c:v>Sensor</c:v>
                </c:pt>
                <c:pt idx="4">
                  <c:v>Switches</c:v>
                </c:pt>
                <c:pt idx="5">
                  <c:v>Transistors</c:v>
                </c:pt>
              </c:strCache>
            </c:strRef>
          </c:cat>
          <c:val>
            <c:numRef>
              <c:f>Sheet1!$B$2:$B$7</c:f>
              <c:numCache>
                <c:formatCode>General</c:formatCode>
                <c:ptCount val="6"/>
                <c:pt idx="0">
                  <c:v>60</c:v>
                </c:pt>
                <c:pt idx="1">
                  <c:v>38</c:v>
                </c:pt>
                <c:pt idx="2">
                  <c:v>65</c:v>
                </c:pt>
                <c:pt idx="3">
                  <c:v>85</c:v>
                </c:pt>
                <c:pt idx="4">
                  <c:v>70</c:v>
                </c:pt>
                <c:pt idx="5">
                  <c:v>80</c:v>
                </c:pt>
              </c:numCache>
            </c:numRef>
          </c:val>
          <c:extLst>
            <c:ext xmlns:c16="http://schemas.microsoft.com/office/drawing/2014/chart" uri="{C3380CC4-5D6E-409C-BE32-E72D297353CC}">
              <c16:uniqueId val="{00000000-D62D-42EA-B78E-71EAA3576AC3}"/>
            </c:ext>
          </c:extLst>
        </c:ser>
        <c:dLbls>
          <c:showLegendKey val="0"/>
          <c:showVal val="0"/>
          <c:showCatName val="0"/>
          <c:showSerName val="0"/>
          <c:showPercent val="0"/>
          <c:showBubbleSize val="0"/>
        </c:dLbls>
        <c:gapWidth val="219"/>
        <c:overlap val="-27"/>
        <c:axId val="842269455"/>
        <c:axId val="948463615"/>
      </c:barChart>
      <c:catAx>
        <c:axId val="842269455"/>
        <c:scaling>
          <c:orientation val="minMax"/>
        </c:scaling>
        <c:delete val="0"/>
        <c:axPos val="b"/>
        <c:numFmt formatCode="General" sourceLinked="1"/>
        <c:majorTickMark val="none"/>
        <c:minorTickMark val="none"/>
        <c:tickLblPos val="nextTo"/>
        <c:spPr>
          <a:noFill/>
          <a:ln w="12700" cap="rnd"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948463615"/>
        <c:crosses val="autoZero"/>
        <c:auto val="1"/>
        <c:lblAlgn val="ctr"/>
        <c:lblOffset val="100"/>
        <c:noMultiLvlLbl val="0"/>
      </c:catAx>
      <c:valAx>
        <c:axId val="948463615"/>
        <c:scaling>
          <c:orientation val="minMax"/>
        </c:scaling>
        <c:delete val="0"/>
        <c:axPos val="l"/>
        <c:majorGridlines>
          <c:spPr>
            <a:ln w="3175" cap="flat" cmpd="sng" algn="ctr">
              <a:solidFill>
                <a:schemeClr val="bg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842269455"/>
        <c:crosses val="autoZero"/>
        <c:crossBetween val="between"/>
        <c:majorUnit val="2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bg1"/>
          </a:solidFill>
          <a:latin typeface="Century Gothic" panose="020B0502020202020204"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gradFill>
              <a:gsLst>
                <a:gs pos="0">
                  <a:schemeClr val="accent4">
                    <a:lumMod val="60000"/>
                    <a:lumOff val="40000"/>
                  </a:schemeClr>
                </a:gs>
                <a:gs pos="100000">
                  <a:schemeClr val="accent4">
                    <a:lumMod val="60000"/>
                    <a:lumOff val="40000"/>
                    <a:alpha val="0"/>
                  </a:schemeClr>
                </a:gs>
              </a:gsLst>
              <a:lin ang="10800000" scaled="0"/>
            </a:gradFill>
            <a:ln>
              <a:noFill/>
            </a:ln>
            <a:effectLst/>
          </c:spPr>
          <c:invertIfNegative val="0"/>
          <c:cat>
            <c:strRef>
              <c:f>Sheet1!$A$2:$A$7</c:f>
              <c:strCache>
                <c:ptCount val="6"/>
                <c:pt idx="0">
                  <c:v>Battery</c:v>
                </c:pt>
                <c:pt idx="1">
                  <c:v>Display</c:v>
                </c:pt>
                <c:pt idx="2">
                  <c:v>Other</c:v>
                </c:pt>
                <c:pt idx="3">
                  <c:v>Sensor</c:v>
                </c:pt>
                <c:pt idx="4">
                  <c:v>Switches</c:v>
                </c:pt>
                <c:pt idx="5">
                  <c:v>Transistors</c:v>
                </c:pt>
              </c:strCache>
            </c:strRef>
          </c:cat>
          <c:val>
            <c:numRef>
              <c:f>Sheet1!$B$2:$B$7</c:f>
              <c:numCache>
                <c:formatCode>General</c:formatCode>
                <c:ptCount val="6"/>
                <c:pt idx="0">
                  <c:v>60</c:v>
                </c:pt>
                <c:pt idx="1">
                  <c:v>38</c:v>
                </c:pt>
                <c:pt idx="2">
                  <c:v>65</c:v>
                </c:pt>
                <c:pt idx="3">
                  <c:v>85</c:v>
                </c:pt>
                <c:pt idx="4">
                  <c:v>70</c:v>
                </c:pt>
                <c:pt idx="5">
                  <c:v>80</c:v>
                </c:pt>
              </c:numCache>
            </c:numRef>
          </c:val>
          <c:extLst>
            <c:ext xmlns:c16="http://schemas.microsoft.com/office/drawing/2014/chart" uri="{C3380CC4-5D6E-409C-BE32-E72D297353CC}">
              <c16:uniqueId val="{00000000-23AC-40E6-BDA3-EB10BB7E1036}"/>
            </c:ext>
          </c:extLst>
        </c:ser>
        <c:dLbls>
          <c:showLegendKey val="0"/>
          <c:showVal val="0"/>
          <c:showCatName val="0"/>
          <c:showSerName val="0"/>
          <c:showPercent val="0"/>
          <c:showBubbleSize val="0"/>
        </c:dLbls>
        <c:gapWidth val="70"/>
        <c:axId val="842269455"/>
        <c:axId val="948463615"/>
      </c:barChart>
      <c:catAx>
        <c:axId val="842269455"/>
        <c:scaling>
          <c:orientation val="minMax"/>
        </c:scaling>
        <c:delete val="0"/>
        <c:axPos val="l"/>
        <c:numFmt formatCode="General" sourceLinked="1"/>
        <c:majorTickMark val="none"/>
        <c:minorTickMark val="none"/>
        <c:tickLblPos val="nextTo"/>
        <c:spPr>
          <a:noFill/>
          <a:ln w="12700" cap="rnd"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948463615"/>
        <c:crosses val="autoZero"/>
        <c:auto val="1"/>
        <c:lblAlgn val="ctr"/>
        <c:lblOffset val="100"/>
        <c:noMultiLvlLbl val="0"/>
      </c:catAx>
      <c:valAx>
        <c:axId val="948463615"/>
        <c:scaling>
          <c:orientation val="minMax"/>
        </c:scaling>
        <c:delete val="0"/>
        <c:axPos val="b"/>
        <c:majorGridlines>
          <c:spPr>
            <a:ln w="3175" cap="flat" cmpd="sng" algn="ctr">
              <a:solidFill>
                <a:schemeClr val="bg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842269455"/>
        <c:crosses val="autoZero"/>
        <c:crossBetween val="between"/>
        <c:majorUnit val="2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bg1"/>
          </a:solidFill>
          <a:latin typeface="Century Gothic" panose="020B0502020202020204" pitchFamily="34"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gradFill>
              <a:gsLst>
                <a:gs pos="0">
                  <a:schemeClr val="accent2">
                    <a:lumMod val="20000"/>
                    <a:lumOff val="80000"/>
                  </a:schemeClr>
                </a:gs>
                <a:gs pos="100000">
                  <a:schemeClr val="accent2">
                    <a:lumMod val="40000"/>
                    <a:lumOff val="60000"/>
                    <a:alpha val="0"/>
                  </a:schemeClr>
                </a:gs>
              </a:gsLst>
              <a:lin ang="10800000" scaled="0"/>
            </a:gradFill>
            <a:ln>
              <a:noFill/>
            </a:ln>
            <a:effectLst/>
          </c:spPr>
          <c:invertIfNegative val="0"/>
          <c:cat>
            <c:strRef>
              <c:f>Sheet1!$A$2:$A$7</c:f>
              <c:strCache>
                <c:ptCount val="6"/>
                <c:pt idx="0">
                  <c:v>Battery</c:v>
                </c:pt>
                <c:pt idx="1">
                  <c:v>Display</c:v>
                </c:pt>
                <c:pt idx="2">
                  <c:v>Other</c:v>
                </c:pt>
                <c:pt idx="3">
                  <c:v>Sensor</c:v>
                </c:pt>
                <c:pt idx="4">
                  <c:v>Switches</c:v>
                </c:pt>
                <c:pt idx="5">
                  <c:v>Transistors</c:v>
                </c:pt>
              </c:strCache>
            </c:strRef>
          </c:cat>
          <c:val>
            <c:numRef>
              <c:f>Sheet1!$B$2:$B$7</c:f>
              <c:numCache>
                <c:formatCode>General</c:formatCode>
                <c:ptCount val="6"/>
                <c:pt idx="0">
                  <c:v>60</c:v>
                </c:pt>
                <c:pt idx="1">
                  <c:v>38</c:v>
                </c:pt>
                <c:pt idx="2">
                  <c:v>65</c:v>
                </c:pt>
                <c:pt idx="3">
                  <c:v>85</c:v>
                </c:pt>
                <c:pt idx="4">
                  <c:v>70</c:v>
                </c:pt>
                <c:pt idx="5">
                  <c:v>80</c:v>
                </c:pt>
              </c:numCache>
            </c:numRef>
          </c:val>
          <c:extLst>
            <c:ext xmlns:c16="http://schemas.microsoft.com/office/drawing/2014/chart" uri="{C3380CC4-5D6E-409C-BE32-E72D297353CC}">
              <c16:uniqueId val="{00000000-23AC-40E6-BDA3-EB10BB7E1036}"/>
            </c:ext>
          </c:extLst>
        </c:ser>
        <c:dLbls>
          <c:showLegendKey val="0"/>
          <c:showVal val="0"/>
          <c:showCatName val="0"/>
          <c:showSerName val="0"/>
          <c:showPercent val="0"/>
          <c:showBubbleSize val="0"/>
        </c:dLbls>
        <c:gapWidth val="70"/>
        <c:axId val="842269455"/>
        <c:axId val="948463615"/>
      </c:barChart>
      <c:catAx>
        <c:axId val="842269455"/>
        <c:scaling>
          <c:orientation val="minMax"/>
        </c:scaling>
        <c:delete val="0"/>
        <c:axPos val="l"/>
        <c:numFmt formatCode="General" sourceLinked="1"/>
        <c:majorTickMark val="none"/>
        <c:minorTickMark val="none"/>
        <c:tickLblPos val="nextTo"/>
        <c:spPr>
          <a:noFill/>
          <a:ln w="12700" cap="rnd"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948463615"/>
        <c:crosses val="autoZero"/>
        <c:auto val="1"/>
        <c:lblAlgn val="ctr"/>
        <c:lblOffset val="100"/>
        <c:noMultiLvlLbl val="0"/>
      </c:catAx>
      <c:valAx>
        <c:axId val="948463615"/>
        <c:scaling>
          <c:orientation val="minMax"/>
        </c:scaling>
        <c:delete val="0"/>
        <c:axPos val="b"/>
        <c:majorGridlines>
          <c:spPr>
            <a:ln w="3175" cap="flat" cmpd="sng" algn="ctr">
              <a:solidFill>
                <a:schemeClr val="bg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bg1"/>
                </a:solidFill>
                <a:latin typeface="Century Gothic" panose="020B0502020202020204" pitchFamily="34" charset="0"/>
                <a:ea typeface="+mn-ea"/>
                <a:cs typeface="+mn-cs"/>
              </a:defRPr>
            </a:pPr>
            <a:endParaRPr lang="en-US"/>
          </a:p>
        </c:txPr>
        <c:crossAx val="842269455"/>
        <c:crosses val="autoZero"/>
        <c:crossBetween val="between"/>
        <c:majorUnit val="2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800">
          <a:solidFill>
            <a:schemeClr val="bg1"/>
          </a:solidFill>
          <a:latin typeface="Century Gothic" panose="020B0502020202020204" pitchFamily="34"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Sales</c:v>
                </c:pt>
              </c:strCache>
            </c:strRef>
          </c:tx>
          <c:spPr>
            <a:ln w="12700" cap="rnd">
              <a:solidFill>
                <a:schemeClr val="bg1"/>
              </a:solidFill>
              <a:round/>
            </a:ln>
            <a:effectLst/>
          </c:spPr>
          <c:marker>
            <c:symbol val="none"/>
          </c:marker>
          <c:xVal>
            <c:numRef>
              <c:f>Sheet1!$A$2:$A$31</c:f>
              <c:numCache>
                <c:formatCode>General</c:formatCode>
                <c:ptCount val="3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numCache>
            </c:numRef>
          </c:xVal>
          <c:yVal>
            <c:numRef>
              <c:f>Sheet1!$B$2:$B$31</c:f>
              <c:numCache>
                <c:formatCode>General</c:formatCode>
                <c:ptCount val="30"/>
                <c:pt idx="0">
                  <c:v>1000</c:v>
                </c:pt>
                <c:pt idx="1">
                  <c:v>2000</c:v>
                </c:pt>
                <c:pt idx="2">
                  <c:v>2500</c:v>
                </c:pt>
                <c:pt idx="3">
                  <c:v>5000</c:v>
                </c:pt>
                <c:pt idx="4">
                  <c:v>3000</c:v>
                </c:pt>
                <c:pt idx="5">
                  <c:v>2000</c:v>
                </c:pt>
                <c:pt idx="6">
                  <c:v>6000</c:v>
                </c:pt>
                <c:pt idx="7">
                  <c:v>7000</c:v>
                </c:pt>
                <c:pt idx="8">
                  <c:v>2000</c:v>
                </c:pt>
                <c:pt idx="9">
                  <c:v>4000</c:v>
                </c:pt>
                <c:pt idx="10">
                  <c:v>7000</c:v>
                </c:pt>
                <c:pt idx="11">
                  <c:v>8000</c:v>
                </c:pt>
                <c:pt idx="12">
                  <c:v>4000</c:v>
                </c:pt>
                <c:pt idx="13">
                  <c:v>6000</c:v>
                </c:pt>
                <c:pt idx="14">
                  <c:v>7000</c:v>
                </c:pt>
                <c:pt idx="15">
                  <c:v>3000</c:v>
                </c:pt>
                <c:pt idx="16">
                  <c:v>4000</c:v>
                </c:pt>
                <c:pt idx="17">
                  <c:v>8000</c:v>
                </c:pt>
                <c:pt idx="18">
                  <c:v>9000</c:v>
                </c:pt>
                <c:pt idx="19">
                  <c:v>6000</c:v>
                </c:pt>
                <c:pt idx="20">
                  <c:v>5000</c:v>
                </c:pt>
                <c:pt idx="21">
                  <c:v>9000</c:v>
                </c:pt>
                <c:pt idx="22">
                  <c:v>8000</c:v>
                </c:pt>
                <c:pt idx="23">
                  <c:v>2000</c:v>
                </c:pt>
                <c:pt idx="24">
                  <c:v>1000</c:v>
                </c:pt>
                <c:pt idx="25">
                  <c:v>10000</c:v>
                </c:pt>
                <c:pt idx="26">
                  <c:v>7000</c:v>
                </c:pt>
                <c:pt idx="27">
                  <c:v>7000</c:v>
                </c:pt>
                <c:pt idx="28">
                  <c:v>8000</c:v>
                </c:pt>
                <c:pt idx="29">
                  <c:v>5700</c:v>
                </c:pt>
              </c:numCache>
            </c:numRef>
          </c:yVal>
          <c:smooth val="1"/>
          <c:extLst>
            <c:ext xmlns:c16="http://schemas.microsoft.com/office/drawing/2014/chart" uri="{C3380CC4-5D6E-409C-BE32-E72D297353CC}">
              <c16:uniqueId val="{00000000-CCB7-4B73-93C4-6176FA6ACDC0}"/>
            </c:ext>
          </c:extLst>
        </c:ser>
        <c:dLbls>
          <c:showLegendKey val="0"/>
          <c:showVal val="0"/>
          <c:showCatName val="0"/>
          <c:showSerName val="0"/>
          <c:showPercent val="0"/>
          <c:showBubbleSize val="0"/>
        </c:dLbls>
        <c:axId val="493387528"/>
        <c:axId val="493384576"/>
      </c:scatterChart>
      <c:valAx>
        <c:axId val="493387528"/>
        <c:scaling>
          <c:orientation val="minMax"/>
          <c:max val="30"/>
        </c:scaling>
        <c:delete val="1"/>
        <c:axPos val="b"/>
        <c:numFmt formatCode="General" sourceLinked="1"/>
        <c:majorTickMark val="none"/>
        <c:minorTickMark val="none"/>
        <c:tickLblPos val="low"/>
        <c:crossAx val="493384576"/>
        <c:crosses val="autoZero"/>
        <c:crossBetween val="midCat"/>
      </c:valAx>
      <c:valAx>
        <c:axId val="493384576"/>
        <c:scaling>
          <c:orientation val="minMax"/>
          <c:max val="12000"/>
        </c:scaling>
        <c:delete val="1"/>
        <c:axPos val="l"/>
        <c:numFmt formatCode="General" sourceLinked="1"/>
        <c:majorTickMark val="out"/>
        <c:minorTickMark val="none"/>
        <c:tickLblPos val="nextTo"/>
        <c:crossAx val="4933875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Sales</c:v>
                </c:pt>
              </c:strCache>
            </c:strRef>
          </c:tx>
          <c:spPr>
            <a:ln w="12700" cap="rnd">
              <a:solidFill>
                <a:schemeClr val="bg1"/>
              </a:solidFill>
              <a:round/>
            </a:ln>
            <a:effectLst/>
          </c:spPr>
          <c:marker>
            <c:symbol val="none"/>
          </c:marker>
          <c:xVal>
            <c:numRef>
              <c:f>Sheet1!$A$2:$A$31</c:f>
              <c:numCache>
                <c:formatCode>General</c:formatCode>
                <c:ptCount val="3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numCache>
            </c:numRef>
          </c:xVal>
          <c:yVal>
            <c:numRef>
              <c:f>Sheet1!$B$2:$B$31</c:f>
              <c:numCache>
                <c:formatCode>General</c:formatCode>
                <c:ptCount val="30"/>
                <c:pt idx="0">
                  <c:v>1000</c:v>
                </c:pt>
                <c:pt idx="1">
                  <c:v>2000</c:v>
                </c:pt>
                <c:pt idx="2">
                  <c:v>2500</c:v>
                </c:pt>
                <c:pt idx="3">
                  <c:v>5000</c:v>
                </c:pt>
                <c:pt idx="4">
                  <c:v>3000</c:v>
                </c:pt>
                <c:pt idx="5">
                  <c:v>2000</c:v>
                </c:pt>
                <c:pt idx="6">
                  <c:v>6000</c:v>
                </c:pt>
                <c:pt idx="7">
                  <c:v>7000</c:v>
                </c:pt>
                <c:pt idx="8">
                  <c:v>2000</c:v>
                </c:pt>
                <c:pt idx="9">
                  <c:v>4000</c:v>
                </c:pt>
                <c:pt idx="10">
                  <c:v>7000</c:v>
                </c:pt>
                <c:pt idx="11">
                  <c:v>8000</c:v>
                </c:pt>
                <c:pt idx="12">
                  <c:v>4000</c:v>
                </c:pt>
                <c:pt idx="13">
                  <c:v>6000</c:v>
                </c:pt>
                <c:pt idx="14">
                  <c:v>7000</c:v>
                </c:pt>
                <c:pt idx="15">
                  <c:v>3000</c:v>
                </c:pt>
                <c:pt idx="16">
                  <c:v>4000</c:v>
                </c:pt>
                <c:pt idx="17">
                  <c:v>8000</c:v>
                </c:pt>
                <c:pt idx="18">
                  <c:v>9000</c:v>
                </c:pt>
                <c:pt idx="19">
                  <c:v>6000</c:v>
                </c:pt>
                <c:pt idx="20">
                  <c:v>5000</c:v>
                </c:pt>
                <c:pt idx="21">
                  <c:v>9000</c:v>
                </c:pt>
                <c:pt idx="22">
                  <c:v>8000</c:v>
                </c:pt>
                <c:pt idx="23">
                  <c:v>2000</c:v>
                </c:pt>
                <c:pt idx="24">
                  <c:v>1000</c:v>
                </c:pt>
                <c:pt idx="25">
                  <c:v>10000</c:v>
                </c:pt>
                <c:pt idx="26">
                  <c:v>7000</c:v>
                </c:pt>
                <c:pt idx="27">
                  <c:v>7000</c:v>
                </c:pt>
                <c:pt idx="28">
                  <c:v>8000</c:v>
                </c:pt>
                <c:pt idx="29">
                  <c:v>5700</c:v>
                </c:pt>
              </c:numCache>
            </c:numRef>
          </c:yVal>
          <c:smooth val="1"/>
          <c:extLst>
            <c:ext xmlns:c16="http://schemas.microsoft.com/office/drawing/2014/chart" uri="{C3380CC4-5D6E-409C-BE32-E72D297353CC}">
              <c16:uniqueId val="{00000000-CCB7-4B73-93C4-6176FA6ACDC0}"/>
            </c:ext>
          </c:extLst>
        </c:ser>
        <c:dLbls>
          <c:showLegendKey val="0"/>
          <c:showVal val="0"/>
          <c:showCatName val="0"/>
          <c:showSerName val="0"/>
          <c:showPercent val="0"/>
          <c:showBubbleSize val="0"/>
        </c:dLbls>
        <c:axId val="493387528"/>
        <c:axId val="493384576"/>
      </c:scatterChart>
      <c:valAx>
        <c:axId val="493387528"/>
        <c:scaling>
          <c:orientation val="minMax"/>
          <c:max val="30"/>
        </c:scaling>
        <c:delete val="1"/>
        <c:axPos val="b"/>
        <c:numFmt formatCode="General" sourceLinked="1"/>
        <c:majorTickMark val="none"/>
        <c:minorTickMark val="none"/>
        <c:tickLblPos val="low"/>
        <c:crossAx val="493384576"/>
        <c:crosses val="autoZero"/>
        <c:crossBetween val="midCat"/>
      </c:valAx>
      <c:valAx>
        <c:axId val="493384576"/>
        <c:scaling>
          <c:orientation val="minMax"/>
          <c:max val="12000"/>
        </c:scaling>
        <c:delete val="1"/>
        <c:axPos val="l"/>
        <c:numFmt formatCode="General" sourceLinked="1"/>
        <c:majorTickMark val="out"/>
        <c:minorTickMark val="none"/>
        <c:tickLblPos val="nextTo"/>
        <c:crossAx val="4933875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Sales</c:v>
                </c:pt>
              </c:strCache>
            </c:strRef>
          </c:tx>
          <c:spPr>
            <a:ln w="12700" cap="rnd">
              <a:solidFill>
                <a:schemeClr val="bg1"/>
              </a:solidFill>
              <a:round/>
            </a:ln>
            <a:effectLst/>
          </c:spPr>
          <c:marker>
            <c:symbol val="none"/>
          </c:marker>
          <c:xVal>
            <c:numRef>
              <c:f>Sheet1!$A$2:$A$31</c:f>
              <c:numCache>
                <c:formatCode>General</c:formatCode>
                <c:ptCount val="3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numCache>
            </c:numRef>
          </c:xVal>
          <c:yVal>
            <c:numRef>
              <c:f>Sheet1!$B$2:$B$31</c:f>
              <c:numCache>
                <c:formatCode>General</c:formatCode>
                <c:ptCount val="30"/>
                <c:pt idx="0">
                  <c:v>1000</c:v>
                </c:pt>
                <c:pt idx="1">
                  <c:v>2000</c:v>
                </c:pt>
                <c:pt idx="2">
                  <c:v>2500</c:v>
                </c:pt>
                <c:pt idx="3">
                  <c:v>5000</c:v>
                </c:pt>
                <c:pt idx="4">
                  <c:v>3000</c:v>
                </c:pt>
                <c:pt idx="5">
                  <c:v>2000</c:v>
                </c:pt>
                <c:pt idx="6">
                  <c:v>6000</c:v>
                </c:pt>
                <c:pt idx="7">
                  <c:v>7000</c:v>
                </c:pt>
                <c:pt idx="8">
                  <c:v>2000</c:v>
                </c:pt>
                <c:pt idx="9">
                  <c:v>4000</c:v>
                </c:pt>
                <c:pt idx="10">
                  <c:v>7000</c:v>
                </c:pt>
                <c:pt idx="11">
                  <c:v>8000</c:v>
                </c:pt>
                <c:pt idx="12">
                  <c:v>4000</c:v>
                </c:pt>
                <c:pt idx="13">
                  <c:v>6000</c:v>
                </c:pt>
                <c:pt idx="14">
                  <c:v>7000</c:v>
                </c:pt>
                <c:pt idx="15">
                  <c:v>3000</c:v>
                </c:pt>
                <c:pt idx="16">
                  <c:v>4000</c:v>
                </c:pt>
                <c:pt idx="17">
                  <c:v>8000</c:v>
                </c:pt>
                <c:pt idx="18">
                  <c:v>9000</c:v>
                </c:pt>
                <c:pt idx="19">
                  <c:v>6000</c:v>
                </c:pt>
                <c:pt idx="20">
                  <c:v>5000</c:v>
                </c:pt>
                <c:pt idx="21">
                  <c:v>9000</c:v>
                </c:pt>
                <c:pt idx="22">
                  <c:v>8000</c:v>
                </c:pt>
                <c:pt idx="23">
                  <c:v>2000</c:v>
                </c:pt>
                <c:pt idx="24">
                  <c:v>1000</c:v>
                </c:pt>
                <c:pt idx="25">
                  <c:v>10000</c:v>
                </c:pt>
                <c:pt idx="26">
                  <c:v>7000</c:v>
                </c:pt>
                <c:pt idx="27">
                  <c:v>7000</c:v>
                </c:pt>
                <c:pt idx="28">
                  <c:v>8000</c:v>
                </c:pt>
                <c:pt idx="29">
                  <c:v>5700</c:v>
                </c:pt>
              </c:numCache>
            </c:numRef>
          </c:yVal>
          <c:smooth val="1"/>
          <c:extLst>
            <c:ext xmlns:c16="http://schemas.microsoft.com/office/drawing/2014/chart" uri="{C3380CC4-5D6E-409C-BE32-E72D297353CC}">
              <c16:uniqueId val="{00000000-CCB7-4B73-93C4-6176FA6ACDC0}"/>
            </c:ext>
          </c:extLst>
        </c:ser>
        <c:dLbls>
          <c:showLegendKey val="0"/>
          <c:showVal val="0"/>
          <c:showCatName val="0"/>
          <c:showSerName val="0"/>
          <c:showPercent val="0"/>
          <c:showBubbleSize val="0"/>
        </c:dLbls>
        <c:axId val="493387528"/>
        <c:axId val="493384576"/>
      </c:scatterChart>
      <c:valAx>
        <c:axId val="493387528"/>
        <c:scaling>
          <c:orientation val="minMax"/>
          <c:max val="30"/>
        </c:scaling>
        <c:delete val="1"/>
        <c:axPos val="b"/>
        <c:numFmt formatCode="General" sourceLinked="1"/>
        <c:majorTickMark val="none"/>
        <c:minorTickMark val="none"/>
        <c:tickLblPos val="low"/>
        <c:crossAx val="493384576"/>
        <c:crosses val="autoZero"/>
        <c:crossBetween val="midCat"/>
      </c:valAx>
      <c:valAx>
        <c:axId val="493384576"/>
        <c:scaling>
          <c:orientation val="minMax"/>
          <c:max val="12000"/>
        </c:scaling>
        <c:delete val="1"/>
        <c:axPos val="l"/>
        <c:numFmt formatCode="General" sourceLinked="1"/>
        <c:majorTickMark val="out"/>
        <c:minorTickMark val="none"/>
        <c:tickLblPos val="nextTo"/>
        <c:crossAx val="4933875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Sales</c:v>
                </c:pt>
              </c:strCache>
            </c:strRef>
          </c:tx>
          <c:spPr>
            <a:ln w="12700" cap="rnd">
              <a:solidFill>
                <a:schemeClr val="bg1"/>
              </a:solidFill>
              <a:round/>
            </a:ln>
            <a:effectLst/>
          </c:spPr>
          <c:marker>
            <c:symbol val="none"/>
          </c:marker>
          <c:xVal>
            <c:numRef>
              <c:f>Sheet1!$A$2:$A$31</c:f>
              <c:numCache>
                <c:formatCode>General</c:formatCode>
                <c:ptCount val="3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numCache>
            </c:numRef>
          </c:xVal>
          <c:yVal>
            <c:numRef>
              <c:f>Sheet1!$B$2:$B$31</c:f>
              <c:numCache>
                <c:formatCode>General</c:formatCode>
                <c:ptCount val="30"/>
                <c:pt idx="0">
                  <c:v>1000</c:v>
                </c:pt>
                <c:pt idx="1">
                  <c:v>2000</c:v>
                </c:pt>
                <c:pt idx="2">
                  <c:v>2500</c:v>
                </c:pt>
                <c:pt idx="3">
                  <c:v>5000</c:v>
                </c:pt>
                <c:pt idx="4">
                  <c:v>3000</c:v>
                </c:pt>
                <c:pt idx="5">
                  <c:v>2000</c:v>
                </c:pt>
                <c:pt idx="6">
                  <c:v>6000</c:v>
                </c:pt>
                <c:pt idx="7">
                  <c:v>7000</c:v>
                </c:pt>
                <c:pt idx="8">
                  <c:v>2000</c:v>
                </c:pt>
                <c:pt idx="9">
                  <c:v>4000</c:v>
                </c:pt>
                <c:pt idx="10">
                  <c:v>7000</c:v>
                </c:pt>
                <c:pt idx="11">
                  <c:v>8000</c:v>
                </c:pt>
                <c:pt idx="12">
                  <c:v>4000</c:v>
                </c:pt>
                <c:pt idx="13">
                  <c:v>6000</c:v>
                </c:pt>
                <c:pt idx="14">
                  <c:v>7000</c:v>
                </c:pt>
                <c:pt idx="15">
                  <c:v>3000</c:v>
                </c:pt>
                <c:pt idx="16">
                  <c:v>4000</c:v>
                </c:pt>
                <c:pt idx="17">
                  <c:v>8000</c:v>
                </c:pt>
                <c:pt idx="18">
                  <c:v>9000</c:v>
                </c:pt>
                <c:pt idx="19">
                  <c:v>6000</c:v>
                </c:pt>
                <c:pt idx="20">
                  <c:v>5000</c:v>
                </c:pt>
                <c:pt idx="21">
                  <c:v>9000</c:v>
                </c:pt>
                <c:pt idx="22">
                  <c:v>8000</c:v>
                </c:pt>
                <c:pt idx="23">
                  <c:v>2000</c:v>
                </c:pt>
                <c:pt idx="24">
                  <c:v>1000</c:v>
                </c:pt>
                <c:pt idx="25">
                  <c:v>10000</c:v>
                </c:pt>
                <c:pt idx="26">
                  <c:v>7000</c:v>
                </c:pt>
                <c:pt idx="27">
                  <c:v>7000</c:v>
                </c:pt>
                <c:pt idx="28">
                  <c:v>8000</c:v>
                </c:pt>
                <c:pt idx="29">
                  <c:v>5700</c:v>
                </c:pt>
              </c:numCache>
            </c:numRef>
          </c:yVal>
          <c:smooth val="1"/>
          <c:extLst>
            <c:ext xmlns:c16="http://schemas.microsoft.com/office/drawing/2014/chart" uri="{C3380CC4-5D6E-409C-BE32-E72D297353CC}">
              <c16:uniqueId val="{00000000-CCB7-4B73-93C4-6176FA6ACDC0}"/>
            </c:ext>
          </c:extLst>
        </c:ser>
        <c:dLbls>
          <c:showLegendKey val="0"/>
          <c:showVal val="0"/>
          <c:showCatName val="0"/>
          <c:showSerName val="0"/>
          <c:showPercent val="0"/>
          <c:showBubbleSize val="0"/>
        </c:dLbls>
        <c:axId val="493387528"/>
        <c:axId val="493384576"/>
      </c:scatterChart>
      <c:valAx>
        <c:axId val="493387528"/>
        <c:scaling>
          <c:orientation val="minMax"/>
          <c:max val="30"/>
        </c:scaling>
        <c:delete val="1"/>
        <c:axPos val="b"/>
        <c:numFmt formatCode="General" sourceLinked="1"/>
        <c:majorTickMark val="none"/>
        <c:minorTickMark val="none"/>
        <c:tickLblPos val="low"/>
        <c:crossAx val="493384576"/>
        <c:crosses val="autoZero"/>
        <c:crossBetween val="midCat"/>
      </c:valAx>
      <c:valAx>
        <c:axId val="493384576"/>
        <c:scaling>
          <c:orientation val="minMax"/>
          <c:max val="12000"/>
        </c:scaling>
        <c:delete val="1"/>
        <c:axPos val="l"/>
        <c:numFmt formatCode="General" sourceLinked="1"/>
        <c:majorTickMark val="out"/>
        <c:minorTickMark val="none"/>
        <c:tickLblPos val="nextTo"/>
        <c:crossAx val="4933875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Sheet1!$A$2:$A$7</cx:f>
        <cx:lvl ptCount="6">
          <cx:pt idx="0">Net Sales</cx:pt>
          <cx:pt idx="1">COGS</cx:pt>
          <cx:pt idx="2">SG&amp;A</cx:pt>
          <cx:pt idx="3">R&amp;D</cx:pt>
          <cx:pt idx="4">Capital Employed X Cost of Capital</cx:pt>
          <cx:pt idx="5">Economic Value Added (EVA)</cx:pt>
        </cx:lvl>
      </cx:strDim>
      <cx:numDim type="val">
        <cx:f>Sheet1!$B$2:$B$7</cx:f>
        <cx:lvl ptCount="6" formatCode="General">
          <cx:pt idx="0">100</cx:pt>
          <cx:pt idx="1">-35</cx:pt>
          <cx:pt idx="2">-15</cx:pt>
          <cx:pt idx="3">-10</cx:pt>
          <cx:pt idx="4">-20</cx:pt>
          <cx:pt idx="5">20</cx:pt>
        </cx:lvl>
      </cx:numDim>
    </cx:data>
  </cx:chartData>
  <cx:chart>
    <cx:plotArea>
      <cx:plotAreaRegion>
        <cx:series layoutId="waterfall" uniqueId="{2F52A609-F602-4183-AC04-4E87AC73FD12}">
          <cx:tx>
            <cx:txData>
              <cx:f>Sheet1!$B$1</cx:f>
              <cx:v>Series1</cx:v>
            </cx:txData>
          </cx:tx>
          <cx:spPr>
            <a:solidFill>
              <a:schemeClr val="tx2">
                <a:lumMod val="40000"/>
                <a:lumOff val="60000"/>
              </a:schemeClr>
            </a:solidFill>
            <a:ln w="12700" cap="rnd">
              <a:noFill/>
              <a:prstDash val="sysDot"/>
            </a:ln>
          </cx:spPr>
          <cx:dataPt idx="0">
            <cx:spPr>
              <a:gradFill>
                <a:gsLst>
                  <a:gs pos="0">
                    <a:srgbClr val="1E6DF2"/>
                  </a:gs>
                  <a:gs pos="100000">
                    <a:srgbClr val="1E6DF2">
                      <a:lumMod val="75000"/>
                    </a:srgbClr>
                  </a:gs>
                </a:gsLst>
                <a:lin ang="5400000" scaled="0"/>
              </a:gradFill>
            </cx:spPr>
          </cx:dataPt>
          <cx:dataPt idx="1">
            <cx:spPr>
              <a:gradFill>
                <a:gsLst>
                  <a:gs pos="0">
                    <a:srgbClr val="44546A">
                      <a:lumMod val="20000"/>
                      <a:lumOff val="80000"/>
                    </a:srgbClr>
                  </a:gs>
                  <a:gs pos="100000">
                    <a:srgbClr val="44546A">
                      <a:lumMod val="60000"/>
                      <a:lumOff val="40000"/>
                    </a:srgbClr>
                  </a:gs>
                </a:gsLst>
                <a:lin ang="5400000" scaled="0"/>
              </a:gradFill>
            </cx:spPr>
          </cx:dataPt>
          <cx:dataPt idx="2">
            <cx:spPr>
              <a:gradFill>
                <a:gsLst>
                  <a:gs pos="0">
                    <a:srgbClr val="44546A">
                      <a:lumMod val="20000"/>
                      <a:lumOff val="80000"/>
                    </a:srgbClr>
                  </a:gs>
                  <a:gs pos="100000">
                    <a:srgbClr val="44546A">
                      <a:lumMod val="60000"/>
                      <a:lumOff val="40000"/>
                    </a:srgbClr>
                  </a:gs>
                </a:gsLst>
                <a:lin ang="5400000" scaled="0"/>
              </a:gradFill>
            </cx:spPr>
          </cx:dataPt>
          <cx:dataPt idx="3">
            <cx:spPr>
              <a:gradFill>
                <a:gsLst>
                  <a:gs pos="0">
                    <a:srgbClr val="44546A">
                      <a:lumMod val="20000"/>
                      <a:lumOff val="80000"/>
                    </a:srgbClr>
                  </a:gs>
                  <a:gs pos="100000">
                    <a:srgbClr val="44546A">
                      <a:lumMod val="60000"/>
                      <a:lumOff val="40000"/>
                    </a:srgbClr>
                  </a:gs>
                </a:gsLst>
                <a:lin ang="5400000" scaled="0"/>
              </a:gradFill>
            </cx:spPr>
          </cx:dataPt>
          <cx:dataPt idx="4">
            <cx:spPr>
              <a:gradFill>
                <a:gsLst>
                  <a:gs pos="0">
                    <a:srgbClr val="44546A">
                      <a:lumMod val="20000"/>
                      <a:lumOff val="80000"/>
                    </a:srgbClr>
                  </a:gs>
                  <a:gs pos="100000">
                    <a:srgbClr val="44546A">
                      <a:lumMod val="60000"/>
                      <a:lumOff val="40000"/>
                    </a:srgbClr>
                  </a:gs>
                </a:gsLst>
                <a:lin ang="5400000" scaled="0"/>
              </a:gradFill>
            </cx:spPr>
          </cx:dataPt>
          <cx:dataPt idx="5">
            <cx:spPr>
              <a:gradFill>
                <a:gsLst>
                  <a:gs pos="0">
                    <a:srgbClr val="00C1BC">
                      <a:lumMod val="60000"/>
                      <a:lumOff val="40000"/>
                    </a:srgbClr>
                  </a:gs>
                  <a:gs pos="100000">
                    <a:srgbClr val="00C1BC"/>
                  </a:gs>
                </a:gsLst>
                <a:lin ang="5400000" scaled="0"/>
              </a:gradFill>
            </cx:spPr>
          </cx:dataPt>
          <cx:dataLabels pos="ctr">
            <cx:txPr>
              <a:bodyPr spcFirstLastPara="1" vertOverflow="ellipsis" horzOverflow="overflow" wrap="square" lIns="0" tIns="0" rIns="0" bIns="0" anchor="ctr" anchorCtr="1"/>
              <a:lstStyle/>
              <a:p>
                <a:pPr algn="ctr" rtl="0">
                  <a:defRPr sz="900" b="1">
                    <a:solidFill>
                      <a:schemeClr val="bg1"/>
                    </a:solidFill>
                    <a:latin typeface="Century Gothic" panose="020B0502020202020204" pitchFamily="34" charset="0"/>
                    <a:ea typeface="Century Gothic" panose="020B0502020202020204" pitchFamily="34" charset="0"/>
                    <a:cs typeface="Century Gothic" panose="020B0502020202020204" pitchFamily="34" charset="0"/>
                  </a:defRPr>
                </a:pPr>
                <a:endParaRPr lang="en-US" sz="900" b="1" i="0" u="none" strike="noStrike" baseline="0">
                  <a:solidFill>
                    <a:schemeClr val="bg1"/>
                  </a:solidFill>
                  <a:latin typeface="Century Gothic" panose="020B0502020202020204" pitchFamily="34" charset="0"/>
                </a:endParaRPr>
              </a:p>
            </cx:txPr>
            <cx:visibility seriesName="0" categoryName="0" value="1"/>
            <cx:separator>, </cx:separator>
          </cx:dataLabels>
          <cx:dataId val="0"/>
          <cx:layoutPr>
            <cx:visibility connectorLines="1"/>
            <cx:subtotals>
              <cx:idx val="0"/>
              <cx:idx val="5"/>
            </cx:subtotals>
          </cx:layoutPr>
        </cx:series>
      </cx:plotAreaRegion>
      <cx:axis id="0" hidden="1">
        <cx:catScaling gapWidth="1.58000004"/>
        <cx:tickLabels/>
        <cx:txPr>
          <a:bodyPr vertOverflow="overflow" horzOverflow="overflow" wrap="square" lIns="0" tIns="0" rIns="0" bIns="0"/>
          <a:lstStyle/>
          <a:p>
            <a:pPr algn="ctr" rtl="0">
              <a:defRPr sz="1000" b="0">
                <a:solidFill>
                  <a:schemeClr val="bg1"/>
                </a:solidFill>
                <a:latin typeface="Century Gothic" panose="020B0502020202020204" pitchFamily="34" charset="0"/>
                <a:ea typeface="Century Gothic" panose="020B0502020202020204" pitchFamily="34" charset="0"/>
                <a:cs typeface="Century Gothic" panose="020B0502020202020204" pitchFamily="34" charset="0"/>
              </a:defRPr>
            </a:pPr>
            <a:endParaRPr lang="en-US" sz="1000">
              <a:solidFill>
                <a:schemeClr val="bg1"/>
              </a:solidFill>
              <a:latin typeface="Century Gothic" panose="020B0502020202020204" pitchFamily="34" charset="0"/>
            </a:endParaRPr>
          </a:p>
        </cx:txPr>
      </cx:axis>
      <cx:axis id="1" hidden="1">
        <cx:valScaling max="100" min="0"/>
        <cx:tickLabels/>
        <cx:txPr>
          <a:bodyPr vertOverflow="overflow" horzOverflow="overflow" wrap="square" lIns="0" tIns="0" rIns="0" bIns="0"/>
          <a:lstStyle/>
          <a:p>
            <a:pPr algn="ctr" rtl="0">
              <a:defRPr sz="1000" b="0">
                <a:solidFill>
                  <a:schemeClr val="bg1"/>
                </a:solidFill>
                <a:latin typeface="Century Gothic" panose="020B0502020202020204" pitchFamily="34" charset="0"/>
                <a:ea typeface="Century Gothic" panose="020B0502020202020204" pitchFamily="34" charset="0"/>
                <a:cs typeface="Century Gothic" panose="020B0502020202020204" pitchFamily="34" charset="0"/>
              </a:defRPr>
            </a:pPr>
            <a:endParaRPr lang="en-US" sz="1000">
              <a:solidFill>
                <a:schemeClr val="bg1"/>
              </a:solidFill>
              <a:latin typeface="Century Gothic" panose="020B0502020202020204" pitchFamily="34" charset="0"/>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95">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97"/>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gif>
</file>

<file path=ppt/media/image3.gif>
</file>

<file path=ppt/media/image3.png>
</file>

<file path=ppt/media/image30.png>
</file>

<file path=ppt/media/image4.gif>
</file>

<file path=ppt/media/image4.png>
</file>

<file path=ppt/media/image5.gif>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0E35E-6081-5840-875F-E1A70DFD5400}" type="datetimeFigureOut">
              <a:rPr lang="en-US" smtClean="0"/>
              <a:t>2/24/22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6D5F09-E673-4B48-9CF7-C8B7D0BC990C}" type="slidenum">
              <a:rPr lang="en-US" smtClean="0"/>
              <a:t>‹#›</a:t>
            </a:fld>
            <a:endParaRPr lang="en-US"/>
          </a:p>
        </p:txBody>
      </p:sp>
    </p:spTree>
    <p:extLst>
      <p:ext uri="{BB962C8B-B14F-4D97-AF65-F5344CB8AC3E}">
        <p14:creationId xmlns:p14="http://schemas.microsoft.com/office/powerpoint/2010/main" val="94095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86534D-BAA9-449C-9AFE-8C37A7B66E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3122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6D5F09-E673-4B48-9CF7-C8B7D0BC990C}" type="slidenum">
              <a:rPr lang="en-US" smtClean="0"/>
              <a:t>17</a:t>
            </a:fld>
            <a:endParaRPr lang="en-US"/>
          </a:p>
        </p:txBody>
      </p:sp>
    </p:spTree>
    <p:extLst>
      <p:ext uri="{BB962C8B-B14F-4D97-AF65-F5344CB8AC3E}">
        <p14:creationId xmlns:p14="http://schemas.microsoft.com/office/powerpoint/2010/main" val="33273163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A1E470F1-1383-A249-9B5D-F2678CA016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2338" eaLnBrk="0" hangingPunct="0">
              <a:defRPr sz="1400" b="1">
                <a:solidFill>
                  <a:schemeClr val="tx1"/>
                </a:solidFill>
                <a:latin typeface="Verdana" panose="020B0604030504040204" pitchFamily="34" charset="0"/>
              </a:defRPr>
            </a:lvl1pPr>
            <a:lvl2pPr marL="742950" indent="-285750" defTabSz="922338" eaLnBrk="0" hangingPunct="0">
              <a:defRPr sz="1400" b="1">
                <a:solidFill>
                  <a:schemeClr val="tx1"/>
                </a:solidFill>
                <a:latin typeface="Verdana" panose="020B0604030504040204" pitchFamily="34" charset="0"/>
              </a:defRPr>
            </a:lvl2pPr>
            <a:lvl3pPr marL="1143000" indent="-228600" defTabSz="922338" eaLnBrk="0" hangingPunct="0">
              <a:defRPr sz="1400" b="1">
                <a:solidFill>
                  <a:schemeClr val="tx1"/>
                </a:solidFill>
                <a:latin typeface="Verdana" panose="020B0604030504040204" pitchFamily="34" charset="0"/>
              </a:defRPr>
            </a:lvl3pPr>
            <a:lvl4pPr marL="1600200" indent="-228600" defTabSz="922338" eaLnBrk="0" hangingPunct="0">
              <a:defRPr sz="1400" b="1">
                <a:solidFill>
                  <a:schemeClr val="tx1"/>
                </a:solidFill>
                <a:latin typeface="Verdana" panose="020B0604030504040204" pitchFamily="34" charset="0"/>
              </a:defRPr>
            </a:lvl4pPr>
            <a:lvl5pPr marL="2057400" indent="-228600" defTabSz="922338" eaLnBrk="0" hangingPunct="0">
              <a:defRPr sz="1400" b="1">
                <a:solidFill>
                  <a:schemeClr val="tx1"/>
                </a:solidFill>
                <a:latin typeface="Verdana" panose="020B0604030504040204" pitchFamily="34" charset="0"/>
              </a:defRPr>
            </a:lvl5pPr>
            <a:lvl6pPr marL="2514600" indent="-228600" defTabSz="922338"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defTabSz="922338"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defTabSz="922338"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defTabSz="922338"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marL="0" marR="0" lvl="0" indent="0" algn="r" defTabSz="922338" rtl="0" eaLnBrk="1" fontAlgn="base" latinLnBrk="0" hangingPunct="1">
              <a:lnSpc>
                <a:spcPct val="100000"/>
              </a:lnSpc>
              <a:spcBef>
                <a:spcPct val="0"/>
              </a:spcBef>
              <a:spcAft>
                <a:spcPct val="0"/>
              </a:spcAft>
              <a:buClrTx/>
              <a:buSzTx/>
              <a:buFontTx/>
              <a:buNone/>
              <a:tabLst/>
              <a:defRPr/>
            </a:pPr>
            <a:fld id="{4A62DE96-88F5-254A-B857-035CB9A6B82F}" type="slidenum">
              <a:rPr kumimoji="0" lang="en-US" altLang="en-US" sz="1200" b="0" i="0" u="none" strike="noStrike" kern="1200" cap="none" spc="0" normalizeH="0" baseline="0" noProof="0" smtClean="0">
                <a:ln>
                  <a:noFill/>
                </a:ln>
                <a:solidFill>
                  <a:srgbClr val="000000"/>
                </a:solidFill>
                <a:effectLst/>
                <a:uLnTx/>
                <a:uFillTx/>
                <a:latin typeface="Verdana" panose="020B0604030504040204" pitchFamily="34" charset="0"/>
                <a:ea typeface="+mn-ea"/>
                <a:cs typeface="+mn-cs"/>
              </a:rPr>
              <a:pPr marL="0" marR="0" lvl="0" indent="0" algn="r" defTabSz="922338" rtl="0" eaLnBrk="1" fontAlgn="base" latinLnBrk="0" hangingPunct="1">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a:ln>
                <a:noFill/>
              </a:ln>
              <a:solidFill>
                <a:srgbClr val="000000"/>
              </a:solidFill>
              <a:effectLst/>
              <a:uLnTx/>
              <a:uFillTx/>
              <a:latin typeface="Verdana" panose="020B0604030504040204" pitchFamily="34" charset="0"/>
              <a:ea typeface="+mn-ea"/>
              <a:cs typeface="+mn-cs"/>
            </a:endParaRPr>
          </a:p>
        </p:txBody>
      </p:sp>
      <p:sp>
        <p:nvSpPr>
          <p:cNvPr id="45059" name="Rectangle 2">
            <a:extLst>
              <a:ext uri="{FF2B5EF4-FFF2-40B4-BE49-F238E27FC236}">
                <a16:creationId xmlns:a16="http://schemas.microsoft.com/office/drawing/2014/main" id="{3EBD7681-AE27-5C43-946E-3819BBF5279A}"/>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6512552-9E2E-B947-8952-C20FFBE87D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a:extLst>
              <a:ext uri="{FF2B5EF4-FFF2-40B4-BE49-F238E27FC236}">
                <a16:creationId xmlns:a16="http://schemas.microsoft.com/office/drawing/2014/main" id="{125E780B-40EF-A54E-B58F-DC8EA76F5B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13F13B6-282D-574C-B979-B816E72C65D3}"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32771" name="Rectangle 2">
            <a:extLst>
              <a:ext uri="{FF2B5EF4-FFF2-40B4-BE49-F238E27FC236}">
                <a16:creationId xmlns:a16="http://schemas.microsoft.com/office/drawing/2014/main" id="{7372C87D-6ADC-0F4D-8417-D6958D9B132E}"/>
              </a:ext>
            </a:extLst>
          </p:cNvPr>
          <p:cNvSpPr>
            <a:spLocks noGrp="1" noRot="1" noChangeAspect="1" noChangeArrowheads="1" noTextEdit="1"/>
          </p:cNvSpPr>
          <p:nvPr>
            <p:ph type="sldImg"/>
          </p:nvPr>
        </p:nvSpPr>
        <p:spPr>
          <a:xfrm>
            <a:off x="381000" y="684213"/>
            <a:ext cx="6097588" cy="3430587"/>
          </a:xfrm>
          <a:ln/>
        </p:spPr>
      </p:sp>
      <p:sp>
        <p:nvSpPr>
          <p:cNvPr id="32772" name="Rectangle 3">
            <a:extLst>
              <a:ext uri="{FF2B5EF4-FFF2-40B4-BE49-F238E27FC236}">
                <a16:creationId xmlns:a16="http://schemas.microsoft.com/office/drawing/2014/main" id="{0BF51AEA-339D-1B45-BE65-5E33008F4D9F}"/>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a:extLst>
              <a:ext uri="{FF2B5EF4-FFF2-40B4-BE49-F238E27FC236}">
                <a16:creationId xmlns:a16="http://schemas.microsoft.com/office/drawing/2014/main" id="{289B9306-ECAF-5E4E-A51A-206FC1B5E6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44B3D6D-EA71-5B4D-9E03-41B2F0067F29}"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35843" name="Rectangle 2">
            <a:extLst>
              <a:ext uri="{FF2B5EF4-FFF2-40B4-BE49-F238E27FC236}">
                <a16:creationId xmlns:a16="http://schemas.microsoft.com/office/drawing/2014/main" id="{8F32C97D-8A82-9345-BE49-5B26A222DB1C}"/>
              </a:ext>
            </a:extLst>
          </p:cNvPr>
          <p:cNvSpPr>
            <a:spLocks noGrp="1" noRot="1" noChangeAspect="1" noChangeArrowheads="1" noTextEdit="1"/>
          </p:cNvSpPr>
          <p:nvPr>
            <p:ph type="sldImg"/>
          </p:nvPr>
        </p:nvSpPr>
        <p:spPr>
          <a:xfrm>
            <a:off x="381000" y="684213"/>
            <a:ext cx="6097588" cy="3430587"/>
          </a:xfrm>
          <a:ln/>
        </p:spPr>
      </p:sp>
      <p:sp>
        <p:nvSpPr>
          <p:cNvPr id="35844" name="Rectangle 3">
            <a:extLst>
              <a:ext uri="{FF2B5EF4-FFF2-40B4-BE49-F238E27FC236}">
                <a16:creationId xmlns:a16="http://schemas.microsoft.com/office/drawing/2014/main" id="{63C53F5D-4E50-B542-9894-25AEE93930FD}"/>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a:extLst>
              <a:ext uri="{FF2B5EF4-FFF2-40B4-BE49-F238E27FC236}">
                <a16:creationId xmlns:a16="http://schemas.microsoft.com/office/drawing/2014/main" id="{243CB817-162A-9A4C-9C28-E8E33C2B4A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1E24EAE-003F-B74A-9858-DB086D5589BF}"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4035" name="Rectangle 2">
            <a:extLst>
              <a:ext uri="{FF2B5EF4-FFF2-40B4-BE49-F238E27FC236}">
                <a16:creationId xmlns:a16="http://schemas.microsoft.com/office/drawing/2014/main" id="{0C90AF28-DFFB-444C-B411-5B53C9DE6EBB}"/>
              </a:ext>
            </a:extLst>
          </p:cNvPr>
          <p:cNvSpPr>
            <a:spLocks noGrp="1" noRot="1" noChangeAspect="1" noChangeArrowheads="1" noTextEdit="1"/>
          </p:cNvSpPr>
          <p:nvPr>
            <p:ph type="sldImg"/>
          </p:nvPr>
        </p:nvSpPr>
        <p:spPr>
          <a:xfrm>
            <a:off x="381000" y="684213"/>
            <a:ext cx="6097588" cy="3430587"/>
          </a:xfrm>
          <a:ln/>
        </p:spPr>
      </p:sp>
      <p:sp>
        <p:nvSpPr>
          <p:cNvPr id="44036" name="Rectangle 3">
            <a:extLst>
              <a:ext uri="{FF2B5EF4-FFF2-40B4-BE49-F238E27FC236}">
                <a16:creationId xmlns:a16="http://schemas.microsoft.com/office/drawing/2014/main" id="{9A77134E-A005-0D4B-9C25-B0D4A30B26F1}"/>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68228B03-B016-CE4D-83DF-429F34D304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953810E-2D02-0F4E-9144-A510C6B1DFCB}"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5059" name="Rectangle 2">
            <a:extLst>
              <a:ext uri="{FF2B5EF4-FFF2-40B4-BE49-F238E27FC236}">
                <a16:creationId xmlns:a16="http://schemas.microsoft.com/office/drawing/2014/main" id="{AFFB04C3-C929-F44D-B98F-14319BC365AE}"/>
              </a:ext>
            </a:extLst>
          </p:cNvPr>
          <p:cNvSpPr>
            <a:spLocks noGrp="1" noRot="1" noChangeAspect="1" noChangeArrowheads="1" noTextEdit="1"/>
          </p:cNvSpPr>
          <p:nvPr>
            <p:ph type="sldImg"/>
          </p:nvPr>
        </p:nvSpPr>
        <p:spPr>
          <a:xfrm>
            <a:off x="381000" y="684213"/>
            <a:ext cx="6097588" cy="3430587"/>
          </a:xfrm>
          <a:ln/>
        </p:spPr>
      </p:sp>
      <p:sp>
        <p:nvSpPr>
          <p:cNvPr id="45060" name="Rectangle 3">
            <a:extLst>
              <a:ext uri="{FF2B5EF4-FFF2-40B4-BE49-F238E27FC236}">
                <a16:creationId xmlns:a16="http://schemas.microsoft.com/office/drawing/2014/main" id="{175D6A2F-AA52-304E-B9A4-C954CC2C9F77}"/>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a:extLst>
              <a:ext uri="{FF2B5EF4-FFF2-40B4-BE49-F238E27FC236}">
                <a16:creationId xmlns:a16="http://schemas.microsoft.com/office/drawing/2014/main" id="{A9D64282-6D66-BC44-87AE-9AD3C94E7A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D48307B-BF79-B14C-98D8-DF7580E93DDD}"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6083" name="Rectangle 2">
            <a:extLst>
              <a:ext uri="{FF2B5EF4-FFF2-40B4-BE49-F238E27FC236}">
                <a16:creationId xmlns:a16="http://schemas.microsoft.com/office/drawing/2014/main" id="{B17B4D85-561D-164B-ACFF-F143150F54F4}"/>
              </a:ext>
            </a:extLst>
          </p:cNvPr>
          <p:cNvSpPr>
            <a:spLocks noGrp="1" noRot="1" noChangeAspect="1" noChangeArrowheads="1" noTextEdit="1"/>
          </p:cNvSpPr>
          <p:nvPr>
            <p:ph type="sldImg"/>
          </p:nvPr>
        </p:nvSpPr>
        <p:spPr>
          <a:xfrm>
            <a:off x="381000" y="684213"/>
            <a:ext cx="6097588" cy="3430587"/>
          </a:xfrm>
          <a:ln/>
        </p:spPr>
      </p:sp>
      <p:sp>
        <p:nvSpPr>
          <p:cNvPr id="46084" name="Rectangle 3">
            <a:extLst>
              <a:ext uri="{FF2B5EF4-FFF2-40B4-BE49-F238E27FC236}">
                <a16:creationId xmlns:a16="http://schemas.microsoft.com/office/drawing/2014/main" id="{A3C3C2EE-4DBE-A74B-BE44-6AA02783CF1B}"/>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47D521C9-2F40-2043-B690-127D0C396DD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B9E7355-33F9-5D4D-A215-3ADEC91487D9}"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7107" name="Rectangle 2">
            <a:extLst>
              <a:ext uri="{FF2B5EF4-FFF2-40B4-BE49-F238E27FC236}">
                <a16:creationId xmlns:a16="http://schemas.microsoft.com/office/drawing/2014/main" id="{31A6868F-EE1A-D24B-AA27-C27E1D5BB3C0}"/>
              </a:ext>
            </a:extLst>
          </p:cNvPr>
          <p:cNvSpPr>
            <a:spLocks noGrp="1" noRot="1" noChangeAspect="1" noChangeArrowheads="1" noTextEdit="1"/>
          </p:cNvSpPr>
          <p:nvPr>
            <p:ph type="sldImg"/>
          </p:nvPr>
        </p:nvSpPr>
        <p:spPr>
          <a:xfrm>
            <a:off x="381000" y="684213"/>
            <a:ext cx="6097588" cy="3430587"/>
          </a:xfrm>
          <a:ln/>
        </p:spPr>
      </p:sp>
      <p:sp>
        <p:nvSpPr>
          <p:cNvPr id="47108" name="Rectangle 3">
            <a:extLst>
              <a:ext uri="{FF2B5EF4-FFF2-40B4-BE49-F238E27FC236}">
                <a16:creationId xmlns:a16="http://schemas.microsoft.com/office/drawing/2014/main" id="{F0923807-5227-BD42-ADB6-D36B8D975201}"/>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78653601-C9FC-7E42-A27C-BC3968E0CC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D7B0D9A1-9F08-BC45-A887-AA9E4725B64F}"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9155" name="Rectangle 2">
            <a:extLst>
              <a:ext uri="{FF2B5EF4-FFF2-40B4-BE49-F238E27FC236}">
                <a16:creationId xmlns:a16="http://schemas.microsoft.com/office/drawing/2014/main" id="{12A4ECAF-5AA8-F54F-B616-BAF96651CE73}"/>
              </a:ext>
            </a:extLst>
          </p:cNvPr>
          <p:cNvSpPr>
            <a:spLocks noGrp="1" noRot="1" noChangeAspect="1" noChangeArrowheads="1" noTextEdit="1"/>
          </p:cNvSpPr>
          <p:nvPr>
            <p:ph type="sldImg"/>
          </p:nvPr>
        </p:nvSpPr>
        <p:spPr>
          <a:xfrm>
            <a:off x="381000" y="684213"/>
            <a:ext cx="6097588" cy="3430587"/>
          </a:xfrm>
          <a:ln/>
        </p:spPr>
      </p:sp>
      <p:sp>
        <p:nvSpPr>
          <p:cNvPr id="49156" name="Rectangle 3">
            <a:extLst>
              <a:ext uri="{FF2B5EF4-FFF2-40B4-BE49-F238E27FC236}">
                <a16:creationId xmlns:a16="http://schemas.microsoft.com/office/drawing/2014/main" id="{C499A23A-6AA3-A747-82F8-D245E3C382B0}"/>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a:extLst>
              <a:ext uri="{FF2B5EF4-FFF2-40B4-BE49-F238E27FC236}">
                <a16:creationId xmlns:a16="http://schemas.microsoft.com/office/drawing/2014/main" id="{E237735D-4489-6A46-8E53-18809EFD28B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1F69C48-BCAB-F94E-8D5E-5C909141E6E0}"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50179" name="Rectangle 2">
            <a:extLst>
              <a:ext uri="{FF2B5EF4-FFF2-40B4-BE49-F238E27FC236}">
                <a16:creationId xmlns:a16="http://schemas.microsoft.com/office/drawing/2014/main" id="{6154B374-3DE0-8944-88E7-F01AEE0707D6}"/>
              </a:ext>
            </a:extLst>
          </p:cNvPr>
          <p:cNvSpPr>
            <a:spLocks noGrp="1" noRot="1" noChangeAspect="1" noChangeArrowheads="1" noTextEdit="1"/>
          </p:cNvSpPr>
          <p:nvPr>
            <p:ph type="sldImg"/>
          </p:nvPr>
        </p:nvSpPr>
        <p:spPr>
          <a:xfrm>
            <a:off x="381000" y="684213"/>
            <a:ext cx="6097588" cy="3430587"/>
          </a:xfrm>
          <a:ln/>
        </p:spPr>
      </p:sp>
      <p:sp>
        <p:nvSpPr>
          <p:cNvPr id="50180" name="Rectangle 3">
            <a:extLst>
              <a:ext uri="{FF2B5EF4-FFF2-40B4-BE49-F238E27FC236}">
                <a16:creationId xmlns:a16="http://schemas.microsoft.com/office/drawing/2014/main" id="{43C4175E-E3B3-0F43-B964-DA014EA5BF54}"/>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11-19 refine</a:t>
            </a:r>
          </a:p>
        </p:txBody>
      </p:sp>
      <p:sp>
        <p:nvSpPr>
          <p:cNvPr id="4" name="Slide Number Placeholder 3"/>
          <p:cNvSpPr>
            <a:spLocks noGrp="1"/>
          </p:cNvSpPr>
          <p:nvPr>
            <p:ph type="sldNum" sz="quarter" idx="5"/>
          </p:nvPr>
        </p:nvSpPr>
        <p:spPr/>
        <p:txBody>
          <a:bodyPr/>
          <a:lstStyle/>
          <a:p>
            <a:fld id="{686D5F09-E673-4B48-9CF7-C8B7D0BC990C}" type="slidenum">
              <a:rPr lang="en-US" smtClean="0"/>
              <a:t>2</a:t>
            </a:fld>
            <a:endParaRPr lang="en-US"/>
          </a:p>
        </p:txBody>
      </p:sp>
    </p:spTree>
    <p:extLst>
      <p:ext uri="{BB962C8B-B14F-4D97-AF65-F5344CB8AC3E}">
        <p14:creationId xmlns:p14="http://schemas.microsoft.com/office/powerpoint/2010/main" val="14590819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a:extLst>
              <a:ext uri="{FF2B5EF4-FFF2-40B4-BE49-F238E27FC236}">
                <a16:creationId xmlns:a16="http://schemas.microsoft.com/office/drawing/2014/main" id="{71BE8563-A0BC-814F-B8C0-8430075D674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F41C1A9-805F-414A-AB58-C79E48180001}"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48131" name="Rectangle 2">
            <a:extLst>
              <a:ext uri="{FF2B5EF4-FFF2-40B4-BE49-F238E27FC236}">
                <a16:creationId xmlns:a16="http://schemas.microsoft.com/office/drawing/2014/main" id="{76B78268-D768-184A-B63C-0F6F0C976C27}"/>
              </a:ext>
            </a:extLst>
          </p:cNvPr>
          <p:cNvSpPr>
            <a:spLocks noGrp="1" noRot="1" noChangeAspect="1" noChangeArrowheads="1" noTextEdit="1"/>
          </p:cNvSpPr>
          <p:nvPr>
            <p:ph type="sldImg"/>
          </p:nvPr>
        </p:nvSpPr>
        <p:spPr>
          <a:xfrm>
            <a:off x="381000" y="684213"/>
            <a:ext cx="6097588" cy="3430587"/>
          </a:xfrm>
          <a:ln/>
        </p:spPr>
      </p:sp>
      <p:sp>
        <p:nvSpPr>
          <p:cNvPr id="48132" name="Rectangle 3">
            <a:extLst>
              <a:ext uri="{FF2B5EF4-FFF2-40B4-BE49-F238E27FC236}">
                <a16:creationId xmlns:a16="http://schemas.microsoft.com/office/drawing/2014/main" id="{A4FB6CC6-41B1-8F44-A3B0-CFCD3420D682}"/>
              </a:ext>
            </a:extLst>
          </p:cNvPr>
          <p:cNvSpPr>
            <a:spLocks noGrp="1" noChangeArrowheads="1"/>
          </p:cNvSpPr>
          <p:nvPr>
            <p:ph type="body" idx="1"/>
          </p:nvPr>
        </p:nvSpPr>
        <p:spPr>
          <a:xfrm>
            <a:off x="914400" y="4344988"/>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870E0A-99C4-1146-A63D-CBDC4F72EA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0052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6D5F09-E673-4B48-9CF7-C8B7D0BC990C}" type="slidenum">
              <a:rPr lang="en-US" smtClean="0"/>
              <a:t>3</a:t>
            </a:fld>
            <a:endParaRPr lang="en-US" dirty="0"/>
          </a:p>
        </p:txBody>
      </p:sp>
    </p:spTree>
    <p:extLst>
      <p:ext uri="{BB962C8B-B14F-4D97-AF65-F5344CB8AC3E}">
        <p14:creationId xmlns:p14="http://schemas.microsoft.com/office/powerpoint/2010/main" val="1132359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6D5F09-E673-4B48-9CF7-C8B7D0BC990C}" type="slidenum">
              <a:rPr lang="en-US" smtClean="0"/>
              <a:t>8</a:t>
            </a:fld>
            <a:endParaRPr lang="en-US"/>
          </a:p>
        </p:txBody>
      </p:sp>
    </p:spTree>
    <p:extLst>
      <p:ext uri="{BB962C8B-B14F-4D97-AF65-F5344CB8AC3E}">
        <p14:creationId xmlns:p14="http://schemas.microsoft.com/office/powerpoint/2010/main" val="2250295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6D5F09-E673-4B48-9CF7-C8B7D0BC990C}" type="slidenum">
              <a:rPr lang="en-US" smtClean="0"/>
              <a:t>10</a:t>
            </a:fld>
            <a:endParaRPr lang="en-US"/>
          </a:p>
        </p:txBody>
      </p:sp>
    </p:spTree>
    <p:extLst>
      <p:ext uri="{BB962C8B-B14F-4D97-AF65-F5344CB8AC3E}">
        <p14:creationId xmlns:p14="http://schemas.microsoft.com/office/powerpoint/2010/main" val="480565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6D5F09-E673-4B48-9CF7-C8B7D0BC990C}" type="slidenum">
              <a:rPr lang="en-US" smtClean="0"/>
              <a:t>11</a:t>
            </a:fld>
            <a:endParaRPr lang="en-US"/>
          </a:p>
        </p:txBody>
      </p:sp>
    </p:spTree>
    <p:extLst>
      <p:ext uri="{BB962C8B-B14F-4D97-AF65-F5344CB8AC3E}">
        <p14:creationId xmlns:p14="http://schemas.microsoft.com/office/powerpoint/2010/main" val="184031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C14CEB38-DA38-4F43-AFB8-94FE45CA5866}" type="slidenum">
              <a:rPr lang="en-US" smtClean="0"/>
              <a:pPr/>
              <a:t>13</a:t>
            </a:fld>
            <a:endParaRPr lang="en-US" dirty="0"/>
          </a:p>
        </p:txBody>
      </p:sp>
    </p:spTree>
    <p:extLst>
      <p:ext uri="{BB962C8B-B14F-4D97-AF65-F5344CB8AC3E}">
        <p14:creationId xmlns:p14="http://schemas.microsoft.com/office/powerpoint/2010/main" val="3290258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32FED3-5635-412A-AE81-3C17D2B589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6779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32FED3-5635-412A-AE81-3C17D2B589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65575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flip="none" rotWithShape="1">
          <a:gsLst>
            <a:gs pos="50000">
              <a:srgbClr val="047B9F"/>
            </a:gs>
            <a:gs pos="0">
              <a:srgbClr val="00C1BC"/>
            </a:gs>
            <a:gs pos="100000">
              <a:schemeClr val="accent2">
                <a:lumMod val="50000"/>
              </a:schemeClr>
            </a:gs>
          </a:gsLst>
          <a:lin ang="1350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98CB6-A387-9144-90B8-146E824870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CDB8CD-7D63-2748-A33D-1E0E34C390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046942-CD78-5D43-8B60-4FF102D244CA}"/>
              </a:ext>
            </a:extLst>
          </p:cNvPr>
          <p:cNvSpPr>
            <a:spLocks noGrp="1"/>
          </p:cNvSpPr>
          <p:nvPr>
            <p:ph type="dt" sz="half" idx="10"/>
          </p:nvPr>
        </p:nvSpPr>
        <p:spPr/>
        <p:txBody>
          <a:bodyPr/>
          <a:lstStyle/>
          <a:p>
            <a:fld id="{5D3E618E-FC35-594E-B936-12928A813AE7}" type="datetimeFigureOut">
              <a:rPr lang="en-US" smtClean="0"/>
              <a:t>2/24/22</a:t>
            </a:fld>
            <a:endParaRPr lang="en-US"/>
          </a:p>
        </p:txBody>
      </p:sp>
      <p:sp>
        <p:nvSpPr>
          <p:cNvPr id="5" name="Footer Placeholder 4">
            <a:extLst>
              <a:ext uri="{FF2B5EF4-FFF2-40B4-BE49-F238E27FC236}">
                <a16:creationId xmlns:a16="http://schemas.microsoft.com/office/drawing/2014/main" id="{E9D1A3D7-6BD7-7E49-B601-78402FBEC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13BFB4-7E04-9F46-8818-5736F4F96156}"/>
              </a:ext>
            </a:extLst>
          </p:cNvPr>
          <p:cNvSpPr>
            <a:spLocks noGrp="1"/>
          </p:cNvSpPr>
          <p:nvPr>
            <p:ph type="sldNum" sz="quarter" idx="12"/>
          </p:nvPr>
        </p:nvSpPr>
        <p:spPr/>
        <p:txBody>
          <a:bodyPr/>
          <a:lstStyle/>
          <a:p>
            <a:fld id="{4E4DD1FA-F6E0-B145-A8A0-E541F164D85B}" type="slidenum">
              <a:rPr lang="en-US" smtClean="0"/>
              <a:t>‹#›</a:t>
            </a:fld>
            <a:endParaRPr lang="en-US"/>
          </a:p>
        </p:txBody>
      </p:sp>
    </p:spTree>
    <p:extLst>
      <p:ext uri="{BB962C8B-B14F-4D97-AF65-F5344CB8AC3E}">
        <p14:creationId xmlns:p14="http://schemas.microsoft.com/office/powerpoint/2010/main" val="2431117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7571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567121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38920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1271BA6-E766-4E82-B118-37690444DC19}"/>
              </a:ext>
            </a:extLst>
          </p:cNvPr>
          <p:cNvSpPr>
            <a:spLocks noGrp="1"/>
          </p:cNvSpPr>
          <p:nvPr>
            <p:ph type="pic" sz="quarter" idx="13"/>
          </p:nvPr>
        </p:nvSpPr>
        <p:spPr>
          <a:xfrm>
            <a:off x="0" y="761771"/>
            <a:ext cx="4642643" cy="5672187"/>
          </a:xfrm>
          <a:custGeom>
            <a:avLst/>
            <a:gdLst>
              <a:gd name="connsiteX0" fmla="*/ 0 w 4642643"/>
              <a:gd name="connsiteY0" fmla="*/ 0 h 5672187"/>
              <a:gd name="connsiteX1" fmla="*/ 4642643 w 4642643"/>
              <a:gd name="connsiteY1" fmla="*/ 0 h 5672187"/>
              <a:gd name="connsiteX2" fmla="*/ 0 w 4642643"/>
              <a:gd name="connsiteY2" fmla="*/ 5672187 h 5672187"/>
            </a:gdLst>
            <a:ahLst/>
            <a:cxnLst>
              <a:cxn ang="0">
                <a:pos x="connsiteX0" y="connsiteY0"/>
              </a:cxn>
              <a:cxn ang="0">
                <a:pos x="connsiteX1" y="connsiteY1"/>
              </a:cxn>
              <a:cxn ang="0">
                <a:pos x="connsiteX2" y="connsiteY2"/>
              </a:cxn>
            </a:cxnLst>
            <a:rect l="l" t="t" r="r" b="b"/>
            <a:pathLst>
              <a:path w="4642643" h="5672187">
                <a:moveTo>
                  <a:pt x="0" y="0"/>
                </a:moveTo>
                <a:lnTo>
                  <a:pt x="4642643" y="0"/>
                </a:lnTo>
                <a:lnTo>
                  <a:pt x="0" y="5672187"/>
                </a:lnTo>
                <a:close/>
              </a:path>
            </a:pathLst>
          </a:custGeom>
        </p:spPr>
        <p:txBody>
          <a:bodyPr wrap="square">
            <a:noAutofit/>
          </a:bodyPr>
          <a:lstStyle/>
          <a:p>
            <a:endParaRPr lang="en-IN" dirty="0"/>
          </a:p>
        </p:txBody>
      </p:sp>
      <p:sp>
        <p:nvSpPr>
          <p:cNvPr id="2" name="Title 1">
            <a:extLst>
              <a:ext uri="{FF2B5EF4-FFF2-40B4-BE49-F238E27FC236}">
                <a16:creationId xmlns:a16="http://schemas.microsoft.com/office/drawing/2014/main" id="{984F6A04-A705-4B5F-BBBE-FB0AC2EB83A4}"/>
              </a:ext>
            </a:extLst>
          </p:cNvPr>
          <p:cNvSpPr>
            <a:spLocks noGrp="1"/>
          </p:cNvSpPr>
          <p:nvPr>
            <p:ph type="title"/>
          </p:nvPr>
        </p:nvSpPr>
        <p:spPr/>
        <p:txBody>
          <a:bodyPr/>
          <a:lstStyle/>
          <a:p>
            <a:r>
              <a:rPr lang="en-US" dirty="0"/>
              <a:t>Click to edit Master title style</a:t>
            </a:r>
            <a:endParaRPr lang="en-IN" dirty="0"/>
          </a:p>
        </p:txBody>
      </p:sp>
    </p:spTree>
    <p:extLst>
      <p:ext uri="{BB962C8B-B14F-4D97-AF65-F5344CB8AC3E}">
        <p14:creationId xmlns:p14="http://schemas.microsoft.com/office/powerpoint/2010/main" val="15394068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049F150-705D-43F8-8162-2E3B70022AF3}"/>
              </a:ext>
            </a:extLst>
          </p:cNvPr>
          <p:cNvSpPr>
            <a:spLocks noGrp="1"/>
          </p:cNvSpPr>
          <p:nvPr>
            <p:ph type="pic" sz="quarter" idx="13"/>
          </p:nvPr>
        </p:nvSpPr>
        <p:spPr>
          <a:xfrm>
            <a:off x="5818910" y="640574"/>
            <a:ext cx="5725073" cy="5400000"/>
          </a:xfrm>
          <a:custGeom>
            <a:avLst/>
            <a:gdLst>
              <a:gd name="connsiteX0" fmla="*/ 0 w 5725073"/>
              <a:gd name="connsiteY0" fmla="*/ 0 h 5400000"/>
              <a:gd name="connsiteX1" fmla="*/ 5725073 w 5725073"/>
              <a:gd name="connsiteY1" fmla="*/ 0 h 5400000"/>
              <a:gd name="connsiteX2" fmla="*/ 5725073 w 5725073"/>
              <a:gd name="connsiteY2" fmla="*/ 5400000 h 5400000"/>
              <a:gd name="connsiteX3" fmla="*/ 0 w 5725073"/>
              <a:gd name="connsiteY3" fmla="*/ 5400000 h 5400000"/>
            </a:gdLst>
            <a:ahLst/>
            <a:cxnLst>
              <a:cxn ang="0">
                <a:pos x="connsiteX0" y="connsiteY0"/>
              </a:cxn>
              <a:cxn ang="0">
                <a:pos x="connsiteX1" y="connsiteY1"/>
              </a:cxn>
              <a:cxn ang="0">
                <a:pos x="connsiteX2" y="connsiteY2"/>
              </a:cxn>
              <a:cxn ang="0">
                <a:pos x="connsiteX3" y="connsiteY3"/>
              </a:cxn>
            </a:cxnLst>
            <a:rect l="l" t="t" r="r" b="b"/>
            <a:pathLst>
              <a:path w="5725073" h="5400000">
                <a:moveTo>
                  <a:pt x="0" y="0"/>
                </a:moveTo>
                <a:lnTo>
                  <a:pt x="5725073" y="0"/>
                </a:lnTo>
                <a:lnTo>
                  <a:pt x="5725073" y="5400000"/>
                </a:lnTo>
                <a:lnTo>
                  <a:pt x="0" y="5400000"/>
                </a:lnTo>
                <a:close/>
              </a:path>
            </a:pathLst>
          </a:custGeom>
        </p:spPr>
        <p:txBody>
          <a:bodyPr wrap="square">
            <a:noAutofit/>
          </a:bodyPr>
          <a:lstStyle/>
          <a:p>
            <a:endParaRPr lang="en-IN"/>
          </a:p>
        </p:txBody>
      </p:sp>
    </p:spTree>
    <p:extLst>
      <p:ext uri="{BB962C8B-B14F-4D97-AF65-F5344CB8AC3E}">
        <p14:creationId xmlns:p14="http://schemas.microsoft.com/office/powerpoint/2010/main" val="1344911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21000">
              <a:srgbClr val="0D13BF"/>
            </a:gs>
            <a:gs pos="58000">
              <a:schemeClr val="bg2">
                <a:lumMod val="25000"/>
              </a:schemeClr>
            </a:gs>
            <a:gs pos="0">
              <a:schemeClr val="accent2">
                <a:lumMod val="75000"/>
              </a:schemeClr>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59903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529794F-1D96-4CA7-A85F-39ACF1E426CC}"/>
              </a:ext>
            </a:extLst>
          </p:cNvPr>
          <p:cNvSpPr>
            <a:spLocks noGrp="1"/>
          </p:cNvSpPr>
          <p:nvPr>
            <p:ph type="pic" sz="quarter" idx="13"/>
          </p:nvPr>
        </p:nvSpPr>
        <p:spPr>
          <a:xfrm>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wrap="square">
            <a:noAutofit/>
          </a:bodyPr>
          <a:lstStyle/>
          <a:p>
            <a:endParaRPr lang="en-IN"/>
          </a:p>
        </p:txBody>
      </p:sp>
    </p:spTree>
    <p:extLst>
      <p:ext uri="{BB962C8B-B14F-4D97-AF65-F5344CB8AC3E}">
        <p14:creationId xmlns:p14="http://schemas.microsoft.com/office/powerpoint/2010/main" val="3554779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06689D2-E779-4342-9AAA-1FAEAD9774B7}"/>
              </a:ext>
            </a:extLst>
          </p:cNvPr>
          <p:cNvSpPr>
            <a:spLocks noGrp="1"/>
          </p:cNvSpPr>
          <p:nvPr>
            <p:ph type="pic" sz="quarter" idx="13"/>
          </p:nvPr>
        </p:nvSpPr>
        <p:spPr>
          <a:xfrm>
            <a:off x="-30436" y="0"/>
            <a:ext cx="6126436" cy="6832672"/>
          </a:xfrm>
          <a:custGeom>
            <a:avLst/>
            <a:gdLst>
              <a:gd name="connsiteX0" fmla="*/ 0 w 6126436"/>
              <a:gd name="connsiteY0" fmla="*/ 0 h 6832672"/>
              <a:gd name="connsiteX1" fmla="*/ 6126436 w 6126436"/>
              <a:gd name="connsiteY1" fmla="*/ 0 h 6832672"/>
              <a:gd name="connsiteX2" fmla="*/ 6126436 w 6126436"/>
              <a:gd name="connsiteY2" fmla="*/ 6832672 h 6832672"/>
              <a:gd name="connsiteX3" fmla="*/ 0 w 6126436"/>
              <a:gd name="connsiteY3" fmla="*/ 6832672 h 6832672"/>
            </a:gdLst>
            <a:ahLst/>
            <a:cxnLst>
              <a:cxn ang="0">
                <a:pos x="connsiteX0" y="connsiteY0"/>
              </a:cxn>
              <a:cxn ang="0">
                <a:pos x="connsiteX1" y="connsiteY1"/>
              </a:cxn>
              <a:cxn ang="0">
                <a:pos x="connsiteX2" y="connsiteY2"/>
              </a:cxn>
              <a:cxn ang="0">
                <a:pos x="connsiteX3" y="connsiteY3"/>
              </a:cxn>
            </a:cxnLst>
            <a:rect l="l" t="t" r="r" b="b"/>
            <a:pathLst>
              <a:path w="6126436" h="6832672">
                <a:moveTo>
                  <a:pt x="0" y="0"/>
                </a:moveTo>
                <a:lnTo>
                  <a:pt x="6126436" y="0"/>
                </a:lnTo>
                <a:lnTo>
                  <a:pt x="6126436" y="6832672"/>
                </a:lnTo>
                <a:lnTo>
                  <a:pt x="0" y="6832672"/>
                </a:lnTo>
                <a:close/>
              </a:path>
            </a:pathLst>
          </a:custGeom>
        </p:spPr>
        <p:txBody>
          <a:bodyPr wrap="square">
            <a:noAutofit/>
          </a:bodyPr>
          <a:lstStyle/>
          <a:p>
            <a:endParaRPr lang="en-IN"/>
          </a:p>
        </p:txBody>
      </p:sp>
      <p:sp>
        <p:nvSpPr>
          <p:cNvPr id="3" name="Date Placeholder 2">
            <a:extLst>
              <a:ext uri="{FF2B5EF4-FFF2-40B4-BE49-F238E27FC236}">
                <a16:creationId xmlns:a16="http://schemas.microsoft.com/office/drawing/2014/main" id="{F7020A87-9568-4A97-9719-FFF2BB8A5229}"/>
              </a:ext>
            </a:extLst>
          </p:cNvPr>
          <p:cNvSpPr>
            <a:spLocks noGrp="1"/>
          </p:cNvSpPr>
          <p:nvPr>
            <p:ph type="dt" sz="half" idx="10"/>
          </p:nvPr>
        </p:nvSpPr>
        <p:spPr>
          <a:xfrm>
            <a:off x="838200" y="6583286"/>
            <a:ext cx="2743200" cy="249385"/>
          </a:xfrm>
          <a:prstGeom prst="rect">
            <a:avLst/>
          </a:prstGeom>
        </p:spPr>
        <p:txBody>
          <a:bodyPr/>
          <a:lstStyle/>
          <a:p>
            <a:fld id="{75A06096-56DF-4290-9400-986291C51635}" type="datetime1">
              <a:rPr lang="en-US" smtClean="0"/>
              <a:t>2/24/22</a:t>
            </a:fld>
            <a:endParaRPr lang="en-US" dirty="0"/>
          </a:p>
        </p:txBody>
      </p:sp>
      <p:sp>
        <p:nvSpPr>
          <p:cNvPr id="4" name="Footer Placeholder 3">
            <a:extLst>
              <a:ext uri="{FF2B5EF4-FFF2-40B4-BE49-F238E27FC236}">
                <a16:creationId xmlns:a16="http://schemas.microsoft.com/office/drawing/2014/main" id="{F06E95DA-3CA5-4F3D-88E1-015ACB993978}"/>
              </a:ext>
            </a:extLst>
          </p:cNvPr>
          <p:cNvSpPr>
            <a:spLocks noGrp="1"/>
          </p:cNvSpPr>
          <p:nvPr>
            <p:ph type="ftr" sz="quarter" idx="11"/>
          </p:nvPr>
        </p:nvSpPr>
        <p:spPr>
          <a:xfrm>
            <a:off x="4038600" y="6583286"/>
            <a:ext cx="4114800" cy="24938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05B787F7-7750-47EC-8D8A-473507BC8CE5}"/>
              </a:ext>
            </a:extLst>
          </p:cNvPr>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pPr/>
              <a:t>‹#›</a:t>
            </a:fld>
            <a:endParaRPr lang="en-US" dirty="0"/>
          </a:p>
        </p:txBody>
      </p:sp>
    </p:spTree>
    <p:extLst>
      <p:ext uri="{BB962C8B-B14F-4D97-AF65-F5344CB8AC3E}">
        <p14:creationId xmlns:p14="http://schemas.microsoft.com/office/powerpoint/2010/main" val="28579978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EAC6560-EA34-441A-9BD2-1A91B7130509}"/>
              </a:ext>
            </a:extLst>
          </p:cNvPr>
          <p:cNvSpPr>
            <a:spLocks noGrp="1"/>
          </p:cNvSpPr>
          <p:nvPr>
            <p:ph type="pic" sz="quarter" idx="13"/>
          </p:nvPr>
        </p:nvSpPr>
        <p:spPr>
          <a:xfrm>
            <a:off x="5818909" y="640574"/>
            <a:ext cx="5725073" cy="5400000"/>
          </a:xfrm>
          <a:custGeom>
            <a:avLst/>
            <a:gdLst>
              <a:gd name="connsiteX0" fmla="*/ 0 w 5725073"/>
              <a:gd name="connsiteY0" fmla="*/ 0 h 5400000"/>
              <a:gd name="connsiteX1" fmla="*/ 5725073 w 5725073"/>
              <a:gd name="connsiteY1" fmla="*/ 0 h 5400000"/>
              <a:gd name="connsiteX2" fmla="*/ 5725073 w 5725073"/>
              <a:gd name="connsiteY2" fmla="*/ 5400000 h 5400000"/>
              <a:gd name="connsiteX3" fmla="*/ 0 w 5725073"/>
              <a:gd name="connsiteY3" fmla="*/ 5400000 h 5400000"/>
            </a:gdLst>
            <a:ahLst/>
            <a:cxnLst>
              <a:cxn ang="0">
                <a:pos x="connsiteX0" y="connsiteY0"/>
              </a:cxn>
              <a:cxn ang="0">
                <a:pos x="connsiteX1" y="connsiteY1"/>
              </a:cxn>
              <a:cxn ang="0">
                <a:pos x="connsiteX2" y="connsiteY2"/>
              </a:cxn>
              <a:cxn ang="0">
                <a:pos x="connsiteX3" y="connsiteY3"/>
              </a:cxn>
            </a:cxnLst>
            <a:rect l="l" t="t" r="r" b="b"/>
            <a:pathLst>
              <a:path w="5725073" h="5400000">
                <a:moveTo>
                  <a:pt x="0" y="0"/>
                </a:moveTo>
                <a:lnTo>
                  <a:pt x="5725073" y="0"/>
                </a:lnTo>
                <a:lnTo>
                  <a:pt x="5725073" y="5400000"/>
                </a:lnTo>
                <a:lnTo>
                  <a:pt x="0" y="5400000"/>
                </a:lnTo>
                <a:close/>
              </a:path>
            </a:pathLst>
          </a:custGeom>
        </p:spPr>
        <p:txBody>
          <a:bodyPr wrap="square">
            <a:noAutofit/>
          </a:bodyPr>
          <a:lstStyle/>
          <a:p>
            <a:endParaRPr lang="en-IN"/>
          </a:p>
        </p:txBody>
      </p:sp>
      <p:sp>
        <p:nvSpPr>
          <p:cNvPr id="3" name="Date Placeholder 2">
            <a:extLst>
              <a:ext uri="{FF2B5EF4-FFF2-40B4-BE49-F238E27FC236}">
                <a16:creationId xmlns:a16="http://schemas.microsoft.com/office/drawing/2014/main" id="{7A4AD5F6-0A15-4261-BDCD-E362F7138C19}"/>
              </a:ext>
            </a:extLst>
          </p:cNvPr>
          <p:cNvSpPr>
            <a:spLocks noGrp="1"/>
          </p:cNvSpPr>
          <p:nvPr>
            <p:ph type="dt" sz="half" idx="10"/>
          </p:nvPr>
        </p:nvSpPr>
        <p:spPr>
          <a:xfrm>
            <a:off x="838200" y="6583286"/>
            <a:ext cx="2743200" cy="249385"/>
          </a:xfrm>
          <a:prstGeom prst="rect">
            <a:avLst/>
          </a:prstGeom>
        </p:spPr>
        <p:txBody>
          <a:bodyPr/>
          <a:lstStyle/>
          <a:p>
            <a:fld id="{75A06096-56DF-4290-9400-986291C51635}" type="datetime1">
              <a:rPr lang="en-US" smtClean="0"/>
              <a:t>2/24/22</a:t>
            </a:fld>
            <a:endParaRPr lang="en-US" dirty="0"/>
          </a:p>
        </p:txBody>
      </p:sp>
      <p:sp>
        <p:nvSpPr>
          <p:cNvPr id="4" name="Footer Placeholder 3">
            <a:extLst>
              <a:ext uri="{FF2B5EF4-FFF2-40B4-BE49-F238E27FC236}">
                <a16:creationId xmlns:a16="http://schemas.microsoft.com/office/drawing/2014/main" id="{C86CB879-1569-4D6E-B10E-1C7D3305EFBA}"/>
              </a:ext>
            </a:extLst>
          </p:cNvPr>
          <p:cNvSpPr>
            <a:spLocks noGrp="1"/>
          </p:cNvSpPr>
          <p:nvPr>
            <p:ph type="ftr" sz="quarter" idx="11"/>
          </p:nvPr>
        </p:nvSpPr>
        <p:spPr>
          <a:xfrm>
            <a:off x="4038600" y="6583286"/>
            <a:ext cx="4114800" cy="24938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930AC812-75EF-4492-80B5-30A436522E05}"/>
              </a:ext>
            </a:extLst>
          </p:cNvPr>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pPr/>
              <a:t>‹#›</a:t>
            </a:fld>
            <a:endParaRPr lang="en-US" dirty="0"/>
          </a:p>
        </p:txBody>
      </p:sp>
    </p:spTree>
    <p:extLst>
      <p:ext uri="{BB962C8B-B14F-4D97-AF65-F5344CB8AC3E}">
        <p14:creationId xmlns:p14="http://schemas.microsoft.com/office/powerpoint/2010/main" val="15091064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1561BE48-2D6D-4090-93EB-7EAB93FB2B16}" type="datetime1">
              <a:rPr lang="en-US" smtClean="0"/>
              <a:t>2/24/22</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637485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4_TEXT &amp; IMAGE">
    <p:spTree>
      <p:nvGrpSpPr>
        <p:cNvPr id="1" name=""/>
        <p:cNvGrpSpPr/>
        <p:nvPr/>
      </p:nvGrpSpPr>
      <p:grpSpPr>
        <a:xfrm>
          <a:off x="0" y="0"/>
          <a:ext cx="0" cy="0"/>
          <a:chOff x="0" y="0"/>
          <a:chExt cx="0" cy="0"/>
        </a:xfrm>
      </p:grpSpPr>
      <p:sp>
        <p:nvSpPr>
          <p:cNvPr id="2" name="Title"/>
          <p:cNvSpPr>
            <a:spLocks noGrp="1"/>
          </p:cNvSpPr>
          <p:nvPr>
            <p:ph type="title"/>
          </p:nvPr>
        </p:nvSpPr>
        <p:spPr>
          <a:xfrm>
            <a:off x="540070" y="432000"/>
            <a:ext cx="11111046" cy="1080000"/>
          </a:xfrm>
        </p:spPr>
        <p:txBody>
          <a:bodyPr/>
          <a:lstStyle/>
          <a:p>
            <a:r>
              <a:rPr lang="en-US" dirty="0"/>
              <a:t>Click to edit Master title style</a:t>
            </a:r>
          </a:p>
        </p:txBody>
      </p:sp>
      <p:sp>
        <p:nvSpPr>
          <p:cNvPr id="8" name="Subline"/>
          <p:cNvSpPr>
            <a:spLocks noGrp="1"/>
          </p:cNvSpPr>
          <p:nvPr>
            <p:ph type="body" sz="quarter" idx="13" hasCustomPrompt="1"/>
          </p:nvPr>
        </p:nvSpPr>
        <p:spPr>
          <a:xfrm>
            <a:off x="540070" y="972000"/>
            <a:ext cx="11111046" cy="540000"/>
          </a:xfrm>
        </p:spPr>
        <p:txBody>
          <a:bodyPr/>
          <a:lstStyle>
            <a:lvl1pPr marL="0" indent="0">
              <a:buNone/>
              <a:defRPr baseline="0">
                <a:solidFill>
                  <a:srgbClr val="7F7F7F"/>
                </a:solidFill>
              </a:defRPr>
            </a:lvl1pPr>
          </a:lstStyle>
          <a:p>
            <a:pPr lvl="0"/>
            <a:r>
              <a:rPr lang="en-US" dirty="0"/>
              <a:t>Enter your subtitle here</a:t>
            </a:r>
          </a:p>
        </p:txBody>
      </p:sp>
      <p:sp>
        <p:nvSpPr>
          <p:cNvPr id="11" name="Content"/>
          <p:cNvSpPr>
            <a:spLocks noGrp="1"/>
          </p:cNvSpPr>
          <p:nvPr>
            <p:ph sz="half" idx="1"/>
          </p:nvPr>
        </p:nvSpPr>
        <p:spPr>
          <a:xfrm>
            <a:off x="540070" y="1512000"/>
            <a:ext cx="3420445" cy="4298400"/>
          </a:xfrm>
        </p:spPr>
        <p:txBody>
          <a:bodyPr/>
          <a:lstStyle>
            <a:lvl1pPr>
              <a:defRPr sz="22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cNvSpPr>
            <a:spLocks noGrp="1"/>
          </p:cNvSpPr>
          <p:nvPr>
            <p:ph type="pic" sz="quarter" idx="14"/>
          </p:nvPr>
        </p:nvSpPr>
        <p:spPr bwMode="gray">
          <a:xfrm>
            <a:off x="4385121" y="1512000"/>
            <a:ext cx="7265996" cy="4298400"/>
          </a:xfrm>
          <a:solidFill>
            <a:schemeClr val="bg1">
              <a:lumMod val="85000"/>
            </a:schemeClr>
          </a:solidFill>
        </p:spPr>
        <p:txBody>
          <a:bodyPr lIns="144000" tIns="144000" rIns="144000" bIns="144000"/>
          <a:lstStyle>
            <a:lvl1pPr marL="0" indent="0">
              <a:buNone/>
              <a:defRPr/>
            </a:lvl1pPr>
          </a:lstStyle>
          <a:p>
            <a:endParaRPr lang="en-US" dirty="0"/>
          </a:p>
        </p:txBody>
      </p:sp>
      <p:sp>
        <p:nvSpPr>
          <p:cNvPr id="5" name="Date"/>
          <p:cNvSpPr>
            <a:spLocks noGrp="1"/>
          </p:cNvSpPr>
          <p:nvPr>
            <p:ph type="dt" sz="half" idx="10"/>
          </p:nvPr>
        </p:nvSpPr>
        <p:spPr>
          <a:xfrm>
            <a:off x="10210929" y="6084000"/>
            <a:ext cx="1440187" cy="360000"/>
          </a:xfrm>
          <a:prstGeom prst="rect">
            <a:avLst/>
          </a:prstGeom>
        </p:spPr>
        <p:txBody>
          <a:bodyPr/>
          <a:lstStyle/>
          <a:p>
            <a:fld id="{27FC3DAB-407D-4279-8EB6-232635B61438}" type="datetimeFigureOut">
              <a:rPr lang="en-US" smtClean="0"/>
              <a:t>2/24/22</a:t>
            </a:fld>
            <a:endParaRPr lang="en-US" dirty="0"/>
          </a:p>
        </p:txBody>
      </p:sp>
      <p:sp>
        <p:nvSpPr>
          <p:cNvPr id="6" name="Footer"/>
          <p:cNvSpPr>
            <a:spLocks noGrp="1"/>
          </p:cNvSpPr>
          <p:nvPr>
            <p:ph type="ftr" sz="quarter" idx="11"/>
          </p:nvPr>
        </p:nvSpPr>
        <p:spPr/>
        <p:txBody>
          <a:bodyPr/>
          <a:lstStyle/>
          <a:p>
            <a:endParaRPr lang="en-US" dirty="0"/>
          </a:p>
        </p:txBody>
      </p:sp>
      <p:sp>
        <p:nvSpPr>
          <p:cNvPr id="7" name="Slide Number"/>
          <p:cNvSpPr>
            <a:spLocks noGrp="1"/>
          </p:cNvSpPr>
          <p:nvPr>
            <p:ph type="sldNum" sz="quarter" idx="12"/>
          </p:nvPr>
        </p:nvSpPr>
        <p:spPr/>
        <p:txBody>
          <a:bodyPr/>
          <a:lstStyle/>
          <a:p>
            <a:fld id="{02CEFE82-39F2-4F47-8A0C-D5AB3496FA5C}" type="slidenum">
              <a:rPr lang="en-US" smtClean="0"/>
              <a:t>‹#›</a:t>
            </a:fld>
            <a:endParaRPr lang="en-US" dirty="0"/>
          </a:p>
        </p:txBody>
      </p:sp>
    </p:spTree>
    <p:extLst>
      <p:ext uri="{BB962C8B-B14F-4D97-AF65-F5344CB8AC3E}">
        <p14:creationId xmlns:p14="http://schemas.microsoft.com/office/powerpoint/2010/main" val="1170870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583286"/>
            <a:ext cx="2743200" cy="249385"/>
          </a:xfrm>
          <a:prstGeom prst="rect">
            <a:avLst/>
          </a:prstGeom>
        </p:spPr>
        <p:txBody>
          <a:bodyPr/>
          <a:lstStyle/>
          <a:p>
            <a:fld id="{1AFAC0BB-E46E-40ED-9A52-C3063C3C97C2}" type="datetime1">
              <a:rPr lang="en-US" smtClean="0"/>
              <a:t>2/24/22</a:t>
            </a:fld>
            <a:endParaRPr lang="en-US"/>
          </a:p>
        </p:txBody>
      </p:sp>
      <p:sp>
        <p:nvSpPr>
          <p:cNvPr id="8" name="Footer Placeholder 7"/>
          <p:cNvSpPr>
            <a:spLocks noGrp="1"/>
          </p:cNvSpPr>
          <p:nvPr>
            <p:ph type="ftr" sz="quarter" idx="11"/>
          </p:nvPr>
        </p:nvSpPr>
        <p:spPr>
          <a:xfrm>
            <a:off x="4038600" y="6583286"/>
            <a:ext cx="4114800" cy="249385"/>
          </a:xfrm>
          <a:prstGeom prst="rect">
            <a:avLst/>
          </a:prstGeom>
        </p:spPr>
        <p:txBody>
          <a:bodyPr/>
          <a:lstStyle/>
          <a:p>
            <a:endParaRPr lang="en-US"/>
          </a:p>
        </p:txBody>
      </p:sp>
      <p:sp>
        <p:nvSpPr>
          <p:cNvPr id="9" name="Slide Number Placeholder 8"/>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6410960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838200" y="6583286"/>
            <a:ext cx="2743200" cy="249385"/>
          </a:xfrm>
          <a:prstGeom prst="rect">
            <a:avLst/>
          </a:prstGeom>
        </p:spPr>
        <p:txBody>
          <a:bodyPr/>
          <a:lstStyle/>
          <a:p>
            <a:fld id="{654299F2-490A-4689-9798-694CAE1CDFB5}" type="datetime1">
              <a:rPr lang="en-US" smtClean="0"/>
              <a:t>2/24/22</a:t>
            </a:fld>
            <a:endParaRPr lang="en-US"/>
          </a:p>
        </p:txBody>
      </p:sp>
      <p:sp>
        <p:nvSpPr>
          <p:cNvPr id="4" name="Footer Placeholder 3"/>
          <p:cNvSpPr>
            <a:spLocks noGrp="1"/>
          </p:cNvSpPr>
          <p:nvPr>
            <p:ph type="ftr" sz="quarter" idx="11"/>
          </p:nvPr>
        </p:nvSpPr>
        <p:spPr>
          <a:xfrm>
            <a:off x="4038600" y="6583286"/>
            <a:ext cx="4114800" cy="249385"/>
          </a:xfrm>
          <a:prstGeom prst="rect">
            <a:avLst/>
          </a:prstGeom>
        </p:spPr>
        <p:txBody>
          <a:bodyPr/>
          <a:lstStyle/>
          <a:p>
            <a:endParaRPr lang="en-US"/>
          </a:p>
        </p:txBody>
      </p:sp>
      <p:sp>
        <p:nvSpPr>
          <p:cNvPr id="5" name="Slide Number Placeholder 4"/>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236471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583286"/>
            <a:ext cx="2743200" cy="249385"/>
          </a:xfrm>
          <a:prstGeom prst="rect">
            <a:avLst/>
          </a:prstGeom>
        </p:spPr>
        <p:txBody>
          <a:bodyPr/>
          <a:lstStyle/>
          <a:p>
            <a:fld id="{8606A597-4D65-4E7D-8110-2D0D7D9138F4}" type="datetime1">
              <a:rPr lang="en-US" smtClean="0"/>
              <a:t>2/24/22</a:t>
            </a:fld>
            <a:endParaRPr lang="en-US"/>
          </a:p>
        </p:txBody>
      </p:sp>
      <p:sp>
        <p:nvSpPr>
          <p:cNvPr id="3" name="Footer Placeholder 2"/>
          <p:cNvSpPr>
            <a:spLocks noGrp="1"/>
          </p:cNvSpPr>
          <p:nvPr>
            <p:ph type="ftr" sz="quarter" idx="11"/>
          </p:nvPr>
        </p:nvSpPr>
        <p:spPr>
          <a:xfrm>
            <a:off x="4038600" y="6583286"/>
            <a:ext cx="4114800" cy="249385"/>
          </a:xfrm>
          <a:prstGeom prst="rect">
            <a:avLst/>
          </a:prstGeom>
        </p:spPr>
        <p:txBody>
          <a:bodyPr/>
          <a:lstStyle/>
          <a:p>
            <a:endParaRPr lang="en-US"/>
          </a:p>
        </p:txBody>
      </p:sp>
      <p:sp>
        <p:nvSpPr>
          <p:cNvPr id="4" name="Slide Number Placeholder 3"/>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152666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20F94C64-6DD2-4C8E-A963-1407C194F17C}" type="datetime1">
              <a:rPr lang="en-US" smtClean="0"/>
              <a:t>2/24/22</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20703827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71E736A9-847E-4AF8-850E-B2BC1B79C173}" type="datetime1">
              <a:rPr lang="en-US" smtClean="0"/>
              <a:t>2/24/22</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10869595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583286"/>
            <a:ext cx="2743200" cy="249385"/>
          </a:xfrm>
          <a:prstGeom prst="rect">
            <a:avLst/>
          </a:prstGeom>
        </p:spPr>
        <p:txBody>
          <a:bodyPr/>
          <a:lstStyle/>
          <a:p>
            <a:fld id="{E063FED3-3B2C-47DA-B07A-DF28FA123EC6}" type="datetime1">
              <a:rPr lang="en-US" smtClean="0"/>
              <a:t>2/24/22</a:t>
            </a:fld>
            <a:endParaRPr lang="en-US"/>
          </a:p>
        </p:txBody>
      </p:sp>
      <p:sp>
        <p:nvSpPr>
          <p:cNvPr id="5" name="Footer Placeholder 4"/>
          <p:cNvSpPr>
            <a:spLocks noGrp="1"/>
          </p:cNvSpPr>
          <p:nvPr>
            <p:ph type="ftr" sz="quarter" idx="11"/>
          </p:nvPr>
        </p:nvSpPr>
        <p:spPr>
          <a:xfrm>
            <a:off x="4038600" y="6583286"/>
            <a:ext cx="4114800" cy="249385"/>
          </a:xfrm>
          <a:prstGeom prst="rect">
            <a:avLst/>
          </a:prstGeom>
        </p:spPr>
        <p:txBody>
          <a:bodyPr/>
          <a:lstStyle/>
          <a:p>
            <a:endParaRPr lang="en-US"/>
          </a:p>
        </p:txBody>
      </p:sp>
      <p:sp>
        <p:nvSpPr>
          <p:cNvPr id="6" name="Slide Number Placeholder 5"/>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5331607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583286"/>
            <a:ext cx="2743200" cy="249385"/>
          </a:xfrm>
          <a:prstGeom prst="rect">
            <a:avLst/>
          </a:prstGeom>
        </p:spPr>
        <p:txBody>
          <a:bodyPr/>
          <a:lstStyle/>
          <a:p>
            <a:fld id="{07C5DAD9-4FE2-444A-8B60-CA0EBA9AFE94}" type="datetime1">
              <a:rPr lang="en-US" smtClean="0"/>
              <a:t>2/24/22</a:t>
            </a:fld>
            <a:endParaRPr lang="en-US"/>
          </a:p>
        </p:txBody>
      </p:sp>
      <p:sp>
        <p:nvSpPr>
          <p:cNvPr id="5" name="Footer Placeholder 4"/>
          <p:cNvSpPr>
            <a:spLocks noGrp="1"/>
          </p:cNvSpPr>
          <p:nvPr>
            <p:ph type="ftr" sz="quarter" idx="11"/>
          </p:nvPr>
        </p:nvSpPr>
        <p:spPr>
          <a:xfrm>
            <a:off x="4038600" y="6583286"/>
            <a:ext cx="4114800" cy="249385"/>
          </a:xfrm>
          <a:prstGeom prst="rect">
            <a:avLst/>
          </a:prstGeom>
        </p:spPr>
        <p:txBody>
          <a:bodyPr/>
          <a:lstStyle/>
          <a:p>
            <a:endParaRPr lang="en-US"/>
          </a:p>
        </p:txBody>
      </p:sp>
      <p:sp>
        <p:nvSpPr>
          <p:cNvPr id="6" name="Slide Number Placeholder 5"/>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15848222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2/24/22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0"/>
            <a:ext cx="10972800" cy="715961"/>
          </a:xfrm>
        </p:spPr>
        <p:txBody>
          <a:bodyPr>
            <a:normAutofit/>
          </a:bodyPr>
          <a:lstStyle>
            <a:lvl1pPr algn="l">
              <a:defRPr sz="3733">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0" cy="508000"/>
          </a:xfrm>
        </p:spPr>
        <p:txBody>
          <a:bodyPr>
            <a:noAutofit/>
          </a:bodyPr>
          <a:lstStyle>
            <a:lvl1pPr marL="0" indent="0">
              <a:buNone/>
              <a:defRPr sz="1867">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36185917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white">
    <p:bg>
      <p:bgPr>
        <a:solidFill>
          <a:srgbClr val="FFFFFF"/>
        </a:solidFill>
        <a:effectLst/>
      </p:bgPr>
    </p:bg>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1908797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55600" y="1104901"/>
            <a:ext cx="11499851" cy="15635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2224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28226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30327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82987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0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F9AF561-4F67-4B18-A9F5-32373D963ABE}"/>
              </a:ext>
            </a:extLst>
          </p:cNvPr>
          <p:cNvSpPr>
            <a:spLocks noGrp="1"/>
          </p:cNvSpPr>
          <p:nvPr>
            <p:ph type="pic" sz="quarter" idx="10"/>
          </p:nvPr>
        </p:nvSpPr>
        <p:spPr>
          <a:xfrm>
            <a:off x="0" y="0"/>
            <a:ext cx="12192000" cy="6858000"/>
          </a:xfrm>
          <a:prstGeom prst="rect">
            <a:avLst/>
          </a:prstGeom>
          <a:solidFill>
            <a:schemeClr val="accent1"/>
          </a:solidFill>
        </p:spPr>
        <p:txBody>
          <a:bodyPr/>
          <a:lstStyle>
            <a:lvl1pPr>
              <a:defRPr sz="2000">
                <a:solidFill>
                  <a:schemeClr val="bg1">
                    <a:lumMod val="75000"/>
                  </a:schemeClr>
                </a:solidFill>
              </a:defRPr>
            </a:lvl1pPr>
          </a:lstStyle>
          <a:p>
            <a:endParaRPr lang="id-ID"/>
          </a:p>
        </p:txBody>
      </p:sp>
    </p:spTree>
    <p:extLst>
      <p:ext uri="{BB962C8B-B14F-4D97-AF65-F5344CB8AC3E}">
        <p14:creationId xmlns:p14="http://schemas.microsoft.com/office/powerpoint/2010/main" val="11359497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white">
    <p:bg>
      <p:bgPr>
        <a:solidFill>
          <a:srgbClr val="FFFFFF"/>
        </a:solidFill>
        <a:effectLst/>
      </p:bgPr>
    </p:bg>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038687828"/>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807910" y="2721904"/>
            <a:ext cx="10002898" cy="2085447"/>
          </a:xfrm>
        </p:spPr>
        <p:txBody>
          <a:bodyPr anchor="ctr">
            <a:noAutofit/>
          </a:bodyPr>
          <a:lstStyle>
            <a:lvl1pPr marL="72000" indent="-72000" algn="ctr">
              <a:lnSpc>
                <a:spcPct val="100000"/>
              </a:lnSpc>
              <a:defRPr sz="8000">
                <a:solidFill>
                  <a:schemeClr val="bg2"/>
                </a:solidFill>
                <a:latin typeface="+mj-lt"/>
              </a:defRPr>
            </a:lvl1pPr>
          </a:lstStyle>
          <a:p>
            <a:r>
              <a:rPr lang="en-US" dirty="0"/>
              <a:t>Click to edit Master title style</a:t>
            </a:r>
          </a:p>
        </p:txBody>
      </p:sp>
      <p:sp>
        <p:nvSpPr>
          <p:cNvPr id="3" name="Subtitle 2"/>
          <p:cNvSpPr>
            <a:spLocks noGrp="1"/>
          </p:cNvSpPr>
          <p:nvPr userDrawn="1">
            <p:ph type="subTitle" idx="1"/>
          </p:nvPr>
        </p:nvSpPr>
        <p:spPr>
          <a:xfrm>
            <a:off x="6187083" y="114302"/>
            <a:ext cx="6001869" cy="313515"/>
          </a:xfrm>
        </p:spPr>
        <p:txBody>
          <a:bodyPr anchor="ctr">
            <a:noAutofit/>
          </a:bodyPr>
          <a:lstStyle>
            <a:lvl1pPr marL="72000" indent="-72000" algn="r">
              <a:lnSpc>
                <a:spcPct val="100000"/>
              </a:lnSpc>
              <a:buNone/>
              <a:defRPr sz="1800" b="1" i="1">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220" name="Group 219">
            <a:extLst>
              <a:ext uri="{FF2B5EF4-FFF2-40B4-BE49-F238E27FC236}">
                <a16:creationId xmlns:a16="http://schemas.microsoft.com/office/drawing/2014/main" id="{949A12A1-36D0-46A9-9801-6E34C39DB559}"/>
              </a:ext>
            </a:extLst>
          </p:cNvPr>
          <p:cNvGrpSpPr/>
          <p:nvPr/>
        </p:nvGrpSpPr>
        <p:grpSpPr>
          <a:xfrm>
            <a:off x="7101881" y="2227497"/>
            <a:ext cx="359477" cy="1357020"/>
            <a:chOff x="-1453224" y="1570037"/>
            <a:chExt cx="984883" cy="3717925"/>
          </a:xfrm>
        </p:grpSpPr>
        <p:sp>
          <p:nvSpPr>
            <p:cNvPr id="388" name="Rectangle 17">
              <a:extLst>
                <a:ext uri="{FF2B5EF4-FFF2-40B4-BE49-F238E27FC236}">
                  <a16:creationId xmlns:a16="http://schemas.microsoft.com/office/drawing/2014/main" id="{4685A815-FBAA-47A3-A1DF-CE802451539E}"/>
                </a:ext>
              </a:extLst>
            </p:cNvPr>
            <p:cNvSpPr/>
            <p:nvPr/>
          </p:nvSpPr>
          <p:spPr>
            <a:xfrm>
              <a:off x="-1107987" y="2235693"/>
              <a:ext cx="342178" cy="1267601"/>
            </a:xfrm>
            <a:custGeom>
              <a:avLst/>
              <a:gdLst>
                <a:gd name="connsiteX0" fmla="*/ 0 w 342178"/>
                <a:gd name="connsiteY0" fmla="*/ 0 h 1186815"/>
                <a:gd name="connsiteX1" fmla="*/ 342178 w 342178"/>
                <a:gd name="connsiteY1" fmla="*/ 0 h 1186815"/>
                <a:gd name="connsiteX2" fmla="*/ 342178 w 342178"/>
                <a:gd name="connsiteY2" fmla="*/ 1186815 h 1186815"/>
                <a:gd name="connsiteX3" fmla="*/ 0 w 342178"/>
                <a:gd name="connsiteY3" fmla="*/ 1186815 h 1186815"/>
                <a:gd name="connsiteX4" fmla="*/ 0 w 342178"/>
                <a:gd name="connsiteY4" fmla="*/ 0 h 1186815"/>
                <a:gd name="connsiteX0" fmla="*/ 0 w 342178"/>
                <a:gd name="connsiteY0" fmla="*/ 60113 h 1246928"/>
                <a:gd name="connsiteX1" fmla="*/ 342178 w 342178"/>
                <a:gd name="connsiteY1" fmla="*/ 60113 h 1246928"/>
                <a:gd name="connsiteX2" fmla="*/ 342178 w 342178"/>
                <a:gd name="connsiteY2" fmla="*/ 1246928 h 1246928"/>
                <a:gd name="connsiteX3" fmla="*/ 0 w 342178"/>
                <a:gd name="connsiteY3" fmla="*/ 1246928 h 1246928"/>
                <a:gd name="connsiteX4" fmla="*/ 0 w 342178"/>
                <a:gd name="connsiteY4" fmla="*/ 60113 h 1246928"/>
                <a:gd name="connsiteX0" fmla="*/ 0 w 342178"/>
                <a:gd name="connsiteY0" fmla="*/ 80786 h 1267601"/>
                <a:gd name="connsiteX1" fmla="*/ 342178 w 342178"/>
                <a:gd name="connsiteY1" fmla="*/ 80786 h 1267601"/>
                <a:gd name="connsiteX2" fmla="*/ 342178 w 342178"/>
                <a:gd name="connsiteY2" fmla="*/ 1267601 h 1267601"/>
                <a:gd name="connsiteX3" fmla="*/ 0 w 342178"/>
                <a:gd name="connsiteY3" fmla="*/ 1267601 h 1267601"/>
                <a:gd name="connsiteX4" fmla="*/ 0 w 342178"/>
                <a:gd name="connsiteY4" fmla="*/ 80786 h 12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178" h="1267601">
                  <a:moveTo>
                    <a:pt x="0" y="80786"/>
                  </a:moveTo>
                  <a:cubicBezTo>
                    <a:pt x="93104" y="-54469"/>
                    <a:pt x="256694" y="4586"/>
                    <a:pt x="342178" y="80786"/>
                  </a:cubicBezTo>
                  <a:lnTo>
                    <a:pt x="342178" y="1267601"/>
                  </a:lnTo>
                  <a:lnTo>
                    <a:pt x="0" y="1267601"/>
                  </a:lnTo>
                  <a:lnTo>
                    <a:pt x="0" y="8078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89" name="Group 388">
              <a:extLst>
                <a:ext uri="{FF2B5EF4-FFF2-40B4-BE49-F238E27FC236}">
                  <a16:creationId xmlns:a16="http://schemas.microsoft.com/office/drawing/2014/main" id="{F8D6DDFE-36D9-408F-9E70-4157C9577C58}"/>
                </a:ext>
              </a:extLst>
            </p:cNvPr>
            <p:cNvGrpSpPr/>
            <p:nvPr/>
          </p:nvGrpSpPr>
          <p:grpSpPr>
            <a:xfrm>
              <a:off x="-1453224" y="1570037"/>
              <a:ext cx="984883" cy="3717925"/>
              <a:chOff x="352426" y="1352933"/>
              <a:chExt cx="984883" cy="3717925"/>
            </a:xfrm>
          </p:grpSpPr>
          <p:grpSp>
            <p:nvGrpSpPr>
              <p:cNvPr id="390" name="Group 389">
                <a:extLst>
                  <a:ext uri="{FF2B5EF4-FFF2-40B4-BE49-F238E27FC236}">
                    <a16:creationId xmlns:a16="http://schemas.microsoft.com/office/drawing/2014/main" id="{38BB6675-B914-4F55-8438-6CCFEE11ACF5}"/>
                  </a:ext>
                </a:extLst>
              </p:cNvPr>
              <p:cNvGrpSpPr/>
              <p:nvPr/>
            </p:nvGrpSpPr>
            <p:grpSpPr>
              <a:xfrm>
                <a:off x="352426" y="1352933"/>
                <a:ext cx="984250" cy="3717925"/>
                <a:chOff x="352426" y="1352933"/>
                <a:chExt cx="984250" cy="3717925"/>
              </a:xfrm>
            </p:grpSpPr>
            <p:sp>
              <p:nvSpPr>
                <p:cNvPr id="393" name="Freeform 352">
                  <a:extLst>
                    <a:ext uri="{FF2B5EF4-FFF2-40B4-BE49-F238E27FC236}">
                      <a16:creationId xmlns:a16="http://schemas.microsoft.com/office/drawing/2014/main" id="{B3757690-4DCA-4094-87DB-ACE4465C7C27}"/>
                    </a:ext>
                  </a:extLst>
                </p:cNvPr>
                <p:cNvSpPr>
                  <a:spLocks/>
                </p:cNvSpPr>
                <p:nvPr/>
              </p:nvSpPr>
              <p:spPr bwMode="auto">
                <a:xfrm>
                  <a:off x="552451" y="3221420"/>
                  <a:ext cx="592138" cy="1633538"/>
                </a:xfrm>
                <a:custGeom>
                  <a:avLst/>
                  <a:gdLst>
                    <a:gd name="T0" fmla="*/ 1 w 1807"/>
                    <a:gd name="T1" fmla="*/ 357 h 4988"/>
                    <a:gd name="T2" fmla="*/ 0 w 1807"/>
                    <a:gd name="T3" fmla="*/ 4987 h 4988"/>
                    <a:gd name="T4" fmla="*/ 184 w 1807"/>
                    <a:gd name="T5" fmla="*/ 4988 h 4988"/>
                    <a:gd name="T6" fmla="*/ 733 w 1807"/>
                    <a:gd name="T7" fmla="*/ 4986 h 4988"/>
                    <a:gd name="T8" fmla="*/ 811 w 1807"/>
                    <a:gd name="T9" fmla="*/ 4988 h 4988"/>
                    <a:gd name="T10" fmla="*/ 810 w 1807"/>
                    <a:gd name="T11" fmla="*/ 865 h 4988"/>
                    <a:gd name="T12" fmla="*/ 996 w 1807"/>
                    <a:gd name="T13" fmla="*/ 862 h 4988"/>
                    <a:gd name="T14" fmla="*/ 998 w 1807"/>
                    <a:gd name="T15" fmla="*/ 4968 h 4988"/>
                    <a:gd name="T16" fmla="*/ 1109 w 1807"/>
                    <a:gd name="T17" fmla="*/ 4966 h 4988"/>
                    <a:gd name="T18" fmla="*/ 1655 w 1807"/>
                    <a:gd name="T19" fmla="*/ 4968 h 4988"/>
                    <a:gd name="T20" fmla="*/ 1807 w 1807"/>
                    <a:gd name="T21" fmla="*/ 4968 h 4988"/>
                    <a:gd name="T22" fmla="*/ 1806 w 1807"/>
                    <a:gd name="T23" fmla="*/ 380 h 4988"/>
                    <a:gd name="T24" fmla="*/ 1542 w 1807"/>
                    <a:gd name="T25" fmla="*/ 410 h 4988"/>
                    <a:gd name="T26" fmla="*/ 1095 w 1807"/>
                    <a:gd name="T27" fmla="*/ 282 h 4988"/>
                    <a:gd name="T28" fmla="*/ 1094 w 1807"/>
                    <a:gd name="T29" fmla="*/ 2 h 4988"/>
                    <a:gd name="T30" fmla="*/ 757 w 1807"/>
                    <a:gd name="T31" fmla="*/ 0 h 4988"/>
                    <a:gd name="T32" fmla="*/ 753 w 1807"/>
                    <a:gd name="T33" fmla="*/ 299 h 4988"/>
                    <a:gd name="T34" fmla="*/ 560 w 1807"/>
                    <a:gd name="T35" fmla="*/ 410 h 4988"/>
                    <a:gd name="T36" fmla="*/ 246 w 1807"/>
                    <a:gd name="T37" fmla="*/ 410 h 4988"/>
                    <a:gd name="T38" fmla="*/ 103 w 1807"/>
                    <a:gd name="T39" fmla="*/ 402 h 4988"/>
                    <a:gd name="T40" fmla="*/ 1 w 1807"/>
                    <a:gd name="T41" fmla="*/ 357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7" h="4988">
                      <a:moveTo>
                        <a:pt x="1" y="357"/>
                      </a:moveTo>
                      <a:lnTo>
                        <a:pt x="0" y="4987"/>
                      </a:lnTo>
                      <a:lnTo>
                        <a:pt x="184" y="4988"/>
                      </a:lnTo>
                      <a:lnTo>
                        <a:pt x="733" y="4986"/>
                      </a:lnTo>
                      <a:lnTo>
                        <a:pt x="811" y="4988"/>
                      </a:lnTo>
                      <a:lnTo>
                        <a:pt x="810" y="865"/>
                      </a:lnTo>
                      <a:lnTo>
                        <a:pt x="996" y="862"/>
                      </a:lnTo>
                      <a:lnTo>
                        <a:pt x="998" y="4968"/>
                      </a:lnTo>
                      <a:lnTo>
                        <a:pt x="1109" y="4966"/>
                      </a:lnTo>
                      <a:lnTo>
                        <a:pt x="1655" y="4968"/>
                      </a:lnTo>
                      <a:lnTo>
                        <a:pt x="1807" y="4968"/>
                      </a:lnTo>
                      <a:lnTo>
                        <a:pt x="1806" y="380"/>
                      </a:lnTo>
                      <a:cubicBezTo>
                        <a:pt x="1724" y="422"/>
                        <a:pt x="1641" y="410"/>
                        <a:pt x="1542" y="410"/>
                      </a:cubicBezTo>
                      <a:cubicBezTo>
                        <a:pt x="1359" y="410"/>
                        <a:pt x="1138" y="457"/>
                        <a:pt x="1095" y="282"/>
                      </a:cubicBezTo>
                      <a:cubicBezTo>
                        <a:pt x="1084" y="235"/>
                        <a:pt x="1087" y="53"/>
                        <a:pt x="1094" y="2"/>
                      </a:cubicBezTo>
                      <a:lnTo>
                        <a:pt x="757" y="0"/>
                      </a:lnTo>
                      <a:cubicBezTo>
                        <a:pt x="767" y="47"/>
                        <a:pt x="768" y="255"/>
                        <a:pt x="753" y="299"/>
                      </a:cubicBezTo>
                      <a:cubicBezTo>
                        <a:pt x="725" y="380"/>
                        <a:pt x="665" y="410"/>
                        <a:pt x="560" y="410"/>
                      </a:cubicBezTo>
                      <a:cubicBezTo>
                        <a:pt x="455" y="410"/>
                        <a:pt x="351" y="410"/>
                        <a:pt x="246" y="410"/>
                      </a:cubicBezTo>
                      <a:cubicBezTo>
                        <a:pt x="201" y="410"/>
                        <a:pt x="145" y="414"/>
                        <a:pt x="103" y="402"/>
                      </a:cubicBezTo>
                      <a:cubicBezTo>
                        <a:pt x="63" y="391"/>
                        <a:pt x="25" y="361"/>
                        <a:pt x="1" y="357"/>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4" name="Freeform 353">
                  <a:extLst>
                    <a:ext uri="{FF2B5EF4-FFF2-40B4-BE49-F238E27FC236}">
                      <a16:creationId xmlns:a16="http://schemas.microsoft.com/office/drawing/2014/main" id="{E92E35E2-359A-4A61-BB7D-518519C9E0A1}"/>
                    </a:ext>
                  </a:extLst>
                </p:cNvPr>
                <p:cNvSpPr>
                  <a:spLocks/>
                </p:cNvSpPr>
                <p:nvPr/>
              </p:nvSpPr>
              <p:spPr bwMode="auto">
                <a:xfrm>
                  <a:off x="352426" y="2099058"/>
                  <a:ext cx="984250" cy="1271588"/>
                </a:xfrm>
                <a:custGeom>
                  <a:avLst/>
                  <a:gdLst>
                    <a:gd name="T0" fmla="*/ 7 w 3006"/>
                    <a:gd name="T1" fmla="*/ 2853 h 3885"/>
                    <a:gd name="T2" fmla="*/ 43 w 3006"/>
                    <a:gd name="T3" fmla="*/ 3471 h 3885"/>
                    <a:gd name="T4" fmla="*/ 62 w 3006"/>
                    <a:gd name="T5" fmla="*/ 3445 h 3885"/>
                    <a:gd name="T6" fmla="*/ 515 w 3006"/>
                    <a:gd name="T7" fmla="*/ 3455 h 3885"/>
                    <a:gd name="T8" fmla="*/ 550 w 3006"/>
                    <a:gd name="T9" fmla="*/ 3378 h 3885"/>
                    <a:gd name="T10" fmla="*/ 566 w 3006"/>
                    <a:gd name="T11" fmla="*/ 3707 h 3885"/>
                    <a:gd name="T12" fmla="*/ 612 w 3006"/>
                    <a:gd name="T13" fmla="*/ 3785 h 3885"/>
                    <a:gd name="T14" fmla="*/ 714 w 3006"/>
                    <a:gd name="T15" fmla="*/ 3830 h 3885"/>
                    <a:gd name="T16" fmla="*/ 857 w 3006"/>
                    <a:gd name="T17" fmla="*/ 3838 h 3885"/>
                    <a:gd name="T18" fmla="*/ 1171 w 3006"/>
                    <a:gd name="T19" fmla="*/ 3838 h 3885"/>
                    <a:gd name="T20" fmla="*/ 1364 w 3006"/>
                    <a:gd name="T21" fmla="*/ 3727 h 3885"/>
                    <a:gd name="T22" fmla="*/ 1368 w 3006"/>
                    <a:gd name="T23" fmla="*/ 3428 h 3885"/>
                    <a:gd name="T24" fmla="*/ 1705 w 3006"/>
                    <a:gd name="T25" fmla="*/ 3430 h 3885"/>
                    <a:gd name="T26" fmla="*/ 1706 w 3006"/>
                    <a:gd name="T27" fmla="*/ 3710 h 3885"/>
                    <a:gd name="T28" fmla="*/ 2153 w 3006"/>
                    <a:gd name="T29" fmla="*/ 3838 h 3885"/>
                    <a:gd name="T30" fmla="*/ 2417 w 3006"/>
                    <a:gd name="T31" fmla="*/ 3808 h 3885"/>
                    <a:gd name="T32" fmla="*/ 2517 w 3006"/>
                    <a:gd name="T33" fmla="*/ 3678 h 3885"/>
                    <a:gd name="T34" fmla="*/ 2523 w 3006"/>
                    <a:gd name="T35" fmla="*/ 3449 h 3885"/>
                    <a:gd name="T36" fmla="*/ 2554 w 3006"/>
                    <a:gd name="T37" fmla="*/ 3458 h 3885"/>
                    <a:gd name="T38" fmla="*/ 2563 w 3006"/>
                    <a:gd name="T39" fmla="*/ 3421 h 3885"/>
                    <a:gd name="T40" fmla="*/ 2946 w 3006"/>
                    <a:gd name="T41" fmla="*/ 3401 h 3885"/>
                    <a:gd name="T42" fmla="*/ 3006 w 3006"/>
                    <a:gd name="T43" fmla="*/ 2708 h 3885"/>
                    <a:gd name="T44" fmla="*/ 2927 w 3006"/>
                    <a:gd name="T45" fmla="*/ 1906 h 3885"/>
                    <a:gd name="T46" fmla="*/ 2819 w 3006"/>
                    <a:gd name="T47" fmla="*/ 1132 h 3885"/>
                    <a:gd name="T48" fmla="*/ 2766 w 3006"/>
                    <a:gd name="T49" fmla="*/ 748 h 3885"/>
                    <a:gd name="T50" fmla="*/ 2482 w 3006"/>
                    <a:gd name="T51" fmla="*/ 148 h 3885"/>
                    <a:gd name="T52" fmla="*/ 2186 w 3006"/>
                    <a:gd name="T53" fmla="*/ 2 h 3885"/>
                    <a:gd name="T54" fmla="*/ 2229 w 3006"/>
                    <a:gd name="T55" fmla="*/ 241 h 3885"/>
                    <a:gd name="T56" fmla="*/ 2201 w 3006"/>
                    <a:gd name="T57" fmla="*/ 491 h 3885"/>
                    <a:gd name="T58" fmla="*/ 1951 w 3006"/>
                    <a:gd name="T59" fmla="*/ 595 h 3885"/>
                    <a:gd name="T60" fmla="*/ 2158 w 3006"/>
                    <a:gd name="T61" fmla="*/ 707 h 3885"/>
                    <a:gd name="T62" fmla="*/ 1716 w 3006"/>
                    <a:gd name="T63" fmla="*/ 2492 h 3885"/>
                    <a:gd name="T64" fmla="*/ 1705 w 3006"/>
                    <a:gd name="T65" fmla="*/ 3300 h 3885"/>
                    <a:gd name="T66" fmla="*/ 1704 w 3006"/>
                    <a:gd name="T67" fmla="*/ 3417 h 3885"/>
                    <a:gd name="T68" fmla="*/ 1374 w 3006"/>
                    <a:gd name="T69" fmla="*/ 3417 h 3885"/>
                    <a:gd name="T70" fmla="*/ 1367 w 3006"/>
                    <a:gd name="T71" fmla="*/ 2983 h 3885"/>
                    <a:gd name="T72" fmla="*/ 1357 w 3006"/>
                    <a:gd name="T73" fmla="*/ 2483 h 3885"/>
                    <a:gd name="T74" fmla="*/ 919 w 3006"/>
                    <a:gd name="T75" fmla="*/ 707 h 3885"/>
                    <a:gd name="T76" fmla="*/ 1126 w 3006"/>
                    <a:gd name="T77" fmla="*/ 594 h 3885"/>
                    <a:gd name="T78" fmla="*/ 876 w 3006"/>
                    <a:gd name="T79" fmla="*/ 493 h 3885"/>
                    <a:gd name="T80" fmla="*/ 848 w 3006"/>
                    <a:gd name="T81" fmla="*/ 241 h 3885"/>
                    <a:gd name="T82" fmla="*/ 890 w 3006"/>
                    <a:gd name="T83" fmla="*/ 0 h 3885"/>
                    <a:gd name="T84" fmla="*/ 577 w 3006"/>
                    <a:gd name="T85" fmla="*/ 155 h 3885"/>
                    <a:gd name="T86" fmla="*/ 361 w 3006"/>
                    <a:gd name="T87" fmla="*/ 403 h 3885"/>
                    <a:gd name="T88" fmla="*/ 211 w 3006"/>
                    <a:gd name="T89" fmla="*/ 1187 h 3885"/>
                    <a:gd name="T90" fmla="*/ 63 w 3006"/>
                    <a:gd name="T91" fmla="*/ 1968 h 3885"/>
                    <a:gd name="T92" fmla="*/ 25 w 3006"/>
                    <a:gd name="T93" fmla="*/ 2399 h 3885"/>
                    <a:gd name="T94" fmla="*/ 7 w 3006"/>
                    <a:gd name="T95" fmla="*/ 2853 h 3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6" h="3885">
                      <a:moveTo>
                        <a:pt x="7" y="2853"/>
                      </a:moveTo>
                      <a:cubicBezTo>
                        <a:pt x="0" y="2942"/>
                        <a:pt x="24" y="3395"/>
                        <a:pt x="43" y="3471"/>
                      </a:cubicBezTo>
                      <a:cubicBezTo>
                        <a:pt x="49" y="3426"/>
                        <a:pt x="34" y="3459"/>
                        <a:pt x="62" y="3445"/>
                      </a:cubicBezTo>
                      <a:cubicBezTo>
                        <a:pt x="144" y="3445"/>
                        <a:pt x="469" y="3431"/>
                        <a:pt x="515" y="3455"/>
                      </a:cubicBezTo>
                      <a:lnTo>
                        <a:pt x="550" y="3378"/>
                      </a:lnTo>
                      <a:cubicBezTo>
                        <a:pt x="558" y="3458"/>
                        <a:pt x="549" y="3660"/>
                        <a:pt x="566" y="3707"/>
                      </a:cubicBezTo>
                      <a:cubicBezTo>
                        <a:pt x="584" y="3757"/>
                        <a:pt x="599" y="3739"/>
                        <a:pt x="612" y="3785"/>
                      </a:cubicBezTo>
                      <a:cubicBezTo>
                        <a:pt x="636" y="3789"/>
                        <a:pt x="674" y="3819"/>
                        <a:pt x="714" y="3830"/>
                      </a:cubicBezTo>
                      <a:cubicBezTo>
                        <a:pt x="756" y="3842"/>
                        <a:pt x="812" y="3838"/>
                        <a:pt x="857" y="3838"/>
                      </a:cubicBezTo>
                      <a:cubicBezTo>
                        <a:pt x="962" y="3838"/>
                        <a:pt x="1066" y="3838"/>
                        <a:pt x="1171" y="3838"/>
                      </a:cubicBezTo>
                      <a:cubicBezTo>
                        <a:pt x="1276" y="3838"/>
                        <a:pt x="1336" y="3808"/>
                        <a:pt x="1364" y="3727"/>
                      </a:cubicBezTo>
                      <a:cubicBezTo>
                        <a:pt x="1379" y="3683"/>
                        <a:pt x="1378" y="3475"/>
                        <a:pt x="1368" y="3428"/>
                      </a:cubicBezTo>
                      <a:lnTo>
                        <a:pt x="1705" y="3430"/>
                      </a:lnTo>
                      <a:cubicBezTo>
                        <a:pt x="1698" y="3481"/>
                        <a:pt x="1695" y="3663"/>
                        <a:pt x="1706" y="3710"/>
                      </a:cubicBezTo>
                      <a:cubicBezTo>
                        <a:pt x="1749" y="3885"/>
                        <a:pt x="1970" y="3838"/>
                        <a:pt x="2153" y="3838"/>
                      </a:cubicBezTo>
                      <a:cubicBezTo>
                        <a:pt x="2252" y="3838"/>
                        <a:pt x="2335" y="3850"/>
                        <a:pt x="2417" y="3808"/>
                      </a:cubicBezTo>
                      <a:cubicBezTo>
                        <a:pt x="2463" y="3774"/>
                        <a:pt x="2506" y="3753"/>
                        <a:pt x="2517" y="3678"/>
                      </a:cubicBezTo>
                      <a:cubicBezTo>
                        <a:pt x="2525" y="3620"/>
                        <a:pt x="2523" y="3512"/>
                        <a:pt x="2523" y="3449"/>
                      </a:cubicBezTo>
                      <a:cubicBezTo>
                        <a:pt x="2527" y="3431"/>
                        <a:pt x="2524" y="3434"/>
                        <a:pt x="2554" y="3458"/>
                      </a:cubicBezTo>
                      <a:cubicBezTo>
                        <a:pt x="2555" y="3423"/>
                        <a:pt x="2549" y="3439"/>
                        <a:pt x="2563" y="3421"/>
                      </a:cubicBezTo>
                      <a:lnTo>
                        <a:pt x="2946" y="3401"/>
                      </a:lnTo>
                      <a:lnTo>
                        <a:pt x="3006" y="2708"/>
                      </a:lnTo>
                      <a:cubicBezTo>
                        <a:pt x="2981" y="2439"/>
                        <a:pt x="2963" y="2171"/>
                        <a:pt x="2927" y="1906"/>
                      </a:cubicBezTo>
                      <a:cubicBezTo>
                        <a:pt x="2890" y="1646"/>
                        <a:pt x="2855" y="1391"/>
                        <a:pt x="2819" y="1132"/>
                      </a:cubicBezTo>
                      <a:cubicBezTo>
                        <a:pt x="2801" y="1005"/>
                        <a:pt x="2785" y="875"/>
                        <a:pt x="2766" y="748"/>
                      </a:cubicBezTo>
                      <a:cubicBezTo>
                        <a:pt x="2708" y="371"/>
                        <a:pt x="2769" y="326"/>
                        <a:pt x="2482" y="148"/>
                      </a:cubicBezTo>
                      <a:cubicBezTo>
                        <a:pt x="2414" y="106"/>
                        <a:pt x="2270" y="26"/>
                        <a:pt x="2186" y="2"/>
                      </a:cubicBezTo>
                      <a:cubicBezTo>
                        <a:pt x="2217" y="84"/>
                        <a:pt x="2230" y="132"/>
                        <a:pt x="2229" y="241"/>
                      </a:cubicBezTo>
                      <a:cubicBezTo>
                        <a:pt x="2228" y="298"/>
                        <a:pt x="2229" y="452"/>
                        <a:pt x="2201" y="491"/>
                      </a:cubicBezTo>
                      <a:cubicBezTo>
                        <a:pt x="2160" y="537"/>
                        <a:pt x="2003" y="551"/>
                        <a:pt x="1951" y="595"/>
                      </a:cubicBezTo>
                      <a:lnTo>
                        <a:pt x="2158" y="707"/>
                      </a:lnTo>
                      <a:lnTo>
                        <a:pt x="1716" y="2492"/>
                      </a:lnTo>
                      <a:lnTo>
                        <a:pt x="1705" y="3300"/>
                      </a:lnTo>
                      <a:lnTo>
                        <a:pt x="1704" y="3417"/>
                      </a:lnTo>
                      <a:lnTo>
                        <a:pt x="1374" y="3417"/>
                      </a:lnTo>
                      <a:lnTo>
                        <a:pt x="1367" y="2983"/>
                      </a:lnTo>
                      <a:lnTo>
                        <a:pt x="1357" y="2483"/>
                      </a:lnTo>
                      <a:lnTo>
                        <a:pt x="919" y="707"/>
                      </a:lnTo>
                      <a:lnTo>
                        <a:pt x="1126" y="594"/>
                      </a:lnTo>
                      <a:cubicBezTo>
                        <a:pt x="1069" y="553"/>
                        <a:pt x="921" y="534"/>
                        <a:pt x="876" y="493"/>
                      </a:cubicBezTo>
                      <a:cubicBezTo>
                        <a:pt x="848" y="449"/>
                        <a:pt x="849" y="302"/>
                        <a:pt x="848" y="241"/>
                      </a:cubicBezTo>
                      <a:cubicBezTo>
                        <a:pt x="843" y="62"/>
                        <a:pt x="874" y="62"/>
                        <a:pt x="890" y="0"/>
                      </a:cubicBezTo>
                      <a:cubicBezTo>
                        <a:pt x="789" y="36"/>
                        <a:pt x="657" y="103"/>
                        <a:pt x="577" y="155"/>
                      </a:cubicBezTo>
                      <a:cubicBezTo>
                        <a:pt x="478" y="219"/>
                        <a:pt x="391" y="268"/>
                        <a:pt x="361" y="403"/>
                      </a:cubicBezTo>
                      <a:cubicBezTo>
                        <a:pt x="303" y="658"/>
                        <a:pt x="263" y="928"/>
                        <a:pt x="211" y="1187"/>
                      </a:cubicBezTo>
                      <a:cubicBezTo>
                        <a:pt x="159" y="1446"/>
                        <a:pt x="112" y="1709"/>
                        <a:pt x="63" y="1968"/>
                      </a:cubicBezTo>
                      <a:cubicBezTo>
                        <a:pt x="34" y="2120"/>
                        <a:pt x="32" y="2243"/>
                        <a:pt x="25" y="2399"/>
                      </a:cubicBezTo>
                      <a:cubicBezTo>
                        <a:pt x="19" y="2544"/>
                        <a:pt x="4" y="2710"/>
                        <a:pt x="7" y="285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5" name="Freeform 371">
                  <a:extLst>
                    <a:ext uri="{FF2B5EF4-FFF2-40B4-BE49-F238E27FC236}">
                      <a16:creationId xmlns:a16="http://schemas.microsoft.com/office/drawing/2014/main" id="{AF048981-D33D-49CD-B2AE-4184FB6065F0}"/>
                    </a:ext>
                  </a:extLst>
                </p:cNvPr>
                <p:cNvSpPr>
                  <a:spLocks/>
                </p:cNvSpPr>
                <p:nvPr/>
              </p:nvSpPr>
              <p:spPr bwMode="auto">
                <a:xfrm>
                  <a:off x="623888" y="1554545"/>
                  <a:ext cx="468313" cy="501650"/>
                </a:xfrm>
                <a:custGeom>
                  <a:avLst/>
                  <a:gdLst>
                    <a:gd name="T0" fmla="*/ 28 w 1432"/>
                    <a:gd name="T1" fmla="*/ 283 h 1534"/>
                    <a:gd name="T2" fmla="*/ 33 w 1432"/>
                    <a:gd name="T3" fmla="*/ 464 h 1534"/>
                    <a:gd name="T4" fmla="*/ 22 w 1432"/>
                    <a:gd name="T5" fmla="*/ 625 h 1534"/>
                    <a:gd name="T6" fmla="*/ 113 w 1432"/>
                    <a:gd name="T7" fmla="*/ 854 h 1534"/>
                    <a:gd name="T8" fmla="*/ 135 w 1432"/>
                    <a:gd name="T9" fmla="*/ 884 h 1534"/>
                    <a:gd name="T10" fmla="*/ 176 w 1432"/>
                    <a:gd name="T11" fmla="*/ 1030 h 1534"/>
                    <a:gd name="T12" fmla="*/ 437 w 1432"/>
                    <a:gd name="T13" fmla="*/ 1327 h 1534"/>
                    <a:gd name="T14" fmla="*/ 449 w 1432"/>
                    <a:gd name="T15" fmla="*/ 1509 h 1534"/>
                    <a:gd name="T16" fmla="*/ 445 w 1432"/>
                    <a:gd name="T17" fmla="*/ 1335 h 1534"/>
                    <a:gd name="T18" fmla="*/ 987 w 1432"/>
                    <a:gd name="T19" fmla="*/ 1334 h 1534"/>
                    <a:gd name="T20" fmla="*/ 983 w 1432"/>
                    <a:gd name="T21" fmla="*/ 1534 h 1534"/>
                    <a:gd name="T22" fmla="*/ 996 w 1432"/>
                    <a:gd name="T23" fmla="*/ 1328 h 1534"/>
                    <a:gd name="T24" fmla="*/ 1190 w 1432"/>
                    <a:gd name="T25" fmla="*/ 1158 h 1534"/>
                    <a:gd name="T26" fmla="*/ 1295 w 1432"/>
                    <a:gd name="T27" fmla="*/ 891 h 1534"/>
                    <a:gd name="T28" fmla="*/ 1356 w 1432"/>
                    <a:gd name="T29" fmla="*/ 772 h 1534"/>
                    <a:gd name="T30" fmla="*/ 1379 w 1432"/>
                    <a:gd name="T31" fmla="*/ 704 h 1534"/>
                    <a:gd name="T32" fmla="*/ 1408 w 1432"/>
                    <a:gd name="T33" fmla="*/ 639 h 1534"/>
                    <a:gd name="T34" fmla="*/ 1402 w 1432"/>
                    <a:gd name="T35" fmla="*/ 480 h 1534"/>
                    <a:gd name="T36" fmla="*/ 1405 w 1432"/>
                    <a:gd name="T37" fmla="*/ 300 h 1534"/>
                    <a:gd name="T38" fmla="*/ 1393 w 1432"/>
                    <a:gd name="T39" fmla="*/ 468 h 1534"/>
                    <a:gd name="T40" fmla="*/ 1320 w 1432"/>
                    <a:gd name="T41" fmla="*/ 422 h 1534"/>
                    <a:gd name="T42" fmla="*/ 1301 w 1432"/>
                    <a:gd name="T43" fmla="*/ 566 h 1534"/>
                    <a:gd name="T44" fmla="*/ 1233 w 1432"/>
                    <a:gd name="T45" fmla="*/ 464 h 1534"/>
                    <a:gd name="T46" fmla="*/ 1185 w 1432"/>
                    <a:gd name="T47" fmla="*/ 21 h 1534"/>
                    <a:gd name="T48" fmla="*/ 1132 w 1432"/>
                    <a:gd name="T49" fmla="*/ 59 h 1534"/>
                    <a:gd name="T50" fmla="*/ 1062 w 1432"/>
                    <a:gd name="T51" fmla="*/ 75 h 1534"/>
                    <a:gd name="T52" fmla="*/ 911 w 1432"/>
                    <a:gd name="T53" fmla="*/ 210 h 1534"/>
                    <a:gd name="T54" fmla="*/ 547 w 1432"/>
                    <a:gd name="T55" fmla="*/ 148 h 1534"/>
                    <a:gd name="T56" fmla="*/ 277 w 1432"/>
                    <a:gd name="T57" fmla="*/ 0 h 1534"/>
                    <a:gd name="T58" fmla="*/ 200 w 1432"/>
                    <a:gd name="T59" fmla="*/ 456 h 1534"/>
                    <a:gd name="T60" fmla="*/ 132 w 1432"/>
                    <a:gd name="T61" fmla="*/ 565 h 1534"/>
                    <a:gd name="T62" fmla="*/ 111 w 1432"/>
                    <a:gd name="T63" fmla="*/ 417 h 1534"/>
                    <a:gd name="T64" fmla="*/ 41 w 1432"/>
                    <a:gd name="T65" fmla="*/ 461 h 1534"/>
                    <a:gd name="T66" fmla="*/ 28 w 1432"/>
                    <a:gd name="T67" fmla="*/ 283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32" h="1534">
                      <a:moveTo>
                        <a:pt x="28" y="283"/>
                      </a:moveTo>
                      <a:cubicBezTo>
                        <a:pt x="23" y="341"/>
                        <a:pt x="39" y="412"/>
                        <a:pt x="33" y="464"/>
                      </a:cubicBezTo>
                      <a:cubicBezTo>
                        <a:pt x="25" y="531"/>
                        <a:pt x="0" y="537"/>
                        <a:pt x="22" y="625"/>
                      </a:cubicBezTo>
                      <a:lnTo>
                        <a:pt x="113" y="854"/>
                      </a:lnTo>
                      <a:cubicBezTo>
                        <a:pt x="127" y="876"/>
                        <a:pt x="123" y="865"/>
                        <a:pt x="135" y="884"/>
                      </a:cubicBezTo>
                      <a:cubicBezTo>
                        <a:pt x="150" y="910"/>
                        <a:pt x="162" y="991"/>
                        <a:pt x="176" y="1030"/>
                      </a:cubicBezTo>
                      <a:cubicBezTo>
                        <a:pt x="217" y="1143"/>
                        <a:pt x="333" y="1290"/>
                        <a:pt x="437" y="1327"/>
                      </a:cubicBezTo>
                      <a:cubicBezTo>
                        <a:pt x="440" y="1368"/>
                        <a:pt x="433" y="1487"/>
                        <a:pt x="449" y="1509"/>
                      </a:cubicBezTo>
                      <a:cubicBezTo>
                        <a:pt x="460" y="1467"/>
                        <a:pt x="454" y="1380"/>
                        <a:pt x="445" y="1335"/>
                      </a:cubicBezTo>
                      <a:cubicBezTo>
                        <a:pt x="625" y="1420"/>
                        <a:pt x="812" y="1412"/>
                        <a:pt x="987" y="1334"/>
                      </a:cubicBezTo>
                      <a:cubicBezTo>
                        <a:pt x="988" y="1398"/>
                        <a:pt x="967" y="1473"/>
                        <a:pt x="983" y="1534"/>
                      </a:cubicBezTo>
                      <a:cubicBezTo>
                        <a:pt x="1000" y="1513"/>
                        <a:pt x="995" y="1370"/>
                        <a:pt x="996" y="1328"/>
                      </a:cubicBezTo>
                      <a:cubicBezTo>
                        <a:pt x="1068" y="1299"/>
                        <a:pt x="1152" y="1213"/>
                        <a:pt x="1190" y="1158"/>
                      </a:cubicBezTo>
                      <a:cubicBezTo>
                        <a:pt x="1292" y="1009"/>
                        <a:pt x="1263" y="950"/>
                        <a:pt x="1295" y="891"/>
                      </a:cubicBezTo>
                      <a:cubicBezTo>
                        <a:pt x="1310" y="863"/>
                        <a:pt x="1336" y="841"/>
                        <a:pt x="1356" y="772"/>
                      </a:cubicBezTo>
                      <a:cubicBezTo>
                        <a:pt x="1366" y="736"/>
                        <a:pt x="1361" y="736"/>
                        <a:pt x="1379" y="704"/>
                      </a:cubicBezTo>
                      <a:cubicBezTo>
                        <a:pt x="1392" y="681"/>
                        <a:pt x="1399" y="668"/>
                        <a:pt x="1408" y="639"/>
                      </a:cubicBezTo>
                      <a:cubicBezTo>
                        <a:pt x="1432" y="559"/>
                        <a:pt x="1414" y="547"/>
                        <a:pt x="1402" y="480"/>
                      </a:cubicBezTo>
                      <a:cubicBezTo>
                        <a:pt x="1394" y="436"/>
                        <a:pt x="1408" y="352"/>
                        <a:pt x="1405" y="300"/>
                      </a:cubicBezTo>
                      <a:cubicBezTo>
                        <a:pt x="1391" y="321"/>
                        <a:pt x="1394" y="432"/>
                        <a:pt x="1393" y="468"/>
                      </a:cubicBezTo>
                      <a:cubicBezTo>
                        <a:pt x="1362" y="447"/>
                        <a:pt x="1367" y="432"/>
                        <a:pt x="1320" y="422"/>
                      </a:cubicBezTo>
                      <a:cubicBezTo>
                        <a:pt x="1320" y="478"/>
                        <a:pt x="1323" y="527"/>
                        <a:pt x="1301" y="566"/>
                      </a:cubicBezTo>
                      <a:cubicBezTo>
                        <a:pt x="1218" y="581"/>
                        <a:pt x="1231" y="537"/>
                        <a:pt x="1233" y="464"/>
                      </a:cubicBezTo>
                      <a:cubicBezTo>
                        <a:pt x="1244" y="199"/>
                        <a:pt x="1255" y="221"/>
                        <a:pt x="1185" y="21"/>
                      </a:cubicBezTo>
                      <a:cubicBezTo>
                        <a:pt x="1146" y="37"/>
                        <a:pt x="1165" y="39"/>
                        <a:pt x="1132" y="59"/>
                      </a:cubicBezTo>
                      <a:cubicBezTo>
                        <a:pt x="1111" y="71"/>
                        <a:pt x="1089" y="73"/>
                        <a:pt x="1062" y="75"/>
                      </a:cubicBezTo>
                      <a:cubicBezTo>
                        <a:pt x="1049" y="161"/>
                        <a:pt x="1005" y="207"/>
                        <a:pt x="911" y="210"/>
                      </a:cubicBezTo>
                      <a:cubicBezTo>
                        <a:pt x="507" y="222"/>
                        <a:pt x="717" y="146"/>
                        <a:pt x="547" y="148"/>
                      </a:cubicBezTo>
                      <a:cubicBezTo>
                        <a:pt x="416" y="150"/>
                        <a:pt x="292" y="176"/>
                        <a:pt x="277" y="0"/>
                      </a:cubicBezTo>
                      <a:cubicBezTo>
                        <a:pt x="170" y="89"/>
                        <a:pt x="194" y="293"/>
                        <a:pt x="200" y="456"/>
                      </a:cubicBezTo>
                      <a:cubicBezTo>
                        <a:pt x="202" y="526"/>
                        <a:pt x="220" y="585"/>
                        <a:pt x="132" y="565"/>
                      </a:cubicBezTo>
                      <a:cubicBezTo>
                        <a:pt x="108" y="523"/>
                        <a:pt x="116" y="475"/>
                        <a:pt x="111" y="417"/>
                      </a:cubicBezTo>
                      <a:cubicBezTo>
                        <a:pt x="77" y="422"/>
                        <a:pt x="66" y="439"/>
                        <a:pt x="41" y="461"/>
                      </a:cubicBezTo>
                      <a:lnTo>
                        <a:pt x="28" y="283"/>
                      </a:ln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6" name="Freeform 378">
                  <a:extLst>
                    <a:ext uri="{FF2B5EF4-FFF2-40B4-BE49-F238E27FC236}">
                      <a16:creationId xmlns:a16="http://schemas.microsoft.com/office/drawing/2014/main" id="{0D8DA077-C6D8-4DBC-83E6-85B216B33DA0}"/>
                    </a:ext>
                  </a:extLst>
                </p:cNvPr>
                <p:cNvSpPr>
                  <a:spLocks/>
                </p:cNvSpPr>
                <p:nvPr/>
              </p:nvSpPr>
              <p:spPr bwMode="auto">
                <a:xfrm>
                  <a:off x="617538" y="1352933"/>
                  <a:ext cx="469900" cy="392113"/>
                </a:xfrm>
                <a:custGeom>
                  <a:avLst/>
                  <a:gdLst>
                    <a:gd name="T0" fmla="*/ 47 w 1438"/>
                    <a:gd name="T1" fmla="*/ 896 h 1198"/>
                    <a:gd name="T2" fmla="*/ 60 w 1438"/>
                    <a:gd name="T3" fmla="*/ 1074 h 1198"/>
                    <a:gd name="T4" fmla="*/ 130 w 1438"/>
                    <a:gd name="T5" fmla="*/ 1030 h 1198"/>
                    <a:gd name="T6" fmla="*/ 151 w 1438"/>
                    <a:gd name="T7" fmla="*/ 1178 h 1198"/>
                    <a:gd name="T8" fmla="*/ 219 w 1438"/>
                    <a:gd name="T9" fmla="*/ 1069 h 1198"/>
                    <a:gd name="T10" fmla="*/ 296 w 1438"/>
                    <a:gd name="T11" fmla="*/ 613 h 1198"/>
                    <a:gd name="T12" fmla="*/ 566 w 1438"/>
                    <a:gd name="T13" fmla="*/ 761 h 1198"/>
                    <a:gd name="T14" fmla="*/ 930 w 1438"/>
                    <a:gd name="T15" fmla="*/ 823 h 1198"/>
                    <a:gd name="T16" fmla="*/ 1081 w 1438"/>
                    <a:gd name="T17" fmla="*/ 688 h 1198"/>
                    <a:gd name="T18" fmla="*/ 1151 w 1438"/>
                    <a:gd name="T19" fmla="*/ 672 h 1198"/>
                    <a:gd name="T20" fmla="*/ 1204 w 1438"/>
                    <a:gd name="T21" fmla="*/ 634 h 1198"/>
                    <a:gd name="T22" fmla="*/ 1252 w 1438"/>
                    <a:gd name="T23" fmla="*/ 1077 h 1198"/>
                    <a:gd name="T24" fmla="*/ 1320 w 1438"/>
                    <a:gd name="T25" fmla="*/ 1179 h 1198"/>
                    <a:gd name="T26" fmla="*/ 1339 w 1438"/>
                    <a:gd name="T27" fmla="*/ 1035 h 1198"/>
                    <a:gd name="T28" fmla="*/ 1412 w 1438"/>
                    <a:gd name="T29" fmla="*/ 1081 h 1198"/>
                    <a:gd name="T30" fmla="*/ 1424 w 1438"/>
                    <a:gd name="T31" fmla="*/ 913 h 1198"/>
                    <a:gd name="T32" fmla="*/ 1418 w 1438"/>
                    <a:gd name="T33" fmla="*/ 579 h 1198"/>
                    <a:gd name="T34" fmla="*/ 1383 w 1438"/>
                    <a:gd name="T35" fmla="*/ 448 h 1198"/>
                    <a:gd name="T36" fmla="*/ 1365 w 1438"/>
                    <a:gd name="T37" fmla="*/ 312 h 1198"/>
                    <a:gd name="T38" fmla="*/ 1263 w 1438"/>
                    <a:gd name="T39" fmla="*/ 252 h 1198"/>
                    <a:gd name="T40" fmla="*/ 1205 w 1438"/>
                    <a:gd name="T41" fmla="*/ 143 h 1198"/>
                    <a:gd name="T42" fmla="*/ 929 w 1438"/>
                    <a:gd name="T43" fmla="*/ 76 h 1198"/>
                    <a:gd name="T44" fmla="*/ 693 w 1438"/>
                    <a:gd name="T45" fmla="*/ 2 h 1198"/>
                    <a:gd name="T46" fmla="*/ 474 w 1438"/>
                    <a:gd name="T47" fmla="*/ 94 h 1198"/>
                    <a:gd name="T48" fmla="*/ 196 w 1438"/>
                    <a:gd name="T49" fmla="*/ 273 h 1198"/>
                    <a:gd name="T50" fmla="*/ 154 w 1438"/>
                    <a:gd name="T51" fmla="*/ 285 h 1198"/>
                    <a:gd name="T52" fmla="*/ 117 w 1438"/>
                    <a:gd name="T53" fmla="*/ 298 h 1198"/>
                    <a:gd name="T54" fmla="*/ 69 w 1438"/>
                    <a:gd name="T55" fmla="*/ 507 h 1198"/>
                    <a:gd name="T56" fmla="*/ 44 w 1438"/>
                    <a:gd name="T57" fmla="*/ 688 h 1198"/>
                    <a:gd name="T58" fmla="*/ 47 w 1438"/>
                    <a:gd name="T59" fmla="*/ 896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38" h="1198">
                      <a:moveTo>
                        <a:pt x="47" y="896"/>
                      </a:moveTo>
                      <a:lnTo>
                        <a:pt x="60" y="1074"/>
                      </a:lnTo>
                      <a:cubicBezTo>
                        <a:pt x="85" y="1052"/>
                        <a:pt x="96" y="1035"/>
                        <a:pt x="130" y="1030"/>
                      </a:cubicBezTo>
                      <a:cubicBezTo>
                        <a:pt x="135" y="1088"/>
                        <a:pt x="127" y="1136"/>
                        <a:pt x="151" y="1178"/>
                      </a:cubicBezTo>
                      <a:cubicBezTo>
                        <a:pt x="239" y="1198"/>
                        <a:pt x="221" y="1139"/>
                        <a:pt x="219" y="1069"/>
                      </a:cubicBezTo>
                      <a:cubicBezTo>
                        <a:pt x="213" y="906"/>
                        <a:pt x="189" y="702"/>
                        <a:pt x="296" y="613"/>
                      </a:cubicBezTo>
                      <a:cubicBezTo>
                        <a:pt x="311" y="789"/>
                        <a:pt x="435" y="763"/>
                        <a:pt x="566" y="761"/>
                      </a:cubicBezTo>
                      <a:cubicBezTo>
                        <a:pt x="736" y="759"/>
                        <a:pt x="526" y="835"/>
                        <a:pt x="930" y="823"/>
                      </a:cubicBezTo>
                      <a:cubicBezTo>
                        <a:pt x="1024" y="820"/>
                        <a:pt x="1068" y="774"/>
                        <a:pt x="1081" y="688"/>
                      </a:cubicBezTo>
                      <a:cubicBezTo>
                        <a:pt x="1108" y="686"/>
                        <a:pt x="1130" y="684"/>
                        <a:pt x="1151" y="672"/>
                      </a:cubicBezTo>
                      <a:cubicBezTo>
                        <a:pt x="1184" y="652"/>
                        <a:pt x="1165" y="650"/>
                        <a:pt x="1204" y="634"/>
                      </a:cubicBezTo>
                      <a:cubicBezTo>
                        <a:pt x="1274" y="834"/>
                        <a:pt x="1263" y="812"/>
                        <a:pt x="1252" y="1077"/>
                      </a:cubicBezTo>
                      <a:cubicBezTo>
                        <a:pt x="1250" y="1150"/>
                        <a:pt x="1237" y="1194"/>
                        <a:pt x="1320" y="1179"/>
                      </a:cubicBezTo>
                      <a:cubicBezTo>
                        <a:pt x="1342" y="1140"/>
                        <a:pt x="1339" y="1091"/>
                        <a:pt x="1339" y="1035"/>
                      </a:cubicBezTo>
                      <a:cubicBezTo>
                        <a:pt x="1386" y="1045"/>
                        <a:pt x="1381" y="1060"/>
                        <a:pt x="1412" y="1081"/>
                      </a:cubicBezTo>
                      <a:cubicBezTo>
                        <a:pt x="1413" y="1045"/>
                        <a:pt x="1410" y="934"/>
                        <a:pt x="1424" y="913"/>
                      </a:cubicBezTo>
                      <a:cubicBezTo>
                        <a:pt x="1411" y="804"/>
                        <a:pt x="1438" y="698"/>
                        <a:pt x="1418" y="579"/>
                      </a:cubicBezTo>
                      <a:cubicBezTo>
                        <a:pt x="1410" y="537"/>
                        <a:pt x="1387" y="478"/>
                        <a:pt x="1383" y="448"/>
                      </a:cubicBezTo>
                      <a:cubicBezTo>
                        <a:pt x="1376" y="398"/>
                        <a:pt x="1404" y="372"/>
                        <a:pt x="1365" y="312"/>
                      </a:cubicBezTo>
                      <a:cubicBezTo>
                        <a:pt x="1336" y="266"/>
                        <a:pt x="1315" y="271"/>
                        <a:pt x="1263" y="252"/>
                      </a:cubicBezTo>
                      <a:cubicBezTo>
                        <a:pt x="1207" y="231"/>
                        <a:pt x="1242" y="198"/>
                        <a:pt x="1205" y="143"/>
                      </a:cubicBezTo>
                      <a:cubicBezTo>
                        <a:pt x="1141" y="51"/>
                        <a:pt x="1049" y="98"/>
                        <a:pt x="929" y="76"/>
                      </a:cubicBezTo>
                      <a:cubicBezTo>
                        <a:pt x="872" y="45"/>
                        <a:pt x="967" y="2"/>
                        <a:pt x="693" y="2"/>
                      </a:cubicBezTo>
                      <a:cubicBezTo>
                        <a:pt x="578" y="2"/>
                        <a:pt x="510" y="0"/>
                        <a:pt x="474" y="94"/>
                      </a:cubicBezTo>
                      <a:cubicBezTo>
                        <a:pt x="312" y="99"/>
                        <a:pt x="173" y="75"/>
                        <a:pt x="196" y="273"/>
                      </a:cubicBezTo>
                      <a:cubicBezTo>
                        <a:pt x="167" y="289"/>
                        <a:pt x="206" y="272"/>
                        <a:pt x="154" y="285"/>
                      </a:cubicBezTo>
                      <a:cubicBezTo>
                        <a:pt x="138" y="289"/>
                        <a:pt x="129" y="292"/>
                        <a:pt x="117" y="298"/>
                      </a:cubicBezTo>
                      <a:cubicBezTo>
                        <a:pt x="0" y="357"/>
                        <a:pt x="70" y="488"/>
                        <a:pt x="69" y="507"/>
                      </a:cubicBezTo>
                      <a:cubicBezTo>
                        <a:pt x="67" y="556"/>
                        <a:pt x="45" y="615"/>
                        <a:pt x="44" y="688"/>
                      </a:cubicBezTo>
                      <a:cubicBezTo>
                        <a:pt x="44" y="756"/>
                        <a:pt x="53" y="829"/>
                        <a:pt x="47" y="896"/>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7" name="Freeform 387">
                  <a:extLst>
                    <a:ext uri="{FF2B5EF4-FFF2-40B4-BE49-F238E27FC236}">
                      <a16:creationId xmlns:a16="http://schemas.microsoft.com/office/drawing/2014/main" id="{4B64054B-C508-4E6A-A15C-07E8B821BB16}"/>
                    </a:ext>
                  </a:extLst>
                </p:cNvPr>
                <p:cNvSpPr>
                  <a:spLocks/>
                </p:cNvSpPr>
                <p:nvPr/>
              </p:nvSpPr>
              <p:spPr bwMode="auto">
                <a:xfrm>
                  <a:off x="796926" y="2167320"/>
                  <a:ext cx="117475" cy="1012825"/>
                </a:xfrm>
                <a:custGeom>
                  <a:avLst/>
                  <a:gdLst>
                    <a:gd name="T0" fmla="*/ 7 w 359"/>
                    <a:gd name="T1" fmla="*/ 1794 h 3089"/>
                    <a:gd name="T2" fmla="*/ 0 w 359"/>
                    <a:gd name="T3" fmla="*/ 2272 h 3089"/>
                    <a:gd name="T4" fmla="*/ 10 w 359"/>
                    <a:gd name="T5" fmla="*/ 2772 h 3089"/>
                    <a:gd name="T6" fmla="*/ 195 w 359"/>
                    <a:gd name="T7" fmla="*/ 2967 h 3089"/>
                    <a:gd name="T8" fmla="*/ 340 w 359"/>
                    <a:gd name="T9" fmla="*/ 2780 h 3089"/>
                    <a:gd name="T10" fmla="*/ 348 w 359"/>
                    <a:gd name="T11" fmla="*/ 3089 h 3089"/>
                    <a:gd name="T12" fmla="*/ 359 w 359"/>
                    <a:gd name="T13" fmla="*/ 2281 h 3089"/>
                    <a:gd name="T14" fmla="*/ 352 w 359"/>
                    <a:gd name="T15" fmla="*/ 1920 h 3089"/>
                    <a:gd name="T16" fmla="*/ 252 w 359"/>
                    <a:gd name="T17" fmla="*/ 461 h 3089"/>
                    <a:gd name="T18" fmla="*/ 274 w 359"/>
                    <a:gd name="T19" fmla="*/ 355 h 3089"/>
                    <a:gd name="T20" fmla="*/ 292 w 359"/>
                    <a:gd name="T21" fmla="*/ 178 h 3089"/>
                    <a:gd name="T22" fmla="*/ 184 w 359"/>
                    <a:gd name="T23" fmla="*/ 0 h 3089"/>
                    <a:gd name="T24" fmla="*/ 87 w 359"/>
                    <a:gd name="T25" fmla="*/ 159 h 3089"/>
                    <a:gd name="T26" fmla="*/ 82 w 359"/>
                    <a:gd name="T27" fmla="*/ 328 h 3089"/>
                    <a:gd name="T28" fmla="*/ 97 w 359"/>
                    <a:gd name="T29" fmla="*/ 548 h 3089"/>
                    <a:gd name="T30" fmla="*/ 7 w 359"/>
                    <a:gd name="T31" fmla="*/ 1794 h 3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9" h="3089">
                      <a:moveTo>
                        <a:pt x="7" y="1794"/>
                      </a:moveTo>
                      <a:lnTo>
                        <a:pt x="0" y="2272"/>
                      </a:lnTo>
                      <a:lnTo>
                        <a:pt x="10" y="2772"/>
                      </a:lnTo>
                      <a:cubicBezTo>
                        <a:pt x="47" y="2794"/>
                        <a:pt x="166" y="2955"/>
                        <a:pt x="195" y="2967"/>
                      </a:cubicBezTo>
                      <a:cubicBezTo>
                        <a:pt x="234" y="2925"/>
                        <a:pt x="309" y="2810"/>
                        <a:pt x="340" y="2780"/>
                      </a:cubicBezTo>
                      <a:lnTo>
                        <a:pt x="348" y="3089"/>
                      </a:lnTo>
                      <a:lnTo>
                        <a:pt x="359" y="2281"/>
                      </a:lnTo>
                      <a:lnTo>
                        <a:pt x="352" y="1920"/>
                      </a:lnTo>
                      <a:cubicBezTo>
                        <a:pt x="356" y="1815"/>
                        <a:pt x="270" y="726"/>
                        <a:pt x="252" y="461"/>
                      </a:cubicBezTo>
                      <a:cubicBezTo>
                        <a:pt x="248" y="396"/>
                        <a:pt x="244" y="399"/>
                        <a:pt x="274" y="355"/>
                      </a:cubicBezTo>
                      <a:cubicBezTo>
                        <a:pt x="343" y="252"/>
                        <a:pt x="357" y="286"/>
                        <a:pt x="292" y="178"/>
                      </a:cubicBezTo>
                      <a:cubicBezTo>
                        <a:pt x="266" y="134"/>
                        <a:pt x="213" y="32"/>
                        <a:pt x="184" y="0"/>
                      </a:cubicBezTo>
                      <a:cubicBezTo>
                        <a:pt x="154" y="34"/>
                        <a:pt x="112" y="116"/>
                        <a:pt x="87" y="159"/>
                      </a:cubicBezTo>
                      <a:cubicBezTo>
                        <a:pt x="32" y="253"/>
                        <a:pt x="21" y="237"/>
                        <a:pt x="82" y="328"/>
                      </a:cubicBezTo>
                      <a:cubicBezTo>
                        <a:pt x="127" y="393"/>
                        <a:pt x="104" y="460"/>
                        <a:pt x="97" y="548"/>
                      </a:cubicBezTo>
                      <a:lnTo>
                        <a:pt x="7" y="1794"/>
                      </a:lnTo>
                      <a:close/>
                    </a:path>
                  </a:pathLst>
                </a:custGeom>
                <a:solidFill>
                  <a:srgbClr val="E2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8" name="Freeform 393">
                  <a:extLst>
                    <a:ext uri="{FF2B5EF4-FFF2-40B4-BE49-F238E27FC236}">
                      <a16:creationId xmlns:a16="http://schemas.microsoft.com/office/drawing/2014/main" id="{D530FDDB-EFC4-4937-88AC-5549170C31A9}"/>
                    </a:ext>
                  </a:extLst>
                </p:cNvPr>
                <p:cNvSpPr>
                  <a:spLocks/>
                </p:cNvSpPr>
                <p:nvPr/>
              </p:nvSpPr>
              <p:spPr bwMode="auto">
                <a:xfrm>
                  <a:off x="628651" y="2045083"/>
                  <a:ext cx="169863" cy="866775"/>
                </a:xfrm>
                <a:custGeom>
                  <a:avLst/>
                  <a:gdLst>
                    <a:gd name="T0" fmla="*/ 47 w 521"/>
                    <a:gd name="T1" fmla="*/ 161 h 2644"/>
                    <a:gd name="T2" fmla="*/ 5 w 521"/>
                    <a:gd name="T3" fmla="*/ 402 h 2644"/>
                    <a:gd name="T4" fmla="*/ 33 w 521"/>
                    <a:gd name="T5" fmla="*/ 654 h 2644"/>
                    <a:gd name="T6" fmla="*/ 283 w 521"/>
                    <a:gd name="T7" fmla="*/ 755 h 2644"/>
                    <a:gd name="T8" fmla="*/ 76 w 521"/>
                    <a:gd name="T9" fmla="*/ 868 h 2644"/>
                    <a:gd name="T10" fmla="*/ 514 w 521"/>
                    <a:gd name="T11" fmla="*/ 2644 h 2644"/>
                    <a:gd name="T12" fmla="*/ 521 w 521"/>
                    <a:gd name="T13" fmla="*/ 2166 h 2644"/>
                    <a:gd name="T14" fmla="*/ 513 w 521"/>
                    <a:gd name="T15" fmla="*/ 1874 h 2644"/>
                    <a:gd name="T16" fmla="*/ 350 w 521"/>
                    <a:gd name="T17" fmla="*/ 489 h 2644"/>
                    <a:gd name="T18" fmla="*/ 363 w 521"/>
                    <a:gd name="T19" fmla="*/ 30 h 2644"/>
                    <a:gd name="T20" fmla="*/ 380 w 521"/>
                    <a:gd name="T21" fmla="*/ 0 h 2644"/>
                    <a:gd name="T22" fmla="*/ 47 w 521"/>
                    <a:gd name="T23" fmla="*/ 161 h 2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1" h="2644">
                      <a:moveTo>
                        <a:pt x="47" y="161"/>
                      </a:moveTo>
                      <a:cubicBezTo>
                        <a:pt x="31" y="223"/>
                        <a:pt x="0" y="223"/>
                        <a:pt x="5" y="402"/>
                      </a:cubicBezTo>
                      <a:cubicBezTo>
                        <a:pt x="6" y="463"/>
                        <a:pt x="5" y="610"/>
                        <a:pt x="33" y="654"/>
                      </a:cubicBezTo>
                      <a:cubicBezTo>
                        <a:pt x="78" y="695"/>
                        <a:pt x="226" y="714"/>
                        <a:pt x="283" y="755"/>
                      </a:cubicBezTo>
                      <a:lnTo>
                        <a:pt x="76" y="868"/>
                      </a:lnTo>
                      <a:lnTo>
                        <a:pt x="514" y="2644"/>
                      </a:lnTo>
                      <a:lnTo>
                        <a:pt x="521" y="2166"/>
                      </a:lnTo>
                      <a:cubicBezTo>
                        <a:pt x="512" y="2084"/>
                        <a:pt x="516" y="1963"/>
                        <a:pt x="513" y="1874"/>
                      </a:cubicBezTo>
                      <a:cubicBezTo>
                        <a:pt x="503" y="1632"/>
                        <a:pt x="437" y="691"/>
                        <a:pt x="350" y="489"/>
                      </a:cubicBezTo>
                      <a:cubicBezTo>
                        <a:pt x="271" y="305"/>
                        <a:pt x="259" y="183"/>
                        <a:pt x="363" y="30"/>
                      </a:cubicBezTo>
                      <a:cubicBezTo>
                        <a:pt x="381" y="3"/>
                        <a:pt x="368" y="27"/>
                        <a:pt x="380" y="0"/>
                      </a:cubicBezTo>
                      <a:cubicBezTo>
                        <a:pt x="260" y="37"/>
                        <a:pt x="140" y="105"/>
                        <a:pt x="47" y="161"/>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9" name="Freeform 394">
                  <a:extLst>
                    <a:ext uri="{FF2B5EF4-FFF2-40B4-BE49-F238E27FC236}">
                      <a16:creationId xmlns:a16="http://schemas.microsoft.com/office/drawing/2014/main" id="{86F03C6C-3185-4FFD-AD6E-B946927EFFCA}"/>
                    </a:ext>
                  </a:extLst>
                </p:cNvPr>
                <p:cNvSpPr>
                  <a:spLocks/>
                </p:cNvSpPr>
                <p:nvPr/>
              </p:nvSpPr>
              <p:spPr bwMode="auto">
                <a:xfrm>
                  <a:off x="912813" y="2046670"/>
                  <a:ext cx="169863" cy="868363"/>
                </a:xfrm>
                <a:custGeom>
                  <a:avLst/>
                  <a:gdLst>
                    <a:gd name="T0" fmla="*/ 0 w 521"/>
                    <a:gd name="T1" fmla="*/ 2288 h 2649"/>
                    <a:gd name="T2" fmla="*/ 7 w 521"/>
                    <a:gd name="T3" fmla="*/ 2649 h 2649"/>
                    <a:gd name="T4" fmla="*/ 449 w 521"/>
                    <a:gd name="T5" fmla="*/ 864 h 2649"/>
                    <a:gd name="T6" fmla="*/ 242 w 521"/>
                    <a:gd name="T7" fmla="*/ 752 h 2649"/>
                    <a:gd name="T8" fmla="*/ 492 w 521"/>
                    <a:gd name="T9" fmla="*/ 648 h 2649"/>
                    <a:gd name="T10" fmla="*/ 520 w 521"/>
                    <a:gd name="T11" fmla="*/ 398 h 2649"/>
                    <a:gd name="T12" fmla="*/ 477 w 521"/>
                    <a:gd name="T13" fmla="*/ 159 h 2649"/>
                    <a:gd name="T14" fmla="*/ 152 w 521"/>
                    <a:gd name="T15" fmla="*/ 0 h 2649"/>
                    <a:gd name="T16" fmla="*/ 241 w 521"/>
                    <a:gd name="T17" fmla="*/ 237 h 2649"/>
                    <a:gd name="T18" fmla="*/ 174 w 521"/>
                    <a:gd name="T19" fmla="*/ 501 h 2649"/>
                    <a:gd name="T20" fmla="*/ 114 w 521"/>
                    <a:gd name="T21" fmla="*/ 771 h 2649"/>
                    <a:gd name="T22" fmla="*/ 77 w 521"/>
                    <a:gd name="T23" fmla="*/ 1065 h 2649"/>
                    <a:gd name="T24" fmla="*/ 23 w 521"/>
                    <a:gd name="T25" fmla="*/ 1661 h 2649"/>
                    <a:gd name="T26" fmla="*/ 0 w 521"/>
                    <a:gd name="T27" fmla="*/ 2288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1" h="2649">
                      <a:moveTo>
                        <a:pt x="0" y="2288"/>
                      </a:moveTo>
                      <a:lnTo>
                        <a:pt x="7" y="2649"/>
                      </a:lnTo>
                      <a:lnTo>
                        <a:pt x="449" y="864"/>
                      </a:lnTo>
                      <a:lnTo>
                        <a:pt x="242" y="752"/>
                      </a:lnTo>
                      <a:cubicBezTo>
                        <a:pt x="294" y="708"/>
                        <a:pt x="451" y="694"/>
                        <a:pt x="492" y="648"/>
                      </a:cubicBezTo>
                      <a:cubicBezTo>
                        <a:pt x="520" y="609"/>
                        <a:pt x="519" y="455"/>
                        <a:pt x="520" y="398"/>
                      </a:cubicBezTo>
                      <a:cubicBezTo>
                        <a:pt x="521" y="289"/>
                        <a:pt x="508" y="241"/>
                        <a:pt x="477" y="159"/>
                      </a:cubicBezTo>
                      <a:cubicBezTo>
                        <a:pt x="414" y="118"/>
                        <a:pt x="234" y="18"/>
                        <a:pt x="152" y="0"/>
                      </a:cubicBezTo>
                      <a:cubicBezTo>
                        <a:pt x="185" y="65"/>
                        <a:pt x="240" y="101"/>
                        <a:pt x="241" y="237"/>
                      </a:cubicBezTo>
                      <a:cubicBezTo>
                        <a:pt x="241" y="327"/>
                        <a:pt x="207" y="430"/>
                        <a:pt x="174" y="501"/>
                      </a:cubicBezTo>
                      <a:cubicBezTo>
                        <a:pt x="121" y="615"/>
                        <a:pt x="132" y="627"/>
                        <a:pt x="114" y="771"/>
                      </a:cubicBezTo>
                      <a:cubicBezTo>
                        <a:pt x="101" y="869"/>
                        <a:pt x="89" y="966"/>
                        <a:pt x="77" y="1065"/>
                      </a:cubicBezTo>
                      <a:cubicBezTo>
                        <a:pt x="54" y="1260"/>
                        <a:pt x="36" y="1463"/>
                        <a:pt x="23" y="1661"/>
                      </a:cubicBezTo>
                      <a:lnTo>
                        <a:pt x="0" y="2288"/>
                      </a:ln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0" name="Freeform 411">
                  <a:extLst>
                    <a:ext uri="{FF2B5EF4-FFF2-40B4-BE49-F238E27FC236}">
                      <a16:creationId xmlns:a16="http://schemas.microsoft.com/office/drawing/2014/main" id="{5C3F21EF-3C75-4110-AB0E-E08EFEDD7D9A}"/>
                    </a:ext>
                  </a:extLst>
                </p:cNvPr>
                <p:cNvSpPr>
                  <a:spLocks/>
                </p:cNvSpPr>
                <p:nvPr/>
              </p:nvSpPr>
              <p:spPr bwMode="auto">
                <a:xfrm>
                  <a:off x="371476" y="3286508"/>
                  <a:ext cx="171450" cy="271463"/>
                </a:xfrm>
                <a:custGeom>
                  <a:avLst/>
                  <a:gdLst>
                    <a:gd name="T0" fmla="*/ 275 w 523"/>
                    <a:gd name="T1" fmla="*/ 330 h 826"/>
                    <a:gd name="T2" fmla="*/ 339 w 523"/>
                    <a:gd name="T3" fmla="*/ 387 h 826"/>
                    <a:gd name="T4" fmla="*/ 481 w 523"/>
                    <a:gd name="T5" fmla="*/ 586 h 826"/>
                    <a:gd name="T6" fmla="*/ 418 w 523"/>
                    <a:gd name="T7" fmla="*/ 3 h 826"/>
                    <a:gd name="T8" fmla="*/ 30 w 523"/>
                    <a:gd name="T9" fmla="*/ 0 h 826"/>
                    <a:gd name="T10" fmla="*/ 135 w 523"/>
                    <a:gd name="T11" fmla="*/ 590 h 826"/>
                    <a:gd name="T12" fmla="*/ 251 w 523"/>
                    <a:gd name="T13" fmla="*/ 712 h 826"/>
                    <a:gd name="T14" fmla="*/ 375 w 523"/>
                    <a:gd name="T15" fmla="*/ 818 h 826"/>
                    <a:gd name="T16" fmla="*/ 423 w 523"/>
                    <a:gd name="T17" fmla="*/ 746 h 826"/>
                    <a:gd name="T18" fmla="*/ 375 w 523"/>
                    <a:gd name="T19" fmla="*/ 673 h 826"/>
                    <a:gd name="T20" fmla="*/ 275 w 523"/>
                    <a:gd name="T21" fmla="*/ 330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826">
                      <a:moveTo>
                        <a:pt x="275" y="330"/>
                      </a:moveTo>
                      <a:cubicBezTo>
                        <a:pt x="328" y="324"/>
                        <a:pt x="324" y="335"/>
                        <a:pt x="339" y="387"/>
                      </a:cubicBezTo>
                      <a:cubicBezTo>
                        <a:pt x="359" y="461"/>
                        <a:pt x="392" y="605"/>
                        <a:pt x="481" y="586"/>
                      </a:cubicBezTo>
                      <a:cubicBezTo>
                        <a:pt x="523" y="481"/>
                        <a:pt x="405" y="330"/>
                        <a:pt x="418" y="3"/>
                      </a:cubicBezTo>
                      <a:lnTo>
                        <a:pt x="30" y="0"/>
                      </a:lnTo>
                      <a:cubicBezTo>
                        <a:pt x="0" y="194"/>
                        <a:pt x="29" y="428"/>
                        <a:pt x="135" y="590"/>
                      </a:cubicBezTo>
                      <a:cubicBezTo>
                        <a:pt x="172" y="648"/>
                        <a:pt x="207" y="664"/>
                        <a:pt x="251" y="712"/>
                      </a:cubicBezTo>
                      <a:cubicBezTo>
                        <a:pt x="284" y="748"/>
                        <a:pt x="317" y="826"/>
                        <a:pt x="375" y="818"/>
                      </a:cubicBezTo>
                      <a:cubicBezTo>
                        <a:pt x="406" y="813"/>
                        <a:pt x="430" y="785"/>
                        <a:pt x="423" y="746"/>
                      </a:cubicBezTo>
                      <a:cubicBezTo>
                        <a:pt x="419" y="727"/>
                        <a:pt x="387" y="689"/>
                        <a:pt x="375" y="673"/>
                      </a:cubicBezTo>
                      <a:cubicBezTo>
                        <a:pt x="326" y="606"/>
                        <a:pt x="223" y="438"/>
                        <a:pt x="275" y="330"/>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1" name="Freeform 414">
                  <a:extLst>
                    <a:ext uri="{FF2B5EF4-FFF2-40B4-BE49-F238E27FC236}">
                      <a16:creationId xmlns:a16="http://schemas.microsoft.com/office/drawing/2014/main" id="{2C16C495-7F17-4894-8806-B06D775BCB33}"/>
                    </a:ext>
                  </a:extLst>
                </p:cNvPr>
                <p:cNvSpPr>
                  <a:spLocks/>
                </p:cNvSpPr>
                <p:nvPr/>
              </p:nvSpPr>
              <p:spPr bwMode="auto">
                <a:xfrm>
                  <a:off x="582613" y="4942270"/>
                  <a:ext cx="238125" cy="128588"/>
                </a:xfrm>
                <a:custGeom>
                  <a:avLst/>
                  <a:gdLst>
                    <a:gd name="T0" fmla="*/ 22 w 727"/>
                    <a:gd name="T1" fmla="*/ 65 h 394"/>
                    <a:gd name="T2" fmla="*/ 15 w 727"/>
                    <a:gd name="T3" fmla="*/ 78 h 394"/>
                    <a:gd name="T4" fmla="*/ 2 w 727"/>
                    <a:gd name="T5" fmla="*/ 153 h 394"/>
                    <a:gd name="T6" fmla="*/ 18 w 727"/>
                    <a:gd name="T7" fmla="*/ 304 h 394"/>
                    <a:gd name="T8" fmla="*/ 165 w 727"/>
                    <a:gd name="T9" fmla="*/ 365 h 394"/>
                    <a:gd name="T10" fmla="*/ 714 w 727"/>
                    <a:gd name="T11" fmla="*/ 312 h 394"/>
                    <a:gd name="T12" fmla="*/ 717 w 727"/>
                    <a:gd name="T13" fmla="*/ 159 h 394"/>
                    <a:gd name="T14" fmla="*/ 711 w 727"/>
                    <a:gd name="T15" fmla="*/ 68 h 394"/>
                    <a:gd name="T16" fmla="*/ 705 w 727"/>
                    <a:gd name="T17" fmla="*/ 64 h 394"/>
                    <a:gd name="T18" fmla="*/ 552 w 727"/>
                    <a:gd name="T19" fmla="*/ 13 h 394"/>
                    <a:gd name="T20" fmla="*/ 28 w 727"/>
                    <a:gd name="T21" fmla="*/ 87 h 394"/>
                    <a:gd name="T22" fmla="*/ 22 w 727"/>
                    <a:gd name="T23" fmla="*/ 65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7" h="394">
                      <a:moveTo>
                        <a:pt x="22" y="65"/>
                      </a:moveTo>
                      <a:lnTo>
                        <a:pt x="15" y="78"/>
                      </a:lnTo>
                      <a:cubicBezTo>
                        <a:pt x="0" y="110"/>
                        <a:pt x="1" y="115"/>
                        <a:pt x="2" y="153"/>
                      </a:cubicBezTo>
                      <a:cubicBezTo>
                        <a:pt x="4" y="205"/>
                        <a:pt x="12" y="200"/>
                        <a:pt x="18" y="304"/>
                      </a:cubicBezTo>
                      <a:cubicBezTo>
                        <a:pt x="60" y="323"/>
                        <a:pt x="22" y="335"/>
                        <a:pt x="165" y="365"/>
                      </a:cubicBezTo>
                      <a:cubicBezTo>
                        <a:pt x="290" y="391"/>
                        <a:pt x="662" y="394"/>
                        <a:pt x="714" y="312"/>
                      </a:cubicBezTo>
                      <a:cubicBezTo>
                        <a:pt x="727" y="271"/>
                        <a:pt x="717" y="208"/>
                        <a:pt x="717" y="159"/>
                      </a:cubicBezTo>
                      <a:lnTo>
                        <a:pt x="711" y="68"/>
                      </a:lnTo>
                      <a:cubicBezTo>
                        <a:pt x="708" y="67"/>
                        <a:pt x="706" y="65"/>
                        <a:pt x="705" y="64"/>
                      </a:cubicBezTo>
                      <a:lnTo>
                        <a:pt x="552" y="13"/>
                      </a:lnTo>
                      <a:cubicBezTo>
                        <a:pt x="468" y="0"/>
                        <a:pt x="89" y="24"/>
                        <a:pt x="28" y="87"/>
                      </a:cubicBezTo>
                      <a:lnTo>
                        <a:pt x="22" y="65"/>
                      </a:ln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2" name="Freeform 415">
                  <a:extLst>
                    <a:ext uri="{FF2B5EF4-FFF2-40B4-BE49-F238E27FC236}">
                      <a16:creationId xmlns:a16="http://schemas.microsoft.com/office/drawing/2014/main" id="{B641184B-6831-437A-8349-FBF647047C51}"/>
                    </a:ext>
                  </a:extLst>
                </p:cNvPr>
                <p:cNvSpPr>
                  <a:spLocks/>
                </p:cNvSpPr>
                <p:nvPr/>
              </p:nvSpPr>
              <p:spPr bwMode="auto">
                <a:xfrm>
                  <a:off x="881063" y="4937508"/>
                  <a:ext cx="244475" cy="133350"/>
                </a:xfrm>
                <a:custGeom>
                  <a:avLst/>
                  <a:gdLst>
                    <a:gd name="T0" fmla="*/ 43 w 746"/>
                    <a:gd name="T1" fmla="*/ 51 h 407"/>
                    <a:gd name="T2" fmla="*/ 32 w 746"/>
                    <a:gd name="T3" fmla="*/ 174 h 407"/>
                    <a:gd name="T4" fmla="*/ 102 w 746"/>
                    <a:gd name="T5" fmla="*/ 346 h 407"/>
                    <a:gd name="T6" fmla="*/ 704 w 746"/>
                    <a:gd name="T7" fmla="*/ 326 h 407"/>
                    <a:gd name="T8" fmla="*/ 710 w 746"/>
                    <a:gd name="T9" fmla="*/ 322 h 407"/>
                    <a:gd name="T10" fmla="*/ 730 w 746"/>
                    <a:gd name="T11" fmla="*/ 176 h 407"/>
                    <a:gd name="T12" fmla="*/ 735 w 746"/>
                    <a:gd name="T13" fmla="*/ 118 h 407"/>
                    <a:gd name="T14" fmla="*/ 732 w 746"/>
                    <a:gd name="T15" fmla="*/ 86 h 407"/>
                    <a:gd name="T16" fmla="*/ 724 w 746"/>
                    <a:gd name="T17" fmla="*/ 65 h 407"/>
                    <a:gd name="T18" fmla="*/ 718 w 746"/>
                    <a:gd name="T19" fmla="*/ 97 h 407"/>
                    <a:gd name="T20" fmla="*/ 686 w 746"/>
                    <a:gd name="T21" fmla="*/ 72 h 407"/>
                    <a:gd name="T22" fmla="*/ 648 w 746"/>
                    <a:gd name="T23" fmla="*/ 59 h 407"/>
                    <a:gd name="T24" fmla="*/ 186 w 746"/>
                    <a:gd name="T25" fmla="*/ 14 h 407"/>
                    <a:gd name="T26" fmla="*/ 100 w 746"/>
                    <a:gd name="T27" fmla="*/ 33 h 407"/>
                    <a:gd name="T28" fmla="*/ 40 w 746"/>
                    <a:gd name="T29" fmla="*/ 68 h 407"/>
                    <a:gd name="T30" fmla="*/ 43 w 746"/>
                    <a:gd name="T31" fmla="*/ 51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6" h="407">
                      <a:moveTo>
                        <a:pt x="43" y="51"/>
                      </a:moveTo>
                      <a:cubicBezTo>
                        <a:pt x="27" y="78"/>
                        <a:pt x="33" y="136"/>
                        <a:pt x="32" y="174"/>
                      </a:cubicBezTo>
                      <a:cubicBezTo>
                        <a:pt x="34" y="268"/>
                        <a:pt x="0" y="316"/>
                        <a:pt x="102" y="346"/>
                      </a:cubicBezTo>
                      <a:cubicBezTo>
                        <a:pt x="244" y="389"/>
                        <a:pt x="564" y="407"/>
                        <a:pt x="704" y="326"/>
                      </a:cubicBezTo>
                      <a:cubicBezTo>
                        <a:pt x="706" y="325"/>
                        <a:pt x="708" y="323"/>
                        <a:pt x="710" y="322"/>
                      </a:cubicBezTo>
                      <a:cubicBezTo>
                        <a:pt x="746" y="299"/>
                        <a:pt x="728" y="248"/>
                        <a:pt x="730" y="176"/>
                      </a:cubicBezTo>
                      <a:cubicBezTo>
                        <a:pt x="731" y="154"/>
                        <a:pt x="734" y="138"/>
                        <a:pt x="735" y="118"/>
                      </a:cubicBezTo>
                      <a:cubicBezTo>
                        <a:pt x="735" y="104"/>
                        <a:pt x="735" y="100"/>
                        <a:pt x="732" y="86"/>
                      </a:cubicBezTo>
                      <a:cubicBezTo>
                        <a:pt x="727" y="62"/>
                        <a:pt x="729" y="72"/>
                        <a:pt x="724" y="65"/>
                      </a:cubicBezTo>
                      <a:lnTo>
                        <a:pt x="718" y="97"/>
                      </a:lnTo>
                      <a:cubicBezTo>
                        <a:pt x="699" y="72"/>
                        <a:pt x="716" y="86"/>
                        <a:pt x="686" y="72"/>
                      </a:cubicBezTo>
                      <a:cubicBezTo>
                        <a:pt x="673" y="66"/>
                        <a:pt x="660" y="63"/>
                        <a:pt x="648" y="59"/>
                      </a:cubicBezTo>
                      <a:cubicBezTo>
                        <a:pt x="548" y="22"/>
                        <a:pt x="272" y="0"/>
                        <a:pt x="186" y="14"/>
                      </a:cubicBezTo>
                      <a:cubicBezTo>
                        <a:pt x="157" y="19"/>
                        <a:pt x="125" y="25"/>
                        <a:pt x="100" y="33"/>
                      </a:cubicBezTo>
                      <a:cubicBezTo>
                        <a:pt x="53" y="46"/>
                        <a:pt x="69" y="51"/>
                        <a:pt x="40" y="68"/>
                      </a:cubicBezTo>
                      <a:cubicBezTo>
                        <a:pt x="53" y="61"/>
                        <a:pt x="51" y="73"/>
                        <a:pt x="43" y="51"/>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3" name="Freeform 416">
                  <a:extLst>
                    <a:ext uri="{FF2B5EF4-FFF2-40B4-BE49-F238E27FC236}">
                      <a16:creationId xmlns:a16="http://schemas.microsoft.com/office/drawing/2014/main" id="{88429B74-479A-4E3A-B71C-5FA05AF63E70}"/>
                    </a:ext>
                  </a:extLst>
                </p:cNvPr>
                <p:cNvSpPr>
                  <a:spLocks/>
                </p:cNvSpPr>
                <p:nvPr/>
              </p:nvSpPr>
              <p:spPr bwMode="auto">
                <a:xfrm>
                  <a:off x="1187402" y="3272220"/>
                  <a:ext cx="146655" cy="271996"/>
                </a:xfrm>
                <a:custGeom>
                  <a:avLst/>
                  <a:gdLst>
                    <a:gd name="T0" fmla="*/ 440 w 477"/>
                    <a:gd name="T1" fmla="*/ 142 h 853"/>
                    <a:gd name="T2" fmla="*/ 411 w 477"/>
                    <a:gd name="T3" fmla="*/ 0 h 853"/>
                    <a:gd name="T4" fmla="*/ 77 w 477"/>
                    <a:gd name="T5" fmla="*/ 15 h 853"/>
                    <a:gd name="T6" fmla="*/ 66 w 477"/>
                    <a:gd name="T7" fmla="*/ 332 h 853"/>
                    <a:gd name="T8" fmla="*/ 51 w 477"/>
                    <a:gd name="T9" fmla="*/ 605 h 853"/>
                    <a:gd name="T10" fmla="*/ 153 w 477"/>
                    <a:gd name="T11" fmla="*/ 486 h 853"/>
                    <a:gd name="T12" fmla="*/ 236 w 477"/>
                    <a:gd name="T13" fmla="*/ 339 h 853"/>
                    <a:gd name="T14" fmla="*/ 111 w 477"/>
                    <a:gd name="T15" fmla="*/ 750 h 853"/>
                    <a:gd name="T16" fmla="*/ 205 w 477"/>
                    <a:gd name="T17" fmla="*/ 818 h 853"/>
                    <a:gd name="T18" fmla="*/ 284 w 477"/>
                    <a:gd name="T19" fmla="*/ 710 h 853"/>
                    <a:gd name="T20" fmla="*/ 377 w 477"/>
                    <a:gd name="T21" fmla="*/ 609 h 853"/>
                    <a:gd name="T22" fmla="*/ 477 w 477"/>
                    <a:gd name="T23" fmla="*/ 322 h 853"/>
                    <a:gd name="T24" fmla="*/ 460 w 477"/>
                    <a:gd name="T25" fmla="*/ 311 h 853"/>
                    <a:gd name="T26" fmla="*/ 435 w 477"/>
                    <a:gd name="T27" fmla="*/ 296 h 853"/>
                    <a:gd name="T28" fmla="*/ 440 w 477"/>
                    <a:gd name="T29" fmla="*/ 142 h 853"/>
                    <a:gd name="connsiteX0" fmla="*/ 8510 w 9391"/>
                    <a:gd name="connsiteY0" fmla="*/ 3470 h 9735"/>
                    <a:gd name="connsiteX1" fmla="*/ 8007 w 9391"/>
                    <a:gd name="connsiteY1" fmla="*/ 0 h 9735"/>
                    <a:gd name="connsiteX2" fmla="*/ 1005 w 9391"/>
                    <a:gd name="connsiteY2" fmla="*/ 176 h 9735"/>
                    <a:gd name="connsiteX3" fmla="*/ 775 w 9391"/>
                    <a:gd name="connsiteY3" fmla="*/ 3892 h 9735"/>
                    <a:gd name="connsiteX4" fmla="*/ 460 w 9391"/>
                    <a:gd name="connsiteY4" fmla="*/ 7093 h 9735"/>
                    <a:gd name="connsiteX5" fmla="*/ 2599 w 9391"/>
                    <a:gd name="connsiteY5" fmla="*/ 5698 h 9735"/>
                    <a:gd name="connsiteX6" fmla="*/ 4339 w 9391"/>
                    <a:gd name="connsiteY6" fmla="*/ 3974 h 9735"/>
                    <a:gd name="connsiteX7" fmla="*/ 1718 w 9391"/>
                    <a:gd name="connsiteY7" fmla="*/ 8792 h 9735"/>
                    <a:gd name="connsiteX8" fmla="*/ 3689 w 9391"/>
                    <a:gd name="connsiteY8" fmla="*/ 9590 h 9735"/>
                    <a:gd name="connsiteX9" fmla="*/ 5345 w 9391"/>
                    <a:gd name="connsiteY9" fmla="*/ 8324 h 9735"/>
                    <a:gd name="connsiteX10" fmla="*/ 7295 w 9391"/>
                    <a:gd name="connsiteY10" fmla="*/ 7140 h 9735"/>
                    <a:gd name="connsiteX11" fmla="*/ 9391 w 9391"/>
                    <a:gd name="connsiteY11" fmla="*/ 3775 h 9735"/>
                    <a:gd name="connsiteX12" fmla="*/ 9035 w 9391"/>
                    <a:gd name="connsiteY12" fmla="*/ 3646 h 9735"/>
                    <a:gd name="connsiteX13" fmla="*/ 8510 w 9391"/>
                    <a:gd name="connsiteY13" fmla="*/ 3470 h 9735"/>
                    <a:gd name="connsiteX0" fmla="*/ 9621 w 10000"/>
                    <a:gd name="connsiteY0" fmla="*/ 3745 h 10000"/>
                    <a:gd name="connsiteX1" fmla="*/ 8526 w 10000"/>
                    <a:gd name="connsiteY1" fmla="*/ 0 h 10000"/>
                    <a:gd name="connsiteX2" fmla="*/ 1070 w 10000"/>
                    <a:gd name="connsiteY2" fmla="*/ 181 h 10000"/>
                    <a:gd name="connsiteX3" fmla="*/ 825 w 10000"/>
                    <a:gd name="connsiteY3" fmla="*/ 3998 h 10000"/>
                    <a:gd name="connsiteX4" fmla="*/ 490 w 10000"/>
                    <a:gd name="connsiteY4" fmla="*/ 7286 h 10000"/>
                    <a:gd name="connsiteX5" fmla="*/ 2768 w 10000"/>
                    <a:gd name="connsiteY5" fmla="*/ 5853 h 10000"/>
                    <a:gd name="connsiteX6" fmla="*/ 4620 w 10000"/>
                    <a:gd name="connsiteY6" fmla="*/ 4082 h 10000"/>
                    <a:gd name="connsiteX7" fmla="*/ 1829 w 10000"/>
                    <a:gd name="connsiteY7" fmla="*/ 9031 h 10000"/>
                    <a:gd name="connsiteX8" fmla="*/ 3928 w 10000"/>
                    <a:gd name="connsiteY8" fmla="*/ 9851 h 10000"/>
                    <a:gd name="connsiteX9" fmla="*/ 5692 w 10000"/>
                    <a:gd name="connsiteY9" fmla="*/ 8551 h 10000"/>
                    <a:gd name="connsiteX10" fmla="*/ 7768 w 10000"/>
                    <a:gd name="connsiteY10" fmla="*/ 7334 h 10000"/>
                    <a:gd name="connsiteX11" fmla="*/ 10000 w 10000"/>
                    <a:gd name="connsiteY11" fmla="*/ 3878 h 10000"/>
                    <a:gd name="connsiteX12" fmla="*/ 9621 w 10000"/>
                    <a:gd name="connsiteY12" fmla="*/ 3745 h 10000"/>
                    <a:gd name="connsiteX0" fmla="*/ 10000 w 10038"/>
                    <a:gd name="connsiteY0" fmla="*/ 3878 h 10000"/>
                    <a:gd name="connsiteX1" fmla="*/ 8526 w 10038"/>
                    <a:gd name="connsiteY1" fmla="*/ 0 h 10000"/>
                    <a:gd name="connsiteX2" fmla="*/ 1070 w 10038"/>
                    <a:gd name="connsiteY2" fmla="*/ 181 h 10000"/>
                    <a:gd name="connsiteX3" fmla="*/ 825 w 10038"/>
                    <a:gd name="connsiteY3" fmla="*/ 3998 h 10000"/>
                    <a:gd name="connsiteX4" fmla="*/ 490 w 10038"/>
                    <a:gd name="connsiteY4" fmla="*/ 7286 h 10000"/>
                    <a:gd name="connsiteX5" fmla="*/ 2768 w 10038"/>
                    <a:gd name="connsiteY5" fmla="*/ 5853 h 10000"/>
                    <a:gd name="connsiteX6" fmla="*/ 4620 w 10038"/>
                    <a:gd name="connsiteY6" fmla="*/ 4082 h 10000"/>
                    <a:gd name="connsiteX7" fmla="*/ 1829 w 10038"/>
                    <a:gd name="connsiteY7" fmla="*/ 9031 h 10000"/>
                    <a:gd name="connsiteX8" fmla="*/ 3928 w 10038"/>
                    <a:gd name="connsiteY8" fmla="*/ 9851 h 10000"/>
                    <a:gd name="connsiteX9" fmla="*/ 5692 w 10038"/>
                    <a:gd name="connsiteY9" fmla="*/ 8551 h 10000"/>
                    <a:gd name="connsiteX10" fmla="*/ 7768 w 10038"/>
                    <a:gd name="connsiteY10" fmla="*/ 7334 h 10000"/>
                    <a:gd name="connsiteX11" fmla="*/ 10000 w 10038"/>
                    <a:gd name="connsiteY11" fmla="*/ 3878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8" h="10000">
                      <a:moveTo>
                        <a:pt x="10000" y="3878"/>
                      </a:moveTo>
                      <a:cubicBezTo>
                        <a:pt x="10126" y="2656"/>
                        <a:pt x="10014" y="616"/>
                        <a:pt x="8526" y="0"/>
                      </a:cubicBezTo>
                      <a:lnTo>
                        <a:pt x="1070" y="181"/>
                      </a:lnTo>
                      <a:cubicBezTo>
                        <a:pt x="1294" y="1746"/>
                        <a:pt x="1361" y="2445"/>
                        <a:pt x="825" y="3998"/>
                      </a:cubicBezTo>
                      <a:cubicBezTo>
                        <a:pt x="512" y="4949"/>
                        <a:pt x="-648" y="6611"/>
                        <a:pt x="490" y="7286"/>
                      </a:cubicBezTo>
                      <a:cubicBezTo>
                        <a:pt x="1829" y="7382"/>
                        <a:pt x="2365" y="6503"/>
                        <a:pt x="2768" y="5853"/>
                      </a:cubicBezTo>
                      <a:cubicBezTo>
                        <a:pt x="3615" y="4372"/>
                        <a:pt x="3012" y="3998"/>
                        <a:pt x="4620" y="4082"/>
                      </a:cubicBezTo>
                      <a:cubicBezTo>
                        <a:pt x="6473" y="5744"/>
                        <a:pt x="2008" y="8730"/>
                        <a:pt x="1829" y="9031"/>
                      </a:cubicBezTo>
                      <a:cubicBezTo>
                        <a:pt x="1428" y="9742"/>
                        <a:pt x="2811" y="10272"/>
                        <a:pt x="3928" y="9851"/>
                      </a:cubicBezTo>
                      <a:cubicBezTo>
                        <a:pt x="4598" y="9586"/>
                        <a:pt x="5022" y="8959"/>
                        <a:pt x="5692" y="8551"/>
                      </a:cubicBezTo>
                      <a:cubicBezTo>
                        <a:pt x="6473" y="8069"/>
                        <a:pt x="6986" y="7948"/>
                        <a:pt x="7768" y="7334"/>
                      </a:cubicBezTo>
                      <a:cubicBezTo>
                        <a:pt x="8906" y="6407"/>
                        <a:pt x="9599" y="5155"/>
                        <a:pt x="10000" y="3878"/>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4" name="Freeform 417">
                  <a:extLst>
                    <a:ext uri="{FF2B5EF4-FFF2-40B4-BE49-F238E27FC236}">
                      <a16:creationId xmlns:a16="http://schemas.microsoft.com/office/drawing/2014/main" id="{F5423296-F017-4FB1-A291-E965B5383F21}"/>
                    </a:ext>
                  </a:extLst>
                </p:cNvPr>
                <p:cNvSpPr>
                  <a:spLocks/>
                </p:cNvSpPr>
                <p:nvPr/>
              </p:nvSpPr>
              <p:spPr bwMode="auto">
                <a:xfrm>
                  <a:off x="762001" y="1991108"/>
                  <a:ext cx="192088" cy="174625"/>
                </a:xfrm>
                <a:custGeom>
                  <a:avLst/>
                  <a:gdLst>
                    <a:gd name="T0" fmla="*/ 28 w 590"/>
                    <a:gd name="T1" fmla="*/ 175 h 534"/>
                    <a:gd name="T2" fmla="*/ 279 w 590"/>
                    <a:gd name="T3" fmla="*/ 525 h 534"/>
                    <a:gd name="T4" fmla="*/ 562 w 590"/>
                    <a:gd name="T5" fmla="*/ 200 h 534"/>
                    <a:gd name="T6" fmla="*/ 566 w 590"/>
                    <a:gd name="T7" fmla="*/ 0 h 534"/>
                    <a:gd name="T8" fmla="*/ 24 w 590"/>
                    <a:gd name="T9" fmla="*/ 1 h 534"/>
                    <a:gd name="T10" fmla="*/ 28 w 590"/>
                    <a:gd name="T11" fmla="*/ 175 h 534"/>
                  </a:gdLst>
                  <a:ahLst/>
                  <a:cxnLst>
                    <a:cxn ang="0">
                      <a:pos x="T0" y="T1"/>
                    </a:cxn>
                    <a:cxn ang="0">
                      <a:pos x="T2" y="T3"/>
                    </a:cxn>
                    <a:cxn ang="0">
                      <a:pos x="T4" y="T5"/>
                    </a:cxn>
                    <a:cxn ang="0">
                      <a:pos x="T6" y="T7"/>
                    </a:cxn>
                    <a:cxn ang="0">
                      <a:pos x="T8" y="T9"/>
                    </a:cxn>
                    <a:cxn ang="0">
                      <a:pos x="T10" y="T11"/>
                    </a:cxn>
                  </a:cxnLst>
                  <a:rect l="0" t="0" r="r" b="b"/>
                  <a:pathLst>
                    <a:path w="590" h="534">
                      <a:moveTo>
                        <a:pt x="28" y="175"/>
                      </a:moveTo>
                      <a:cubicBezTo>
                        <a:pt x="0" y="356"/>
                        <a:pt x="118" y="516"/>
                        <a:pt x="279" y="525"/>
                      </a:cubicBezTo>
                      <a:cubicBezTo>
                        <a:pt x="449" y="534"/>
                        <a:pt x="590" y="376"/>
                        <a:pt x="562" y="200"/>
                      </a:cubicBezTo>
                      <a:cubicBezTo>
                        <a:pt x="546" y="139"/>
                        <a:pt x="567" y="64"/>
                        <a:pt x="566" y="0"/>
                      </a:cubicBezTo>
                      <a:cubicBezTo>
                        <a:pt x="391" y="78"/>
                        <a:pt x="204" y="86"/>
                        <a:pt x="24" y="1"/>
                      </a:cubicBezTo>
                      <a:cubicBezTo>
                        <a:pt x="33" y="46"/>
                        <a:pt x="39" y="133"/>
                        <a:pt x="28" y="175"/>
                      </a:cubicBezTo>
                      <a:close/>
                    </a:path>
                  </a:pathLst>
                </a:custGeom>
                <a:solidFill>
                  <a:srgbClr val="F58C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5" name="Freeform 420">
                  <a:extLst>
                    <a:ext uri="{FF2B5EF4-FFF2-40B4-BE49-F238E27FC236}">
                      <a16:creationId xmlns:a16="http://schemas.microsoft.com/office/drawing/2014/main" id="{88199604-F353-4CEC-AB84-CF369AB2A015}"/>
                    </a:ext>
                  </a:extLst>
                </p:cNvPr>
                <p:cNvSpPr>
                  <a:spLocks/>
                </p:cNvSpPr>
                <p:nvPr/>
              </p:nvSpPr>
              <p:spPr bwMode="auto">
                <a:xfrm>
                  <a:off x="890588" y="4848608"/>
                  <a:ext cx="233363" cy="120650"/>
                </a:xfrm>
                <a:custGeom>
                  <a:avLst/>
                  <a:gdLst>
                    <a:gd name="T0" fmla="*/ 15 w 715"/>
                    <a:gd name="T1" fmla="*/ 322 h 368"/>
                    <a:gd name="T2" fmla="*/ 12 w 715"/>
                    <a:gd name="T3" fmla="*/ 339 h 368"/>
                    <a:gd name="T4" fmla="*/ 72 w 715"/>
                    <a:gd name="T5" fmla="*/ 304 h 368"/>
                    <a:gd name="T6" fmla="*/ 158 w 715"/>
                    <a:gd name="T7" fmla="*/ 285 h 368"/>
                    <a:gd name="T8" fmla="*/ 620 w 715"/>
                    <a:gd name="T9" fmla="*/ 330 h 368"/>
                    <a:gd name="T10" fmla="*/ 658 w 715"/>
                    <a:gd name="T11" fmla="*/ 343 h 368"/>
                    <a:gd name="T12" fmla="*/ 690 w 715"/>
                    <a:gd name="T13" fmla="*/ 368 h 368"/>
                    <a:gd name="T14" fmla="*/ 696 w 715"/>
                    <a:gd name="T15" fmla="*/ 336 h 368"/>
                    <a:gd name="T16" fmla="*/ 625 w 715"/>
                    <a:gd name="T17" fmla="*/ 2 h 368"/>
                    <a:gd name="T18" fmla="*/ 79 w 715"/>
                    <a:gd name="T19" fmla="*/ 0 h 368"/>
                    <a:gd name="T20" fmla="*/ 15 w 715"/>
                    <a:gd name="T21"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5" h="368">
                      <a:moveTo>
                        <a:pt x="15" y="322"/>
                      </a:moveTo>
                      <a:cubicBezTo>
                        <a:pt x="23" y="344"/>
                        <a:pt x="25" y="332"/>
                        <a:pt x="12" y="339"/>
                      </a:cubicBezTo>
                      <a:cubicBezTo>
                        <a:pt x="41" y="322"/>
                        <a:pt x="25" y="317"/>
                        <a:pt x="72" y="304"/>
                      </a:cubicBezTo>
                      <a:cubicBezTo>
                        <a:pt x="97" y="296"/>
                        <a:pt x="129" y="290"/>
                        <a:pt x="158" y="285"/>
                      </a:cubicBezTo>
                      <a:cubicBezTo>
                        <a:pt x="244" y="271"/>
                        <a:pt x="520" y="293"/>
                        <a:pt x="620" y="330"/>
                      </a:cubicBezTo>
                      <a:cubicBezTo>
                        <a:pt x="632" y="334"/>
                        <a:pt x="645" y="337"/>
                        <a:pt x="658" y="343"/>
                      </a:cubicBezTo>
                      <a:cubicBezTo>
                        <a:pt x="688" y="357"/>
                        <a:pt x="671" y="343"/>
                        <a:pt x="690" y="368"/>
                      </a:cubicBezTo>
                      <a:lnTo>
                        <a:pt x="696" y="336"/>
                      </a:lnTo>
                      <a:cubicBezTo>
                        <a:pt x="715" y="255"/>
                        <a:pt x="639" y="85"/>
                        <a:pt x="625" y="2"/>
                      </a:cubicBezTo>
                      <a:lnTo>
                        <a:pt x="79" y="0"/>
                      </a:lnTo>
                      <a:cubicBezTo>
                        <a:pt x="64" y="92"/>
                        <a:pt x="0" y="228"/>
                        <a:pt x="15" y="322"/>
                      </a:cubicBez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6" name="Freeform 421">
                  <a:extLst>
                    <a:ext uri="{FF2B5EF4-FFF2-40B4-BE49-F238E27FC236}">
                      <a16:creationId xmlns:a16="http://schemas.microsoft.com/office/drawing/2014/main" id="{AB3E1746-3F43-4A59-BF63-1412EE55CA38}"/>
                    </a:ext>
                  </a:extLst>
                </p:cNvPr>
                <p:cNvSpPr>
                  <a:spLocks/>
                </p:cNvSpPr>
                <p:nvPr/>
              </p:nvSpPr>
              <p:spPr bwMode="auto">
                <a:xfrm>
                  <a:off x="584201" y="4854958"/>
                  <a:ext cx="231775" cy="115888"/>
                </a:xfrm>
                <a:custGeom>
                  <a:avLst/>
                  <a:gdLst>
                    <a:gd name="T0" fmla="*/ 90 w 708"/>
                    <a:gd name="T1" fmla="*/ 2 h 355"/>
                    <a:gd name="T2" fmla="*/ 19 w 708"/>
                    <a:gd name="T3" fmla="*/ 333 h 355"/>
                    <a:gd name="T4" fmla="*/ 25 w 708"/>
                    <a:gd name="T5" fmla="*/ 355 h 355"/>
                    <a:gd name="T6" fmla="*/ 549 w 708"/>
                    <a:gd name="T7" fmla="*/ 281 h 355"/>
                    <a:gd name="T8" fmla="*/ 702 w 708"/>
                    <a:gd name="T9" fmla="*/ 332 h 355"/>
                    <a:gd name="T10" fmla="*/ 708 w 708"/>
                    <a:gd name="T11" fmla="*/ 336 h 355"/>
                    <a:gd name="T12" fmla="*/ 678 w 708"/>
                    <a:gd name="T13" fmla="*/ 157 h 355"/>
                    <a:gd name="T14" fmla="*/ 639 w 708"/>
                    <a:gd name="T15" fmla="*/ 0 h 355"/>
                    <a:gd name="T16" fmla="*/ 90 w 708"/>
                    <a:gd name="T17" fmla="*/ 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8" h="355">
                      <a:moveTo>
                        <a:pt x="90" y="2"/>
                      </a:moveTo>
                      <a:cubicBezTo>
                        <a:pt x="76" y="83"/>
                        <a:pt x="0" y="253"/>
                        <a:pt x="19" y="333"/>
                      </a:cubicBezTo>
                      <a:lnTo>
                        <a:pt x="25" y="355"/>
                      </a:lnTo>
                      <a:cubicBezTo>
                        <a:pt x="86" y="292"/>
                        <a:pt x="465" y="268"/>
                        <a:pt x="549" y="281"/>
                      </a:cubicBezTo>
                      <a:lnTo>
                        <a:pt x="702" y="332"/>
                      </a:lnTo>
                      <a:cubicBezTo>
                        <a:pt x="703" y="333"/>
                        <a:pt x="705" y="335"/>
                        <a:pt x="708" y="336"/>
                      </a:cubicBezTo>
                      <a:cubicBezTo>
                        <a:pt x="704" y="276"/>
                        <a:pt x="691" y="214"/>
                        <a:pt x="678" y="157"/>
                      </a:cubicBezTo>
                      <a:cubicBezTo>
                        <a:pt x="669" y="118"/>
                        <a:pt x="640" y="30"/>
                        <a:pt x="639" y="0"/>
                      </a:cubicBezTo>
                      <a:lnTo>
                        <a:pt x="90" y="2"/>
                      </a:ln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7" name="Freeform 441">
                  <a:extLst>
                    <a:ext uri="{FF2B5EF4-FFF2-40B4-BE49-F238E27FC236}">
                      <a16:creationId xmlns:a16="http://schemas.microsoft.com/office/drawing/2014/main" id="{A204D873-D86F-4317-9A6E-3BA307D6EB23}"/>
                    </a:ext>
                  </a:extLst>
                </p:cNvPr>
                <p:cNvSpPr>
                  <a:spLocks/>
                </p:cNvSpPr>
                <p:nvPr/>
              </p:nvSpPr>
              <p:spPr bwMode="auto">
                <a:xfrm>
                  <a:off x="800101" y="3075370"/>
                  <a:ext cx="111125" cy="142875"/>
                </a:xfrm>
                <a:custGeom>
                  <a:avLst/>
                  <a:gdLst>
                    <a:gd name="T0" fmla="*/ 338 w 338"/>
                    <a:gd name="T1" fmla="*/ 317 h 434"/>
                    <a:gd name="T2" fmla="*/ 330 w 338"/>
                    <a:gd name="T3" fmla="*/ 8 h 434"/>
                    <a:gd name="T4" fmla="*/ 185 w 338"/>
                    <a:gd name="T5" fmla="*/ 195 h 434"/>
                    <a:gd name="T6" fmla="*/ 0 w 338"/>
                    <a:gd name="T7" fmla="*/ 0 h 434"/>
                    <a:gd name="T8" fmla="*/ 7 w 338"/>
                    <a:gd name="T9" fmla="*/ 434 h 434"/>
                    <a:gd name="T10" fmla="*/ 337 w 338"/>
                    <a:gd name="T11" fmla="*/ 434 h 434"/>
                    <a:gd name="T12" fmla="*/ 338 w 338"/>
                    <a:gd name="T13" fmla="*/ 317 h 434"/>
                  </a:gdLst>
                  <a:ahLst/>
                  <a:cxnLst>
                    <a:cxn ang="0">
                      <a:pos x="T0" y="T1"/>
                    </a:cxn>
                    <a:cxn ang="0">
                      <a:pos x="T2" y="T3"/>
                    </a:cxn>
                    <a:cxn ang="0">
                      <a:pos x="T4" y="T5"/>
                    </a:cxn>
                    <a:cxn ang="0">
                      <a:pos x="T6" y="T7"/>
                    </a:cxn>
                    <a:cxn ang="0">
                      <a:pos x="T8" y="T9"/>
                    </a:cxn>
                    <a:cxn ang="0">
                      <a:pos x="T10" y="T11"/>
                    </a:cxn>
                    <a:cxn ang="0">
                      <a:pos x="T12" y="T13"/>
                    </a:cxn>
                  </a:cxnLst>
                  <a:rect l="0" t="0" r="r" b="b"/>
                  <a:pathLst>
                    <a:path w="338" h="434">
                      <a:moveTo>
                        <a:pt x="338" y="317"/>
                      </a:moveTo>
                      <a:lnTo>
                        <a:pt x="330" y="8"/>
                      </a:lnTo>
                      <a:cubicBezTo>
                        <a:pt x="299" y="38"/>
                        <a:pt x="224" y="153"/>
                        <a:pt x="185" y="195"/>
                      </a:cubicBezTo>
                      <a:cubicBezTo>
                        <a:pt x="156" y="183"/>
                        <a:pt x="37" y="22"/>
                        <a:pt x="0" y="0"/>
                      </a:cubicBezTo>
                      <a:lnTo>
                        <a:pt x="7" y="434"/>
                      </a:lnTo>
                      <a:lnTo>
                        <a:pt x="337" y="434"/>
                      </a:lnTo>
                      <a:lnTo>
                        <a:pt x="338" y="317"/>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408" name="Group 407">
                  <a:extLst>
                    <a:ext uri="{FF2B5EF4-FFF2-40B4-BE49-F238E27FC236}">
                      <a16:creationId xmlns:a16="http://schemas.microsoft.com/office/drawing/2014/main" id="{8D44586B-0D90-4E4E-8717-66551FCE3A54}"/>
                    </a:ext>
                  </a:extLst>
                </p:cNvPr>
                <p:cNvGrpSpPr/>
                <p:nvPr/>
              </p:nvGrpSpPr>
              <p:grpSpPr>
                <a:xfrm>
                  <a:off x="716279" y="1686944"/>
                  <a:ext cx="273051" cy="250825"/>
                  <a:chOff x="8582026" y="1893889"/>
                  <a:chExt cx="273051" cy="250825"/>
                </a:xfrm>
              </p:grpSpPr>
              <p:sp>
                <p:nvSpPr>
                  <p:cNvPr id="409" name="Freeform 300">
                    <a:extLst>
                      <a:ext uri="{FF2B5EF4-FFF2-40B4-BE49-F238E27FC236}">
                        <a16:creationId xmlns:a16="http://schemas.microsoft.com/office/drawing/2014/main" id="{83189319-9D11-419D-9DA6-6D354A51CC41}"/>
                      </a:ext>
                    </a:extLst>
                  </p:cNvPr>
                  <p:cNvSpPr>
                    <a:spLocks/>
                  </p:cNvSpPr>
                  <p:nvPr/>
                </p:nvSpPr>
                <p:spPr bwMode="auto">
                  <a:xfrm>
                    <a:off x="8650289" y="2098676"/>
                    <a:ext cx="147638" cy="46038"/>
                  </a:xfrm>
                  <a:custGeom>
                    <a:avLst/>
                    <a:gdLst>
                      <a:gd name="T0" fmla="*/ 447 w 449"/>
                      <a:gd name="T1" fmla="*/ 29 h 141"/>
                      <a:gd name="T2" fmla="*/ 359 w 449"/>
                      <a:gd name="T3" fmla="*/ 42 h 141"/>
                      <a:gd name="T4" fmla="*/ 14 w 449"/>
                      <a:gd name="T5" fmla="*/ 11 h 141"/>
                      <a:gd name="T6" fmla="*/ 25 w 449"/>
                      <a:gd name="T7" fmla="*/ 63 h 141"/>
                      <a:gd name="T8" fmla="*/ 447 w 449"/>
                      <a:gd name="T9" fmla="*/ 29 h 141"/>
                    </a:gdLst>
                    <a:ahLst/>
                    <a:cxnLst>
                      <a:cxn ang="0">
                        <a:pos x="T0" y="T1"/>
                      </a:cxn>
                      <a:cxn ang="0">
                        <a:pos x="T2" y="T3"/>
                      </a:cxn>
                      <a:cxn ang="0">
                        <a:pos x="T4" y="T5"/>
                      </a:cxn>
                      <a:cxn ang="0">
                        <a:pos x="T6" y="T7"/>
                      </a:cxn>
                      <a:cxn ang="0">
                        <a:pos x="T8" y="T9"/>
                      </a:cxn>
                    </a:cxnLst>
                    <a:rect l="0" t="0" r="r" b="b"/>
                    <a:pathLst>
                      <a:path w="449" h="141">
                        <a:moveTo>
                          <a:pt x="447" y="29"/>
                        </a:moveTo>
                        <a:cubicBezTo>
                          <a:pt x="412" y="0"/>
                          <a:pt x="402" y="23"/>
                          <a:pt x="359" y="42"/>
                        </a:cubicBezTo>
                        <a:cubicBezTo>
                          <a:pt x="205" y="109"/>
                          <a:pt x="67" y="4"/>
                          <a:pt x="14" y="11"/>
                        </a:cubicBezTo>
                        <a:cubicBezTo>
                          <a:pt x="7" y="40"/>
                          <a:pt x="0" y="47"/>
                          <a:pt x="25" y="63"/>
                        </a:cubicBezTo>
                        <a:cubicBezTo>
                          <a:pt x="132" y="134"/>
                          <a:pt x="449" y="141"/>
                          <a:pt x="447" y="29"/>
                        </a:cubicBezTo>
                        <a:close/>
                      </a:path>
                    </a:pathLst>
                  </a:custGeom>
                  <a:solidFill>
                    <a:srgbClr val="D86A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0" name="Freeform 303">
                    <a:extLst>
                      <a:ext uri="{FF2B5EF4-FFF2-40B4-BE49-F238E27FC236}">
                        <a16:creationId xmlns:a16="http://schemas.microsoft.com/office/drawing/2014/main" id="{3C88C15F-94B7-4614-BD17-9F69BAA862C9}"/>
                      </a:ext>
                    </a:extLst>
                  </p:cNvPr>
                  <p:cNvSpPr>
                    <a:spLocks/>
                  </p:cNvSpPr>
                  <p:nvPr/>
                </p:nvSpPr>
                <p:spPr bwMode="auto">
                  <a:xfrm>
                    <a:off x="8686801" y="1973264"/>
                    <a:ext cx="69850" cy="103188"/>
                  </a:xfrm>
                  <a:custGeom>
                    <a:avLst/>
                    <a:gdLst>
                      <a:gd name="T0" fmla="*/ 209 w 215"/>
                      <a:gd name="T1" fmla="*/ 258 h 315"/>
                      <a:gd name="T2" fmla="*/ 54 w 215"/>
                      <a:gd name="T3" fmla="*/ 179 h 315"/>
                      <a:gd name="T4" fmla="*/ 55 w 215"/>
                      <a:gd name="T5" fmla="*/ 16 h 315"/>
                      <a:gd name="T6" fmla="*/ 28 w 215"/>
                      <a:gd name="T7" fmla="*/ 270 h 315"/>
                      <a:gd name="T8" fmla="*/ 125 w 215"/>
                      <a:gd name="T9" fmla="*/ 314 h 315"/>
                      <a:gd name="T10" fmla="*/ 209 w 215"/>
                      <a:gd name="T11" fmla="*/ 258 h 315"/>
                    </a:gdLst>
                    <a:ahLst/>
                    <a:cxnLst>
                      <a:cxn ang="0">
                        <a:pos x="T0" y="T1"/>
                      </a:cxn>
                      <a:cxn ang="0">
                        <a:pos x="T2" y="T3"/>
                      </a:cxn>
                      <a:cxn ang="0">
                        <a:pos x="T4" y="T5"/>
                      </a:cxn>
                      <a:cxn ang="0">
                        <a:pos x="T6" y="T7"/>
                      </a:cxn>
                      <a:cxn ang="0">
                        <a:pos x="T8" y="T9"/>
                      </a:cxn>
                      <a:cxn ang="0">
                        <a:pos x="T10" y="T11"/>
                      </a:cxn>
                    </a:cxnLst>
                    <a:rect l="0" t="0" r="r" b="b"/>
                    <a:pathLst>
                      <a:path w="215" h="315">
                        <a:moveTo>
                          <a:pt x="209" y="258"/>
                        </a:moveTo>
                        <a:cubicBezTo>
                          <a:pt x="177" y="255"/>
                          <a:pt x="39" y="313"/>
                          <a:pt x="54" y="179"/>
                        </a:cubicBezTo>
                        <a:cubicBezTo>
                          <a:pt x="60" y="120"/>
                          <a:pt x="87" y="25"/>
                          <a:pt x="55" y="16"/>
                        </a:cubicBezTo>
                        <a:cubicBezTo>
                          <a:pt x="0" y="0"/>
                          <a:pt x="5" y="236"/>
                          <a:pt x="28" y="270"/>
                        </a:cubicBezTo>
                        <a:cubicBezTo>
                          <a:pt x="44" y="294"/>
                          <a:pt x="81" y="313"/>
                          <a:pt x="125" y="314"/>
                        </a:cubicBezTo>
                        <a:cubicBezTo>
                          <a:pt x="208" y="315"/>
                          <a:pt x="215" y="294"/>
                          <a:pt x="209" y="258"/>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1" name="Freeform 304">
                    <a:extLst>
                      <a:ext uri="{FF2B5EF4-FFF2-40B4-BE49-F238E27FC236}">
                        <a16:creationId xmlns:a16="http://schemas.microsoft.com/office/drawing/2014/main" id="{384378AF-9F9F-454D-A2F3-289994229A60}"/>
                      </a:ext>
                    </a:extLst>
                  </p:cNvPr>
                  <p:cNvSpPr>
                    <a:spLocks/>
                  </p:cNvSpPr>
                  <p:nvPr/>
                </p:nvSpPr>
                <p:spPr bwMode="auto">
                  <a:xfrm>
                    <a:off x="8582026" y="1903414"/>
                    <a:ext cx="95250" cy="28575"/>
                  </a:xfrm>
                  <a:custGeom>
                    <a:avLst/>
                    <a:gdLst>
                      <a:gd name="T0" fmla="*/ 29 w 293"/>
                      <a:gd name="T1" fmla="*/ 14 h 84"/>
                      <a:gd name="T2" fmla="*/ 22 w 293"/>
                      <a:gd name="T3" fmla="*/ 78 h 84"/>
                      <a:gd name="T4" fmla="*/ 287 w 293"/>
                      <a:gd name="T5" fmla="*/ 57 h 84"/>
                      <a:gd name="T6" fmla="*/ 293 w 293"/>
                      <a:gd name="T7" fmla="*/ 20 h 84"/>
                      <a:gd name="T8" fmla="*/ 272 w 293"/>
                      <a:gd name="T9" fmla="*/ 0 h 84"/>
                      <a:gd name="T10" fmla="*/ 29 w 293"/>
                      <a:gd name="T11" fmla="*/ 14 h 84"/>
                    </a:gdLst>
                    <a:ahLst/>
                    <a:cxnLst>
                      <a:cxn ang="0">
                        <a:pos x="T0" y="T1"/>
                      </a:cxn>
                      <a:cxn ang="0">
                        <a:pos x="T2" y="T3"/>
                      </a:cxn>
                      <a:cxn ang="0">
                        <a:pos x="T4" y="T5"/>
                      </a:cxn>
                      <a:cxn ang="0">
                        <a:pos x="T6" y="T7"/>
                      </a:cxn>
                      <a:cxn ang="0">
                        <a:pos x="T8" y="T9"/>
                      </a:cxn>
                      <a:cxn ang="0">
                        <a:pos x="T10" y="T11"/>
                      </a:cxn>
                    </a:cxnLst>
                    <a:rect l="0" t="0" r="r" b="b"/>
                    <a:pathLst>
                      <a:path w="293" h="84">
                        <a:moveTo>
                          <a:pt x="29" y="14"/>
                        </a:moveTo>
                        <a:cubicBezTo>
                          <a:pt x="0" y="44"/>
                          <a:pt x="2" y="49"/>
                          <a:pt x="22" y="78"/>
                        </a:cubicBezTo>
                        <a:cubicBezTo>
                          <a:pt x="66" y="84"/>
                          <a:pt x="251" y="69"/>
                          <a:pt x="287" y="57"/>
                        </a:cubicBezTo>
                        <a:lnTo>
                          <a:pt x="293" y="20"/>
                        </a:lnTo>
                        <a:cubicBezTo>
                          <a:pt x="279" y="5"/>
                          <a:pt x="286" y="12"/>
                          <a:pt x="272" y="0"/>
                        </a:cubicBezTo>
                        <a:lnTo>
                          <a:pt x="29" y="14"/>
                        </a:lnTo>
                        <a:close/>
                      </a:path>
                    </a:pathLst>
                  </a:custGeom>
                  <a:solidFill>
                    <a:srgbClr val="8C4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2" name="Freeform 307">
                    <a:extLst>
                      <a:ext uri="{FF2B5EF4-FFF2-40B4-BE49-F238E27FC236}">
                        <a16:creationId xmlns:a16="http://schemas.microsoft.com/office/drawing/2014/main" id="{17BD6B58-07F0-4C38-A389-FA4B3A8EFC55}"/>
                      </a:ext>
                    </a:extLst>
                  </p:cNvPr>
                  <p:cNvSpPr>
                    <a:spLocks/>
                  </p:cNvSpPr>
                  <p:nvPr/>
                </p:nvSpPr>
                <p:spPr bwMode="auto">
                  <a:xfrm>
                    <a:off x="8764589" y="1893889"/>
                    <a:ext cx="90488" cy="38100"/>
                  </a:xfrm>
                  <a:custGeom>
                    <a:avLst/>
                    <a:gdLst>
                      <a:gd name="T0" fmla="*/ 5 w 279"/>
                      <a:gd name="T1" fmla="*/ 75 h 112"/>
                      <a:gd name="T2" fmla="*/ 265 w 279"/>
                      <a:gd name="T3" fmla="*/ 104 h 112"/>
                      <a:gd name="T4" fmla="*/ 151 w 279"/>
                      <a:gd name="T5" fmla="*/ 35 h 112"/>
                      <a:gd name="T6" fmla="*/ 5 w 279"/>
                      <a:gd name="T7" fmla="*/ 75 h 112"/>
                    </a:gdLst>
                    <a:ahLst/>
                    <a:cxnLst>
                      <a:cxn ang="0">
                        <a:pos x="T0" y="T1"/>
                      </a:cxn>
                      <a:cxn ang="0">
                        <a:pos x="T2" y="T3"/>
                      </a:cxn>
                      <a:cxn ang="0">
                        <a:pos x="T4" y="T5"/>
                      </a:cxn>
                      <a:cxn ang="0">
                        <a:pos x="T6" y="T7"/>
                      </a:cxn>
                    </a:cxnLst>
                    <a:rect l="0" t="0" r="r" b="b"/>
                    <a:pathLst>
                      <a:path w="279" h="112">
                        <a:moveTo>
                          <a:pt x="5" y="75"/>
                        </a:moveTo>
                        <a:cubicBezTo>
                          <a:pt x="36" y="108"/>
                          <a:pt x="234" y="112"/>
                          <a:pt x="265" y="104"/>
                        </a:cubicBezTo>
                        <a:cubicBezTo>
                          <a:pt x="279" y="24"/>
                          <a:pt x="226" y="42"/>
                          <a:pt x="151" y="35"/>
                        </a:cubicBezTo>
                        <a:cubicBezTo>
                          <a:pt x="89" y="30"/>
                          <a:pt x="0" y="0"/>
                          <a:pt x="5" y="75"/>
                        </a:cubicBezTo>
                        <a:close/>
                      </a:path>
                    </a:pathLst>
                  </a:custGeom>
                  <a:solidFill>
                    <a:srgbClr val="8C4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3" name="Freeform 326">
                    <a:extLst>
                      <a:ext uri="{FF2B5EF4-FFF2-40B4-BE49-F238E27FC236}">
                        <a16:creationId xmlns:a16="http://schemas.microsoft.com/office/drawing/2014/main" id="{9187E503-55A8-4E58-AF43-FCAA06CA13F7}"/>
                      </a:ext>
                    </a:extLst>
                  </p:cNvPr>
                  <p:cNvSpPr>
                    <a:spLocks/>
                  </p:cNvSpPr>
                  <p:nvPr/>
                </p:nvSpPr>
                <p:spPr bwMode="auto">
                  <a:xfrm>
                    <a:off x="8612189" y="1908176"/>
                    <a:ext cx="49213" cy="96838"/>
                  </a:xfrm>
                  <a:custGeom>
                    <a:avLst/>
                    <a:gdLst>
                      <a:gd name="T0" fmla="*/ 149 w 150"/>
                      <a:gd name="T1" fmla="*/ 171 h 297"/>
                      <a:gd name="T2" fmla="*/ 150 w 150"/>
                      <a:gd name="T3" fmla="*/ 125 h 297"/>
                      <a:gd name="T4" fmla="*/ 149 w 150"/>
                      <a:gd name="T5" fmla="*/ 171 h 297"/>
                    </a:gdLst>
                    <a:ahLst/>
                    <a:cxnLst>
                      <a:cxn ang="0">
                        <a:pos x="T0" y="T1"/>
                      </a:cxn>
                      <a:cxn ang="0">
                        <a:pos x="T2" y="T3"/>
                      </a:cxn>
                      <a:cxn ang="0">
                        <a:pos x="T4" y="T5"/>
                      </a:cxn>
                    </a:cxnLst>
                    <a:rect l="0" t="0" r="r" b="b"/>
                    <a:pathLst>
                      <a:path w="150" h="297">
                        <a:moveTo>
                          <a:pt x="149" y="171"/>
                        </a:moveTo>
                        <a:lnTo>
                          <a:pt x="150" y="125"/>
                        </a:lnTo>
                        <a:cubicBezTo>
                          <a:pt x="0" y="0"/>
                          <a:pt x="18" y="297"/>
                          <a:pt x="149" y="171"/>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4" name="Freeform 327">
                    <a:extLst>
                      <a:ext uri="{FF2B5EF4-FFF2-40B4-BE49-F238E27FC236}">
                        <a16:creationId xmlns:a16="http://schemas.microsoft.com/office/drawing/2014/main" id="{39E15774-255B-471B-9343-8C7410A277F3}"/>
                      </a:ext>
                    </a:extLst>
                  </p:cNvPr>
                  <p:cNvSpPr>
                    <a:spLocks/>
                  </p:cNvSpPr>
                  <p:nvPr/>
                </p:nvSpPr>
                <p:spPr bwMode="auto">
                  <a:xfrm>
                    <a:off x="8769351" y="1931989"/>
                    <a:ext cx="58738" cy="49213"/>
                  </a:xfrm>
                  <a:custGeom>
                    <a:avLst/>
                    <a:gdLst>
                      <a:gd name="T0" fmla="*/ 80 w 182"/>
                      <a:gd name="T1" fmla="*/ 24 h 147"/>
                      <a:gd name="T2" fmla="*/ 120 w 182"/>
                      <a:gd name="T3" fmla="*/ 119 h 147"/>
                      <a:gd name="T4" fmla="*/ 80 w 182"/>
                      <a:gd name="T5" fmla="*/ 24 h 147"/>
                    </a:gdLst>
                    <a:ahLst/>
                    <a:cxnLst>
                      <a:cxn ang="0">
                        <a:pos x="T0" y="T1"/>
                      </a:cxn>
                      <a:cxn ang="0">
                        <a:pos x="T2" y="T3"/>
                      </a:cxn>
                      <a:cxn ang="0">
                        <a:pos x="T4" y="T5"/>
                      </a:cxn>
                    </a:cxnLst>
                    <a:rect l="0" t="0" r="r" b="b"/>
                    <a:pathLst>
                      <a:path w="182" h="147">
                        <a:moveTo>
                          <a:pt x="80" y="24"/>
                        </a:moveTo>
                        <a:cubicBezTo>
                          <a:pt x="0" y="56"/>
                          <a:pt x="57" y="147"/>
                          <a:pt x="120" y="119"/>
                        </a:cubicBezTo>
                        <a:cubicBezTo>
                          <a:pt x="182" y="91"/>
                          <a:pt x="142" y="0"/>
                          <a:pt x="80" y="24"/>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sp>
            <p:nvSpPr>
              <p:cNvPr id="391" name="Rectangle 390">
                <a:extLst>
                  <a:ext uri="{FF2B5EF4-FFF2-40B4-BE49-F238E27FC236}">
                    <a16:creationId xmlns:a16="http://schemas.microsoft.com/office/drawing/2014/main" id="{9D4C47FA-21F7-41BA-B720-124256089047}"/>
                  </a:ext>
                </a:extLst>
              </p:cNvPr>
              <p:cNvSpPr/>
              <p:nvPr/>
            </p:nvSpPr>
            <p:spPr>
              <a:xfrm>
                <a:off x="363856" y="3225907"/>
                <a:ext cx="152401" cy="57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2" name="Rectangle 391">
                <a:extLst>
                  <a:ext uri="{FF2B5EF4-FFF2-40B4-BE49-F238E27FC236}">
                    <a16:creationId xmlns:a16="http://schemas.microsoft.com/office/drawing/2014/main" id="{AF0A59EC-BFC2-4988-BF52-D004525D92FB}"/>
                  </a:ext>
                </a:extLst>
              </p:cNvPr>
              <p:cNvSpPr/>
              <p:nvPr/>
            </p:nvSpPr>
            <p:spPr>
              <a:xfrm>
                <a:off x="1184908" y="3212076"/>
                <a:ext cx="152401" cy="714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21" name="Group 220">
            <a:extLst>
              <a:ext uri="{FF2B5EF4-FFF2-40B4-BE49-F238E27FC236}">
                <a16:creationId xmlns:a16="http://schemas.microsoft.com/office/drawing/2014/main" id="{786EB28B-F9D3-4FC2-BA9F-5DE4489B2A6E}"/>
              </a:ext>
            </a:extLst>
          </p:cNvPr>
          <p:cNvGrpSpPr/>
          <p:nvPr/>
        </p:nvGrpSpPr>
        <p:grpSpPr>
          <a:xfrm>
            <a:off x="7844833" y="3577207"/>
            <a:ext cx="468176" cy="1269848"/>
            <a:chOff x="12209568" y="1912451"/>
            <a:chExt cx="1244911" cy="3376613"/>
          </a:xfrm>
        </p:grpSpPr>
        <p:sp>
          <p:nvSpPr>
            <p:cNvPr id="355" name="Rectangle 8">
              <a:extLst>
                <a:ext uri="{FF2B5EF4-FFF2-40B4-BE49-F238E27FC236}">
                  <a16:creationId xmlns:a16="http://schemas.microsoft.com/office/drawing/2014/main" id="{0EF8A529-1A9C-4DA4-8744-652ACBB3D986}"/>
                </a:ext>
              </a:extLst>
            </p:cNvPr>
            <p:cNvSpPr/>
            <p:nvPr/>
          </p:nvSpPr>
          <p:spPr>
            <a:xfrm>
              <a:off x="12694143" y="2499986"/>
              <a:ext cx="281024" cy="1094748"/>
            </a:xfrm>
            <a:custGeom>
              <a:avLst/>
              <a:gdLst>
                <a:gd name="connsiteX0" fmla="*/ 0 w 215265"/>
                <a:gd name="connsiteY0" fmla="*/ 0 h 1082040"/>
                <a:gd name="connsiteX1" fmla="*/ 215265 w 215265"/>
                <a:gd name="connsiteY1" fmla="*/ 0 h 1082040"/>
                <a:gd name="connsiteX2" fmla="*/ 215265 w 215265"/>
                <a:gd name="connsiteY2" fmla="*/ 1082040 h 1082040"/>
                <a:gd name="connsiteX3" fmla="*/ 0 w 215265"/>
                <a:gd name="connsiteY3" fmla="*/ 1082040 h 1082040"/>
                <a:gd name="connsiteX4" fmla="*/ 0 w 215265"/>
                <a:gd name="connsiteY4" fmla="*/ 0 h 1082040"/>
                <a:gd name="connsiteX0" fmla="*/ 1905 w 217170"/>
                <a:gd name="connsiteY0" fmla="*/ 0 h 1082040"/>
                <a:gd name="connsiteX1" fmla="*/ 217170 w 217170"/>
                <a:gd name="connsiteY1" fmla="*/ 0 h 1082040"/>
                <a:gd name="connsiteX2" fmla="*/ 217170 w 217170"/>
                <a:gd name="connsiteY2" fmla="*/ 1082040 h 1082040"/>
                <a:gd name="connsiteX3" fmla="*/ 1905 w 217170"/>
                <a:gd name="connsiteY3" fmla="*/ 1082040 h 1082040"/>
                <a:gd name="connsiteX4" fmla="*/ 0 w 217170"/>
                <a:gd name="connsiteY4" fmla="*/ 152400 h 1082040"/>
                <a:gd name="connsiteX5" fmla="*/ 1905 w 217170"/>
                <a:gd name="connsiteY5" fmla="*/ 0 h 1082040"/>
                <a:gd name="connsiteX0" fmla="*/ 1905 w 217170"/>
                <a:gd name="connsiteY0" fmla="*/ 0 h 1082040"/>
                <a:gd name="connsiteX1" fmla="*/ 217170 w 217170"/>
                <a:gd name="connsiteY1" fmla="*/ 0 h 1082040"/>
                <a:gd name="connsiteX2" fmla="*/ 215265 w 217170"/>
                <a:gd name="connsiteY2" fmla="*/ 165735 h 1082040"/>
                <a:gd name="connsiteX3" fmla="*/ 217170 w 217170"/>
                <a:gd name="connsiteY3" fmla="*/ 1082040 h 1082040"/>
                <a:gd name="connsiteX4" fmla="*/ 1905 w 217170"/>
                <a:gd name="connsiteY4" fmla="*/ 1082040 h 1082040"/>
                <a:gd name="connsiteX5" fmla="*/ 0 w 217170"/>
                <a:gd name="connsiteY5" fmla="*/ 152400 h 1082040"/>
                <a:gd name="connsiteX6" fmla="*/ 1905 w 217170"/>
                <a:gd name="connsiteY6" fmla="*/ 0 h 1082040"/>
                <a:gd name="connsiteX0" fmla="*/ 1905 w 243844"/>
                <a:gd name="connsiteY0" fmla="*/ 0 h 1082040"/>
                <a:gd name="connsiteX1" fmla="*/ 217170 w 243844"/>
                <a:gd name="connsiteY1" fmla="*/ 0 h 1082040"/>
                <a:gd name="connsiteX2" fmla="*/ 215265 w 243844"/>
                <a:gd name="connsiteY2" fmla="*/ 165735 h 1082040"/>
                <a:gd name="connsiteX3" fmla="*/ 217170 w 243844"/>
                <a:gd name="connsiteY3" fmla="*/ 1082040 h 1082040"/>
                <a:gd name="connsiteX4" fmla="*/ 1905 w 243844"/>
                <a:gd name="connsiteY4" fmla="*/ 1082040 h 1082040"/>
                <a:gd name="connsiteX5" fmla="*/ 0 w 243844"/>
                <a:gd name="connsiteY5" fmla="*/ 152400 h 1082040"/>
                <a:gd name="connsiteX6" fmla="*/ 1905 w 243844"/>
                <a:gd name="connsiteY6" fmla="*/ 0 h 1082040"/>
                <a:gd name="connsiteX0" fmla="*/ 1905 w 255162"/>
                <a:gd name="connsiteY0" fmla="*/ 0 h 1082040"/>
                <a:gd name="connsiteX1" fmla="*/ 217170 w 255162"/>
                <a:gd name="connsiteY1" fmla="*/ 0 h 1082040"/>
                <a:gd name="connsiteX2" fmla="*/ 215265 w 255162"/>
                <a:gd name="connsiteY2" fmla="*/ 165735 h 1082040"/>
                <a:gd name="connsiteX3" fmla="*/ 217170 w 255162"/>
                <a:gd name="connsiteY3" fmla="*/ 1082040 h 1082040"/>
                <a:gd name="connsiteX4" fmla="*/ 1905 w 255162"/>
                <a:gd name="connsiteY4" fmla="*/ 1082040 h 1082040"/>
                <a:gd name="connsiteX5" fmla="*/ 0 w 255162"/>
                <a:gd name="connsiteY5" fmla="*/ 152400 h 1082040"/>
                <a:gd name="connsiteX6" fmla="*/ 1905 w 255162"/>
                <a:gd name="connsiteY6" fmla="*/ 0 h 1082040"/>
                <a:gd name="connsiteX0" fmla="*/ 26886 w 280143"/>
                <a:gd name="connsiteY0" fmla="*/ 0 h 1082040"/>
                <a:gd name="connsiteX1" fmla="*/ 242151 w 280143"/>
                <a:gd name="connsiteY1" fmla="*/ 0 h 1082040"/>
                <a:gd name="connsiteX2" fmla="*/ 240246 w 280143"/>
                <a:gd name="connsiteY2" fmla="*/ 165735 h 1082040"/>
                <a:gd name="connsiteX3" fmla="*/ 242151 w 280143"/>
                <a:gd name="connsiteY3" fmla="*/ 1082040 h 1082040"/>
                <a:gd name="connsiteX4" fmla="*/ 26886 w 280143"/>
                <a:gd name="connsiteY4" fmla="*/ 1082040 h 1082040"/>
                <a:gd name="connsiteX5" fmla="*/ 24981 w 280143"/>
                <a:gd name="connsiteY5" fmla="*/ 152400 h 1082040"/>
                <a:gd name="connsiteX6" fmla="*/ 26886 w 280143"/>
                <a:gd name="connsiteY6" fmla="*/ 0 h 1082040"/>
                <a:gd name="connsiteX0" fmla="*/ 32868 w 286125"/>
                <a:gd name="connsiteY0" fmla="*/ 0 h 1082040"/>
                <a:gd name="connsiteX1" fmla="*/ 248133 w 286125"/>
                <a:gd name="connsiteY1" fmla="*/ 0 h 1082040"/>
                <a:gd name="connsiteX2" fmla="*/ 246228 w 286125"/>
                <a:gd name="connsiteY2" fmla="*/ 165735 h 1082040"/>
                <a:gd name="connsiteX3" fmla="*/ 248133 w 286125"/>
                <a:gd name="connsiteY3" fmla="*/ 1082040 h 1082040"/>
                <a:gd name="connsiteX4" fmla="*/ 32868 w 286125"/>
                <a:gd name="connsiteY4" fmla="*/ 1082040 h 1082040"/>
                <a:gd name="connsiteX5" fmla="*/ 30963 w 286125"/>
                <a:gd name="connsiteY5" fmla="*/ 152400 h 1082040"/>
                <a:gd name="connsiteX6" fmla="*/ 32868 w 286125"/>
                <a:gd name="connsiteY6" fmla="*/ 0 h 1082040"/>
                <a:gd name="connsiteX0" fmla="*/ 30282 w 291159"/>
                <a:gd name="connsiteY0" fmla="*/ 3810 h 1082040"/>
                <a:gd name="connsiteX1" fmla="*/ 253167 w 291159"/>
                <a:gd name="connsiteY1" fmla="*/ 0 h 1082040"/>
                <a:gd name="connsiteX2" fmla="*/ 251262 w 291159"/>
                <a:gd name="connsiteY2" fmla="*/ 165735 h 1082040"/>
                <a:gd name="connsiteX3" fmla="*/ 253167 w 291159"/>
                <a:gd name="connsiteY3" fmla="*/ 1082040 h 1082040"/>
                <a:gd name="connsiteX4" fmla="*/ 37902 w 291159"/>
                <a:gd name="connsiteY4" fmla="*/ 1082040 h 1082040"/>
                <a:gd name="connsiteX5" fmla="*/ 35997 w 291159"/>
                <a:gd name="connsiteY5" fmla="*/ 152400 h 1082040"/>
                <a:gd name="connsiteX6" fmla="*/ 30282 w 291159"/>
                <a:gd name="connsiteY6" fmla="*/ 3810 h 1082040"/>
                <a:gd name="connsiteX0" fmla="*/ 30282 w 294624"/>
                <a:gd name="connsiteY0" fmla="*/ 0 h 1078230"/>
                <a:gd name="connsiteX1" fmla="*/ 260787 w 294624"/>
                <a:gd name="connsiteY1" fmla="*/ 0 h 1078230"/>
                <a:gd name="connsiteX2" fmla="*/ 251262 w 294624"/>
                <a:gd name="connsiteY2" fmla="*/ 161925 h 1078230"/>
                <a:gd name="connsiteX3" fmla="*/ 253167 w 294624"/>
                <a:gd name="connsiteY3" fmla="*/ 1078230 h 1078230"/>
                <a:gd name="connsiteX4" fmla="*/ 37902 w 294624"/>
                <a:gd name="connsiteY4" fmla="*/ 1078230 h 1078230"/>
                <a:gd name="connsiteX5" fmla="*/ 35997 w 294624"/>
                <a:gd name="connsiteY5" fmla="*/ 148590 h 1078230"/>
                <a:gd name="connsiteX6" fmla="*/ 30282 w 294624"/>
                <a:gd name="connsiteY6" fmla="*/ 0 h 1078230"/>
                <a:gd name="connsiteX0" fmla="*/ 35067 w 286074"/>
                <a:gd name="connsiteY0" fmla="*/ 0 h 1080135"/>
                <a:gd name="connsiteX1" fmla="*/ 252237 w 286074"/>
                <a:gd name="connsiteY1" fmla="*/ 1905 h 1080135"/>
                <a:gd name="connsiteX2" fmla="*/ 242712 w 286074"/>
                <a:gd name="connsiteY2" fmla="*/ 163830 h 1080135"/>
                <a:gd name="connsiteX3" fmla="*/ 244617 w 286074"/>
                <a:gd name="connsiteY3" fmla="*/ 1080135 h 1080135"/>
                <a:gd name="connsiteX4" fmla="*/ 29352 w 286074"/>
                <a:gd name="connsiteY4" fmla="*/ 1080135 h 1080135"/>
                <a:gd name="connsiteX5" fmla="*/ 27447 w 286074"/>
                <a:gd name="connsiteY5" fmla="*/ 150495 h 1080135"/>
                <a:gd name="connsiteX6" fmla="*/ 35067 w 286074"/>
                <a:gd name="connsiteY6" fmla="*/ 0 h 1080135"/>
                <a:gd name="connsiteX0" fmla="*/ 35067 w 281024"/>
                <a:gd name="connsiteY0" fmla="*/ 0 h 1080135"/>
                <a:gd name="connsiteX1" fmla="*/ 240807 w 281024"/>
                <a:gd name="connsiteY1" fmla="*/ 3810 h 1080135"/>
                <a:gd name="connsiteX2" fmla="*/ 242712 w 281024"/>
                <a:gd name="connsiteY2" fmla="*/ 163830 h 1080135"/>
                <a:gd name="connsiteX3" fmla="*/ 244617 w 281024"/>
                <a:gd name="connsiteY3" fmla="*/ 1080135 h 1080135"/>
                <a:gd name="connsiteX4" fmla="*/ 29352 w 281024"/>
                <a:gd name="connsiteY4" fmla="*/ 1080135 h 1080135"/>
                <a:gd name="connsiteX5" fmla="*/ 27447 w 281024"/>
                <a:gd name="connsiteY5" fmla="*/ 150495 h 1080135"/>
                <a:gd name="connsiteX6" fmla="*/ 35067 w 281024"/>
                <a:gd name="connsiteY6" fmla="*/ 0 h 1080135"/>
                <a:gd name="connsiteX0" fmla="*/ 35067 w 281024"/>
                <a:gd name="connsiteY0" fmla="*/ 5992 h 1086127"/>
                <a:gd name="connsiteX1" fmla="*/ 240807 w 281024"/>
                <a:gd name="connsiteY1" fmla="*/ 9802 h 1086127"/>
                <a:gd name="connsiteX2" fmla="*/ 242712 w 281024"/>
                <a:gd name="connsiteY2" fmla="*/ 169822 h 1086127"/>
                <a:gd name="connsiteX3" fmla="*/ 244617 w 281024"/>
                <a:gd name="connsiteY3" fmla="*/ 1086127 h 1086127"/>
                <a:gd name="connsiteX4" fmla="*/ 29352 w 281024"/>
                <a:gd name="connsiteY4" fmla="*/ 1086127 h 1086127"/>
                <a:gd name="connsiteX5" fmla="*/ 27447 w 281024"/>
                <a:gd name="connsiteY5" fmla="*/ 156487 h 1086127"/>
                <a:gd name="connsiteX6" fmla="*/ 35067 w 281024"/>
                <a:gd name="connsiteY6" fmla="*/ 5992 h 1086127"/>
                <a:gd name="connsiteX0" fmla="*/ 35067 w 281024"/>
                <a:gd name="connsiteY0" fmla="*/ 14771 h 1094906"/>
                <a:gd name="connsiteX1" fmla="*/ 240807 w 281024"/>
                <a:gd name="connsiteY1" fmla="*/ 18581 h 1094906"/>
                <a:gd name="connsiteX2" fmla="*/ 242712 w 281024"/>
                <a:gd name="connsiteY2" fmla="*/ 178601 h 1094906"/>
                <a:gd name="connsiteX3" fmla="*/ 244617 w 281024"/>
                <a:gd name="connsiteY3" fmla="*/ 1094906 h 1094906"/>
                <a:gd name="connsiteX4" fmla="*/ 29352 w 281024"/>
                <a:gd name="connsiteY4" fmla="*/ 1094906 h 1094906"/>
                <a:gd name="connsiteX5" fmla="*/ 27447 w 281024"/>
                <a:gd name="connsiteY5" fmla="*/ 165266 h 1094906"/>
                <a:gd name="connsiteX6" fmla="*/ 35067 w 281024"/>
                <a:gd name="connsiteY6" fmla="*/ 14771 h 1094906"/>
                <a:gd name="connsiteX0" fmla="*/ 35067 w 281024"/>
                <a:gd name="connsiteY0" fmla="*/ 17384 h 1091804"/>
                <a:gd name="connsiteX1" fmla="*/ 240807 w 281024"/>
                <a:gd name="connsiteY1" fmla="*/ 15479 h 1091804"/>
                <a:gd name="connsiteX2" fmla="*/ 242712 w 281024"/>
                <a:gd name="connsiteY2" fmla="*/ 175499 h 1091804"/>
                <a:gd name="connsiteX3" fmla="*/ 244617 w 281024"/>
                <a:gd name="connsiteY3" fmla="*/ 1091804 h 1091804"/>
                <a:gd name="connsiteX4" fmla="*/ 29352 w 281024"/>
                <a:gd name="connsiteY4" fmla="*/ 1091804 h 1091804"/>
                <a:gd name="connsiteX5" fmla="*/ 27447 w 281024"/>
                <a:gd name="connsiteY5" fmla="*/ 162164 h 1091804"/>
                <a:gd name="connsiteX6" fmla="*/ 35067 w 281024"/>
                <a:gd name="connsiteY6" fmla="*/ 17384 h 1091804"/>
                <a:gd name="connsiteX0" fmla="*/ 35067 w 281024"/>
                <a:gd name="connsiteY0" fmla="*/ 20328 h 1094748"/>
                <a:gd name="connsiteX1" fmla="*/ 240807 w 281024"/>
                <a:gd name="connsiteY1" fmla="*/ 18423 h 1094748"/>
                <a:gd name="connsiteX2" fmla="*/ 242712 w 281024"/>
                <a:gd name="connsiteY2" fmla="*/ 178443 h 1094748"/>
                <a:gd name="connsiteX3" fmla="*/ 244617 w 281024"/>
                <a:gd name="connsiteY3" fmla="*/ 1094748 h 1094748"/>
                <a:gd name="connsiteX4" fmla="*/ 29352 w 281024"/>
                <a:gd name="connsiteY4" fmla="*/ 1094748 h 1094748"/>
                <a:gd name="connsiteX5" fmla="*/ 27447 w 281024"/>
                <a:gd name="connsiteY5" fmla="*/ 165108 h 1094748"/>
                <a:gd name="connsiteX6" fmla="*/ 35067 w 281024"/>
                <a:gd name="connsiteY6" fmla="*/ 20328 h 109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024" h="1094748">
                  <a:moveTo>
                    <a:pt x="35067" y="20328"/>
                  </a:moveTo>
                  <a:cubicBezTo>
                    <a:pt x="56022" y="-10787"/>
                    <a:pt x="223662" y="-1897"/>
                    <a:pt x="240807" y="18423"/>
                  </a:cubicBezTo>
                  <a:cubicBezTo>
                    <a:pt x="280177" y="79383"/>
                    <a:pt x="306212" y="102243"/>
                    <a:pt x="242712" y="178443"/>
                  </a:cubicBezTo>
                  <a:lnTo>
                    <a:pt x="244617" y="1094748"/>
                  </a:lnTo>
                  <a:lnTo>
                    <a:pt x="29352" y="1094748"/>
                  </a:lnTo>
                  <a:lnTo>
                    <a:pt x="27447" y="165108"/>
                  </a:lnTo>
                  <a:cubicBezTo>
                    <a:pt x="5222" y="142883"/>
                    <a:pt x="-24623" y="105418"/>
                    <a:pt x="35067" y="2032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56" name="Group 355">
              <a:extLst>
                <a:ext uri="{FF2B5EF4-FFF2-40B4-BE49-F238E27FC236}">
                  <a16:creationId xmlns:a16="http://schemas.microsoft.com/office/drawing/2014/main" id="{A50BCAF0-3383-4D4F-B80C-9D1CF499BB33}"/>
                </a:ext>
              </a:extLst>
            </p:cNvPr>
            <p:cNvGrpSpPr/>
            <p:nvPr/>
          </p:nvGrpSpPr>
          <p:grpSpPr>
            <a:xfrm>
              <a:off x="12209568" y="1912451"/>
              <a:ext cx="1244911" cy="3376613"/>
              <a:chOff x="4019240" y="2001839"/>
              <a:chExt cx="1244911" cy="3376613"/>
            </a:xfrm>
          </p:grpSpPr>
          <p:sp>
            <p:nvSpPr>
              <p:cNvPr id="357" name="Freeform 357">
                <a:extLst>
                  <a:ext uri="{FF2B5EF4-FFF2-40B4-BE49-F238E27FC236}">
                    <a16:creationId xmlns:a16="http://schemas.microsoft.com/office/drawing/2014/main" id="{895B4389-2982-4311-B1AD-0B286928C4AA}"/>
                  </a:ext>
                </a:extLst>
              </p:cNvPr>
              <p:cNvSpPr>
                <a:spLocks/>
              </p:cNvSpPr>
              <p:nvPr/>
            </p:nvSpPr>
            <p:spPr bwMode="auto">
              <a:xfrm>
                <a:off x="4394201" y="3675064"/>
                <a:ext cx="527050" cy="1531938"/>
              </a:xfrm>
              <a:custGeom>
                <a:avLst/>
                <a:gdLst>
                  <a:gd name="T0" fmla="*/ 145 w 1609"/>
                  <a:gd name="T1" fmla="*/ 4630 h 4676"/>
                  <a:gd name="T2" fmla="*/ 132 w 1609"/>
                  <a:gd name="T3" fmla="*/ 4675 h 4676"/>
                  <a:gd name="T4" fmla="*/ 688 w 1609"/>
                  <a:gd name="T5" fmla="*/ 4676 h 4676"/>
                  <a:gd name="T6" fmla="*/ 672 w 1609"/>
                  <a:gd name="T7" fmla="*/ 4613 h 4676"/>
                  <a:gd name="T8" fmla="*/ 731 w 1609"/>
                  <a:gd name="T9" fmla="*/ 4611 h 4676"/>
                  <a:gd name="T10" fmla="*/ 731 w 1609"/>
                  <a:gd name="T11" fmla="*/ 763 h 4676"/>
                  <a:gd name="T12" fmla="*/ 859 w 1609"/>
                  <a:gd name="T13" fmla="*/ 762 h 4676"/>
                  <a:gd name="T14" fmla="*/ 862 w 1609"/>
                  <a:gd name="T15" fmla="*/ 4575 h 4676"/>
                  <a:gd name="T16" fmla="*/ 945 w 1609"/>
                  <a:gd name="T17" fmla="*/ 4575 h 4676"/>
                  <a:gd name="T18" fmla="*/ 937 w 1609"/>
                  <a:gd name="T19" fmla="*/ 4631 h 4676"/>
                  <a:gd name="T20" fmla="*/ 938 w 1609"/>
                  <a:gd name="T21" fmla="*/ 4633 h 4676"/>
                  <a:gd name="T22" fmla="*/ 1359 w 1609"/>
                  <a:gd name="T23" fmla="*/ 4619 h 4676"/>
                  <a:gd name="T24" fmla="*/ 1479 w 1609"/>
                  <a:gd name="T25" fmla="*/ 4637 h 4676"/>
                  <a:gd name="T26" fmla="*/ 1467 w 1609"/>
                  <a:gd name="T27" fmla="*/ 4577 h 4676"/>
                  <a:gd name="T28" fmla="*/ 1596 w 1609"/>
                  <a:gd name="T29" fmla="*/ 4575 h 4676"/>
                  <a:gd name="T30" fmla="*/ 1597 w 1609"/>
                  <a:gd name="T31" fmla="*/ 3568 h 4676"/>
                  <a:gd name="T32" fmla="*/ 1597 w 1609"/>
                  <a:gd name="T33" fmla="*/ 799 h 4676"/>
                  <a:gd name="T34" fmla="*/ 1597 w 1609"/>
                  <a:gd name="T35" fmla="*/ 672 h 4676"/>
                  <a:gd name="T36" fmla="*/ 1609 w 1609"/>
                  <a:gd name="T37" fmla="*/ 563 h 4676"/>
                  <a:gd name="T38" fmla="*/ 1609 w 1609"/>
                  <a:gd name="T39" fmla="*/ 332 h 4676"/>
                  <a:gd name="T40" fmla="*/ 1372 w 1609"/>
                  <a:gd name="T41" fmla="*/ 374 h 4676"/>
                  <a:gd name="T42" fmla="*/ 1092 w 1609"/>
                  <a:gd name="T43" fmla="*/ 374 h 4676"/>
                  <a:gd name="T44" fmla="*/ 926 w 1609"/>
                  <a:gd name="T45" fmla="*/ 0 h 4676"/>
                  <a:gd name="T46" fmla="*/ 619 w 1609"/>
                  <a:gd name="T47" fmla="*/ 0 h 4676"/>
                  <a:gd name="T48" fmla="*/ 602 w 1609"/>
                  <a:gd name="T49" fmla="*/ 291 h 4676"/>
                  <a:gd name="T50" fmla="*/ 371 w 1609"/>
                  <a:gd name="T51" fmla="*/ 374 h 4676"/>
                  <a:gd name="T52" fmla="*/ 241 w 1609"/>
                  <a:gd name="T53" fmla="*/ 658 h 4676"/>
                  <a:gd name="T54" fmla="*/ 0 w 1609"/>
                  <a:gd name="T55" fmla="*/ 722 h 4676"/>
                  <a:gd name="T56" fmla="*/ 0 w 1609"/>
                  <a:gd name="T57" fmla="*/ 4604 h 4676"/>
                  <a:gd name="T58" fmla="*/ 145 w 1609"/>
                  <a:gd name="T59" fmla="*/ 4606 h 4676"/>
                  <a:gd name="T60" fmla="*/ 149 w 1609"/>
                  <a:gd name="T61" fmla="*/ 4612 h 4676"/>
                  <a:gd name="T62" fmla="*/ 149 w 1609"/>
                  <a:gd name="T63" fmla="*/ 4624 h 4676"/>
                  <a:gd name="T64" fmla="*/ 145 w 1609"/>
                  <a:gd name="T65" fmla="*/ 4630 h 4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9" h="4676">
                    <a:moveTo>
                      <a:pt x="145" y="4630"/>
                    </a:moveTo>
                    <a:lnTo>
                      <a:pt x="132" y="4675"/>
                    </a:lnTo>
                    <a:cubicBezTo>
                      <a:pt x="280" y="4648"/>
                      <a:pt x="546" y="4622"/>
                      <a:pt x="688" y="4676"/>
                    </a:cubicBezTo>
                    <a:lnTo>
                      <a:pt x="672" y="4613"/>
                    </a:lnTo>
                    <a:lnTo>
                      <a:pt x="731" y="4611"/>
                    </a:lnTo>
                    <a:lnTo>
                      <a:pt x="731" y="763"/>
                    </a:lnTo>
                    <a:lnTo>
                      <a:pt x="859" y="762"/>
                    </a:lnTo>
                    <a:lnTo>
                      <a:pt x="862" y="4575"/>
                    </a:lnTo>
                    <a:lnTo>
                      <a:pt x="945" y="4575"/>
                    </a:lnTo>
                    <a:lnTo>
                      <a:pt x="937" y="4631"/>
                    </a:lnTo>
                    <a:lnTo>
                      <a:pt x="938" y="4633"/>
                    </a:lnTo>
                    <a:cubicBezTo>
                      <a:pt x="1070" y="4618"/>
                      <a:pt x="1222" y="4603"/>
                      <a:pt x="1359" y="4619"/>
                    </a:cubicBezTo>
                    <a:cubicBezTo>
                      <a:pt x="1384" y="4622"/>
                      <a:pt x="1472" y="4638"/>
                      <a:pt x="1479" y="4637"/>
                    </a:cubicBezTo>
                    <a:lnTo>
                      <a:pt x="1467" y="4577"/>
                    </a:lnTo>
                    <a:lnTo>
                      <a:pt x="1596" y="4575"/>
                    </a:lnTo>
                    <a:cubicBezTo>
                      <a:pt x="1607" y="4247"/>
                      <a:pt x="1597" y="3899"/>
                      <a:pt x="1597" y="3568"/>
                    </a:cubicBezTo>
                    <a:lnTo>
                      <a:pt x="1597" y="799"/>
                    </a:lnTo>
                    <a:cubicBezTo>
                      <a:pt x="1597" y="757"/>
                      <a:pt x="1597" y="714"/>
                      <a:pt x="1597" y="672"/>
                    </a:cubicBezTo>
                    <a:cubicBezTo>
                      <a:pt x="1597" y="620"/>
                      <a:pt x="1607" y="606"/>
                      <a:pt x="1609" y="563"/>
                    </a:cubicBezTo>
                    <a:lnTo>
                      <a:pt x="1609" y="332"/>
                    </a:lnTo>
                    <a:cubicBezTo>
                      <a:pt x="1530" y="378"/>
                      <a:pt x="1476" y="374"/>
                      <a:pt x="1372" y="374"/>
                    </a:cubicBezTo>
                    <a:cubicBezTo>
                      <a:pt x="1280" y="374"/>
                      <a:pt x="1185" y="376"/>
                      <a:pt x="1092" y="374"/>
                    </a:cubicBezTo>
                    <a:cubicBezTo>
                      <a:pt x="882" y="370"/>
                      <a:pt x="926" y="180"/>
                      <a:pt x="926" y="0"/>
                    </a:cubicBezTo>
                    <a:lnTo>
                      <a:pt x="619" y="0"/>
                    </a:lnTo>
                    <a:cubicBezTo>
                      <a:pt x="619" y="76"/>
                      <a:pt x="632" y="234"/>
                      <a:pt x="602" y="291"/>
                    </a:cubicBezTo>
                    <a:cubicBezTo>
                      <a:pt x="560" y="372"/>
                      <a:pt x="478" y="374"/>
                      <a:pt x="371" y="374"/>
                    </a:cubicBezTo>
                    <a:cubicBezTo>
                      <a:pt x="351" y="445"/>
                      <a:pt x="275" y="581"/>
                      <a:pt x="241" y="658"/>
                    </a:cubicBezTo>
                    <a:cubicBezTo>
                      <a:pt x="169" y="817"/>
                      <a:pt x="155" y="782"/>
                      <a:pt x="0" y="722"/>
                    </a:cubicBezTo>
                    <a:lnTo>
                      <a:pt x="0" y="4604"/>
                    </a:lnTo>
                    <a:lnTo>
                      <a:pt x="145" y="4606"/>
                    </a:lnTo>
                    <a:cubicBezTo>
                      <a:pt x="146" y="4608"/>
                      <a:pt x="148" y="4611"/>
                      <a:pt x="149" y="4612"/>
                    </a:cubicBezTo>
                    <a:lnTo>
                      <a:pt x="149" y="4624"/>
                    </a:lnTo>
                    <a:cubicBezTo>
                      <a:pt x="149" y="4623"/>
                      <a:pt x="147" y="4628"/>
                      <a:pt x="145" y="4630"/>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8" name="Freeform 360">
                <a:extLst>
                  <a:ext uri="{FF2B5EF4-FFF2-40B4-BE49-F238E27FC236}">
                    <a16:creationId xmlns:a16="http://schemas.microsoft.com/office/drawing/2014/main" id="{957952F9-CC12-4BCA-9243-D84567A9C89E}"/>
                  </a:ext>
                </a:extLst>
              </p:cNvPr>
              <p:cNvSpPr>
                <a:spLocks/>
              </p:cNvSpPr>
              <p:nvPr/>
            </p:nvSpPr>
            <p:spPr bwMode="auto">
              <a:xfrm>
                <a:off x="4213226" y="2651126"/>
                <a:ext cx="1050925" cy="2540000"/>
              </a:xfrm>
              <a:custGeom>
                <a:avLst/>
                <a:gdLst>
                  <a:gd name="T0" fmla="*/ 1487 w 3209"/>
                  <a:gd name="T1" fmla="*/ 2375 h 7755"/>
                  <a:gd name="T2" fmla="*/ 1479 w 3209"/>
                  <a:gd name="T3" fmla="*/ 3115 h 7755"/>
                  <a:gd name="T4" fmla="*/ 1169 w 3209"/>
                  <a:gd name="T5" fmla="*/ 2992 h 7755"/>
                  <a:gd name="T6" fmla="*/ 632 w 3209"/>
                  <a:gd name="T7" fmla="*/ 3222 h 7755"/>
                  <a:gd name="T8" fmla="*/ 362 w 3209"/>
                  <a:gd name="T9" fmla="*/ 2868 h 7755"/>
                  <a:gd name="T10" fmla="*/ 504 w 3209"/>
                  <a:gd name="T11" fmla="*/ 2596 h 7755"/>
                  <a:gd name="T12" fmla="*/ 1106 w 3209"/>
                  <a:gd name="T13" fmla="*/ 2852 h 7755"/>
                  <a:gd name="T14" fmla="*/ 657 w 3209"/>
                  <a:gd name="T15" fmla="*/ 2449 h 7755"/>
                  <a:gd name="T16" fmla="*/ 596 w 3209"/>
                  <a:gd name="T17" fmla="*/ 1028 h 7755"/>
                  <a:gd name="T18" fmla="*/ 535 w 3209"/>
                  <a:gd name="T19" fmla="*/ 1284 h 7755"/>
                  <a:gd name="T20" fmla="*/ 404 w 3209"/>
                  <a:gd name="T21" fmla="*/ 1914 h 7755"/>
                  <a:gd name="T22" fmla="*/ 401 w 3209"/>
                  <a:gd name="T23" fmla="*/ 2442 h 7755"/>
                  <a:gd name="T24" fmla="*/ 384 w 3209"/>
                  <a:gd name="T25" fmla="*/ 2544 h 7755"/>
                  <a:gd name="T26" fmla="*/ 291 w 3209"/>
                  <a:gd name="T27" fmla="*/ 2502 h 7755"/>
                  <a:gd name="T28" fmla="*/ 190 w 3209"/>
                  <a:gd name="T29" fmla="*/ 2973 h 7755"/>
                  <a:gd name="T30" fmla="*/ 141 w 3209"/>
                  <a:gd name="T31" fmla="*/ 3018 h 7755"/>
                  <a:gd name="T32" fmla="*/ 110 w 3209"/>
                  <a:gd name="T33" fmla="*/ 3139 h 7755"/>
                  <a:gd name="T34" fmla="*/ 137 w 3209"/>
                  <a:gd name="T35" fmla="*/ 3329 h 7755"/>
                  <a:gd name="T36" fmla="*/ 37 w 3209"/>
                  <a:gd name="T37" fmla="*/ 3450 h 7755"/>
                  <a:gd name="T38" fmla="*/ 105 w 3209"/>
                  <a:gd name="T39" fmla="*/ 3645 h 7755"/>
                  <a:gd name="T40" fmla="*/ 545 w 3209"/>
                  <a:gd name="T41" fmla="*/ 3848 h 7755"/>
                  <a:gd name="T42" fmla="*/ 551 w 3209"/>
                  <a:gd name="T43" fmla="*/ 7736 h 7755"/>
                  <a:gd name="T44" fmla="*/ 698 w 3209"/>
                  <a:gd name="T45" fmla="*/ 7755 h 7755"/>
                  <a:gd name="T46" fmla="*/ 702 w 3209"/>
                  <a:gd name="T47" fmla="*/ 7737 h 7755"/>
                  <a:gd name="T48" fmla="*/ 553 w 3209"/>
                  <a:gd name="T49" fmla="*/ 7729 h 7755"/>
                  <a:gd name="T50" fmla="*/ 794 w 3209"/>
                  <a:gd name="T51" fmla="*/ 3783 h 7755"/>
                  <a:gd name="T52" fmla="*/ 1155 w 3209"/>
                  <a:gd name="T53" fmla="*/ 3416 h 7755"/>
                  <a:gd name="T54" fmla="*/ 1479 w 3209"/>
                  <a:gd name="T55" fmla="*/ 3125 h 7755"/>
                  <a:gd name="T56" fmla="*/ 1925 w 3209"/>
                  <a:gd name="T57" fmla="*/ 3499 h 7755"/>
                  <a:gd name="T58" fmla="*/ 2162 w 3209"/>
                  <a:gd name="T59" fmla="*/ 3688 h 7755"/>
                  <a:gd name="T60" fmla="*/ 2235 w 3209"/>
                  <a:gd name="T61" fmla="*/ 3285 h 7755"/>
                  <a:gd name="T62" fmla="*/ 1796 w 3209"/>
                  <a:gd name="T63" fmla="*/ 2836 h 7755"/>
                  <a:gd name="T64" fmla="*/ 2307 w 3209"/>
                  <a:gd name="T65" fmla="*/ 2707 h 7755"/>
                  <a:gd name="T66" fmla="*/ 2068 w 3209"/>
                  <a:gd name="T67" fmla="*/ 2383 h 7755"/>
                  <a:gd name="T68" fmla="*/ 2415 w 3209"/>
                  <a:gd name="T69" fmla="*/ 2641 h 7755"/>
                  <a:gd name="T70" fmla="*/ 3039 w 3209"/>
                  <a:gd name="T71" fmla="*/ 1846 h 7755"/>
                  <a:gd name="T72" fmla="*/ 2524 w 3209"/>
                  <a:gd name="T73" fmla="*/ 531 h 7755"/>
                  <a:gd name="T74" fmla="*/ 1922 w 3209"/>
                  <a:gd name="T75" fmla="*/ 0 h 7755"/>
                  <a:gd name="T76" fmla="*/ 1711 w 3209"/>
                  <a:gd name="T77" fmla="*/ 540 h 7755"/>
                  <a:gd name="T78" fmla="*/ 1492 w 3209"/>
                  <a:gd name="T79" fmla="*/ 2256 h 7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09" h="7755">
                    <a:moveTo>
                      <a:pt x="1485" y="2064"/>
                    </a:moveTo>
                    <a:cubicBezTo>
                      <a:pt x="1485" y="2168"/>
                      <a:pt x="1487" y="2271"/>
                      <a:pt x="1487" y="2375"/>
                    </a:cubicBezTo>
                    <a:cubicBezTo>
                      <a:pt x="1487" y="2460"/>
                      <a:pt x="1491" y="2605"/>
                      <a:pt x="1480" y="2684"/>
                    </a:cubicBezTo>
                    <a:lnTo>
                      <a:pt x="1479" y="3115"/>
                    </a:lnTo>
                    <a:lnTo>
                      <a:pt x="1171" y="3115"/>
                    </a:lnTo>
                    <a:lnTo>
                      <a:pt x="1169" y="2992"/>
                    </a:lnTo>
                    <a:lnTo>
                      <a:pt x="1031" y="3278"/>
                    </a:lnTo>
                    <a:cubicBezTo>
                      <a:pt x="931" y="3280"/>
                      <a:pt x="737" y="3238"/>
                      <a:pt x="632" y="3222"/>
                    </a:cubicBezTo>
                    <a:lnTo>
                      <a:pt x="237" y="3165"/>
                    </a:lnTo>
                    <a:cubicBezTo>
                      <a:pt x="242" y="3051"/>
                      <a:pt x="318" y="2959"/>
                      <a:pt x="362" y="2868"/>
                    </a:cubicBezTo>
                    <a:cubicBezTo>
                      <a:pt x="383" y="2825"/>
                      <a:pt x="411" y="2780"/>
                      <a:pt x="432" y="2735"/>
                    </a:cubicBezTo>
                    <a:cubicBezTo>
                      <a:pt x="453" y="2692"/>
                      <a:pt x="487" y="2641"/>
                      <a:pt x="504" y="2596"/>
                    </a:cubicBezTo>
                    <a:lnTo>
                      <a:pt x="1108" y="2862"/>
                    </a:lnTo>
                    <a:cubicBezTo>
                      <a:pt x="1130" y="2854"/>
                      <a:pt x="1122" y="2872"/>
                      <a:pt x="1106" y="2852"/>
                    </a:cubicBezTo>
                    <a:cubicBezTo>
                      <a:pt x="1106" y="2852"/>
                      <a:pt x="1104" y="2850"/>
                      <a:pt x="1103" y="2849"/>
                    </a:cubicBezTo>
                    <a:cubicBezTo>
                      <a:pt x="1009" y="2753"/>
                      <a:pt x="746" y="2539"/>
                      <a:pt x="657" y="2449"/>
                    </a:cubicBezTo>
                    <a:cubicBezTo>
                      <a:pt x="588" y="2379"/>
                      <a:pt x="596" y="2414"/>
                      <a:pt x="595" y="2350"/>
                    </a:cubicBezTo>
                    <a:lnTo>
                      <a:pt x="596" y="1028"/>
                    </a:lnTo>
                    <a:cubicBezTo>
                      <a:pt x="579" y="1034"/>
                      <a:pt x="592" y="1029"/>
                      <a:pt x="584" y="1061"/>
                    </a:cubicBezTo>
                    <a:lnTo>
                      <a:pt x="535" y="1284"/>
                    </a:lnTo>
                    <a:cubicBezTo>
                      <a:pt x="530" y="1303"/>
                      <a:pt x="518" y="1357"/>
                      <a:pt x="515" y="1373"/>
                    </a:cubicBezTo>
                    <a:cubicBezTo>
                      <a:pt x="480" y="1569"/>
                      <a:pt x="435" y="1739"/>
                      <a:pt x="404" y="1914"/>
                    </a:cubicBezTo>
                    <a:cubicBezTo>
                      <a:pt x="377" y="2064"/>
                      <a:pt x="400" y="2125"/>
                      <a:pt x="402" y="2222"/>
                    </a:cubicBezTo>
                    <a:lnTo>
                      <a:pt x="401" y="2442"/>
                    </a:lnTo>
                    <a:cubicBezTo>
                      <a:pt x="401" y="2454"/>
                      <a:pt x="403" y="2484"/>
                      <a:pt x="402" y="2493"/>
                    </a:cubicBezTo>
                    <a:cubicBezTo>
                      <a:pt x="400" y="2526"/>
                      <a:pt x="396" y="2530"/>
                      <a:pt x="384" y="2544"/>
                    </a:cubicBezTo>
                    <a:cubicBezTo>
                      <a:pt x="376" y="2537"/>
                      <a:pt x="376" y="2537"/>
                      <a:pt x="362" y="2530"/>
                    </a:cubicBezTo>
                    <a:lnTo>
                      <a:pt x="291" y="2502"/>
                    </a:lnTo>
                    <a:lnTo>
                      <a:pt x="213" y="2908"/>
                    </a:lnTo>
                    <a:cubicBezTo>
                      <a:pt x="208" y="2933"/>
                      <a:pt x="201" y="2952"/>
                      <a:pt x="190" y="2973"/>
                    </a:cubicBezTo>
                    <a:cubicBezTo>
                      <a:pt x="176" y="3001"/>
                      <a:pt x="152" y="3016"/>
                      <a:pt x="150" y="3014"/>
                    </a:cubicBezTo>
                    <a:cubicBezTo>
                      <a:pt x="148" y="3011"/>
                      <a:pt x="144" y="3017"/>
                      <a:pt x="141" y="3018"/>
                    </a:cubicBezTo>
                    <a:cubicBezTo>
                      <a:pt x="139" y="3012"/>
                      <a:pt x="133" y="3071"/>
                      <a:pt x="132" y="3085"/>
                    </a:cubicBezTo>
                    <a:cubicBezTo>
                      <a:pt x="129" y="3123"/>
                      <a:pt x="141" y="3139"/>
                      <a:pt x="110" y="3139"/>
                    </a:cubicBezTo>
                    <a:lnTo>
                      <a:pt x="70" y="3136"/>
                    </a:lnTo>
                    <a:cubicBezTo>
                      <a:pt x="81" y="3194"/>
                      <a:pt x="126" y="3240"/>
                      <a:pt x="137" y="3329"/>
                    </a:cubicBezTo>
                    <a:cubicBezTo>
                      <a:pt x="146" y="3401"/>
                      <a:pt x="139" y="3506"/>
                      <a:pt x="144" y="3586"/>
                    </a:cubicBezTo>
                    <a:cubicBezTo>
                      <a:pt x="78" y="3590"/>
                      <a:pt x="47" y="3515"/>
                      <a:pt x="37" y="3450"/>
                    </a:cubicBezTo>
                    <a:cubicBezTo>
                      <a:pt x="33" y="3454"/>
                      <a:pt x="0" y="3445"/>
                      <a:pt x="18" y="3542"/>
                    </a:cubicBezTo>
                    <a:cubicBezTo>
                      <a:pt x="36" y="3637"/>
                      <a:pt x="61" y="3614"/>
                      <a:pt x="105" y="3645"/>
                    </a:cubicBezTo>
                    <a:cubicBezTo>
                      <a:pt x="131" y="3663"/>
                      <a:pt x="133" y="3667"/>
                      <a:pt x="163" y="3680"/>
                    </a:cubicBezTo>
                    <a:cubicBezTo>
                      <a:pt x="197" y="3685"/>
                      <a:pt x="512" y="3826"/>
                      <a:pt x="545" y="3848"/>
                    </a:cubicBezTo>
                    <a:cubicBezTo>
                      <a:pt x="556" y="4029"/>
                      <a:pt x="546" y="4598"/>
                      <a:pt x="546" y="4822"/>
                    </a:cubicBezTo>
                    <a:cubicBezTo>
                      <a:pt x="546" y="5114"/>
                      <a:pt x="535" y="7685"/>
                      <a:pt x="551" y="7736"/>
                    </a:cubicBezTo>
                    <a:lnTo>
                      <a:pt x="664" y="7738"/>
                    </a:lnTo>
                    <a:cubicBezTo>
                      <a:pt x="711" y="7746"/>
                      <a:pt x="680" y="7730"/>
                      <a:pt x="698" y="7755"/>
                    </a:cubicBezTo>
                    <a:cubicBezTo>
                      <a:pt x="700" y="7753"/>
                      <a:pt x="702" y="7748"/>
                      <a:pt x="702" y="7749"/>
                    </a:cubicBezTo>
                    <a:lnTo>
                      <a:pt x="702" y="7737"/>
                    </a:lnTo>
                    <a:cubicBezTo>
                      <a:pt x="701" y="7736"/>
                      <a:pt x="699" y="7733"/>
                      <a:pt x="698" y="7731"/>
                    </a:cubicBezTo>
                    <a:lnTo>
                      <a:pt x="553" y="7729"/>
                    </a:lnTo>
                    <a:lnTo>
                      <a:pt x="553" y="3847"/>
                    </a:lnTo>
                    <a:cubicBezTo>
                      <a:pt x="708" y="3907"/>
                      <a:pt x="722" y="3942"/>
                      <a:pt x="794" y="3783"/>
                    </a:cubicBezTo>
                    <a:cubicBezTo>
                      <a:pt x="828" y="3706"/>
                      <a:pt x="904" y="3570"/>
                      <a:pt x="924" y="3499"/>
                    </a:cubicBezTo>
                    <a:cubicBezTo>
                      <a:pt x="1031" y="3499"/>
                      <a:pt x="1113" y="3497"/>
                      <a:pt x="1155" y="3416"/>
                    </a:cubicBezTo>
                    <a:cubicBezTo>
                      <a:pt x="1185" y="3359"/>
                      <a:pt x="1172" y="3201"/>
                      <a:pt x="1172" y="3125"/>
                    </a:cubicBezTo>
                    <a:lnTo>
                      <a:pt x="1479" y="3125"/>
                    </a:lnTo>
                    <a:cubicBezTo>
                      <a:pt x="1479" y="3305"/>
                      <a:pt x="1435" y="3495"/>
                      <a:pt x="1645" y="3499"/>
                    </a:cubicBezTo>
                    <a:cubicBezTo>
                      <a:pt x="1738" y="3501"/>
                      <a:pt x="1833" y="3499"/>
                      <a:pt x="1925" y="3499"/>
                    </a:cubicBezTo>
                    <a:cubicBezTo>
                      <a:pt x="2029" y="3499"/>
                      <a:pt x="2083" y="3503"/>
                      <a:pt x="2162" y="3457"/>
                    </a:cubicBezTo>
                    <a:lnTo>
                      <a:pt x="2162" y="3688"/>
                    </a:lnTo>
                    <a:cubicBezTo>
                      <a:pt x="2183" y="3646"/>
                      <a:pt x="2172" y="3504"/>
                      <a:pt x="2168" y="3446"/>
                    </a:cubicBezTo>
                    <a:cubicBezTo>
                      <a:pt x="2229" y="3402"/>
                      <a:pt x="2228" y="3382"/>
                      <a:pt x="2235" y="3285"/>
                    </a:cubicBezTo>
                    <a:cubicBezTo>
                      <a:pt x="2090" y="3269"/>
                      <a:pt x="1812" y="3346"/>
                      <a:pt x="1796" y="3126"/>
                    </a:cubicBezTo>
                    <a:cubicBezTo>
                      <a:pt x="1791" y="3061"/>
                      <a:pt x="1789" y="2898"/>
                      <a:pt x="1796" y="2836"/>
                    </a:cubicBezTo>
                    <a:cubicBezTo>
                      <a:pt x="1806" y="2752"/>
                      <a:pt x="1895" y="2677"/>
                      <a:pt x="1934" y="2696"/>
                    </a:cubicBezTo>
                    <a:cubicBezTo>
                      <a:pt x="2007" y="2696"/>
                      <a:pt x="2263" y="2719"/>
                      <a:pt x="2307" y="2707"/>
                    </a:cubicBezTo>
                    <a:cubicBezTo>
                      <a:pt x="2279" y="2678"/>
                      <a:pt x="2030" y="2549"/>
                      <a:pt x="1993" y="2527"/>
                    </a:cubicBezTo>
                    <a:lnTo>
                      <a:pt x="2068" y="2383"/>
                    </a:lnTo>
                    <a:lnTo>
                      <a:pt x="2440" y="2585"/>
                    </a:lnTo>
                    <a:cubicBezTo>
                      <a:pt x="2432" y="2608"/>
                      <a:pt x="2423" y="2618"/>
                      <a:pt x="2415" y="2641"/>
                    </a:cubicBezTo>
                    <a:cubicBezTo>
                      <a:pt x="2457" y="2618"/>
                      <a:pt x="2633" y="2381"/>
                      <a:pt x="2672" y="2326"/>
                    </a:cubicBezTo>
                    <a:lnTo>
                      <a:pt x="3039" y="1846"/>
                    </a:lnTo>
                    <a:cubicBezTo>
                      <a:pt x="3209" y="1630"/>
                      <a:pt x="3091" y="1527"/>
                      <a:pt x="2937" y="1253"/>
                    </a:cubicBezTo>
                    <a:cubicBezTo>
                      <a:pt x="2800" y="1010"/>
                      <a:pt x="2662" y="772"/>
                      <a:pt x="2524" y="531"/>
                    </a:cubicBezTo>
                    <a:cubicBezTo>
                      <a:pt x="2462" y="423"/>
                      <a:pt x="2381" y="251"/>
                      <a:pt x="2297" y="191"/>
                    </a:cubicBezTo>
                    <a:cubicBezTo>
                      <a:pt x="2241" y="152"/>
                      <a:pt x="2000" y="6"/>
                      <a:pt x="1922" y="0"/>
                    </a:cubicBezTo>
                    <a:cubicBezTo>
                      <a:pt x="1974" y="24"/>
                      <a:pt x="1976" y="373"/>
                      <a:pt x="1941" y="440"/>
                    </a:cubicBezTo>
                    <a:cubicBezTo>
                      <a:pt x="1919" y="475"/>
                      <a:pt x="1775" y="496"/>
                      <a:pt x="1711" y="540"/>
                    </a:cubicBezTo>
                    <a:lnTo>
                      <a:pt x="1895" y="639"/>
                    </a:lnTo>
                    <a:cubicBezTo>
                      <a:pt x="1895" y="673"/>
                      <a:pt x="1518" y="2207"/>
                      <a:pt x="1492" y="2256"/>
                    </a:cubicBezTo>
                    <a:lnTo>
                      <a:pt x="1485" y="206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9" name="Freeform 366">
                <a:extLst>
                  <a:ext uri="{FF2B5EF4-FFF2-40B4-BE49-F238E27FC236}">
                    <a16:creationId xmlns:a16="http://schemas.microsoft.com/office/drawing/2014/main" id="{5869D6ED-73CC-4EC9-99BD-D365BD144D5F}"/>
                  </a:ext>
                </a:extLst>
              </p:cNvPr>
              <p:cNvSpPr>
                <a:spLocks/>
              </p:cNvSpPr>
              <p:nvPr/>
            </p:nvSpPr>
            <p:spPr bwMode="auto">
              <a:xfrm>
                <a:off x="4116736" y="2652712"/>
                <a:ext cx="483841" cy="987473"/>
              </a:xfrm>
              <a:custGeom>
                <a:avLst/>
                <a:gdLst>
                  <a:gd name="T0" fmla="*/ 12 w 1635"/>
                  <a:gd name="T1" fmla="*/ 2488 h 3486"/>
                  <a:gd name="T2" fmla="*/ 38 w 1635"/>
                  <a:gd name="T3" fmla="*/ 2953 h 3486"/>
                  <a:gd name="T4" fmla="*/ 52 w 1635"/>
                  <a:gd name="T5" fmla="*/ 3181 h 3486"/>
                  <a:gd name="T6" fmla="*/ 19 w 1635"/>
                  <a:gd name="T7" fmla="*/ 3395 h 3486"/>
                  <a:gd name="T8" fmla="*/ 209 w 1635"/>
                  <a:gd name="T9" fmla="*/ 3486 h 3486"/>
                  <a:gd name="T10" fmla="*/ 249 w 1635"/>
                  <a:gd name="T11" fmla="*/ 3108 h 3486"/>
                  <a:gd name="T12" fmla="*/ 166 w 1635"/>
                  <a:gd name="T13" fmla="*/ 3099 h 3486"/>
                  <a:gd name="T14" fmla="*/ 177 w 1635"/>
                  <a:gd name="T15" fmla="*/ 2944 h 3486"/>
                  <a:gd name="T16" fmla="*/ 597 w 1635"/>
                  <a:gd name="T17" fmla="*/ 2980 h 3486"/>
                  <a:gd name="T18" fmla="*/ 593 w 1635"/>
                  <a:gd name="T19" fmla="*/ 3012 h 3486"/>
                  <a:gd name="T20" fmla="*/ 602 w 1635"/>
                  <a:gd name="T21" fmla="*/ 3008 h 3486"/>
                  <a:gd name="T22" fmla="*/ 642 w 1635"/>
                  <a:gd name="T23" fmla="*/ 2967 h 3486"/>
                  <a:gd name="T24" fmla="*/ 665 w 1635"/>
                  <a:gd name="T25" fmla="*/ 2902 h 3486"/>
                  <a:gd name="T26" fmla="*/ 743 w 1635"/>
                  <a:gd name="T27" fmla="*/ 2496 h 3486"/>
                  <a:gd name="T28" fmla="*/ 814 w 1635"/>
                  <a:gd name="T29" fmla="*/ 2524 h 3486"/>
                  <a:gd name="T30" fmla="*/ 836 w 1635"/>
                  <a:gd name="T31" fmla="*/ 2538 h 3486"/>
                  <a:gd name="T32" fmla="*/ 854 w 1635"/>
                  <a:gd name="T33" fmla="*/ 2487 h 3486"/>
                  <a:gd name="T34" fmla="*/ 853 w 1635"/>
                  <a:gd name="T35" fmla="*/ 2436 h 3486"/>
                  <a:gd name="T36" fmla="*/ 854 w 1635"/>
                  <a:gd name="T37" fmla="*/ 2216 h 3486"/>
                  <a:gd name="T38" fmla="*/ 856 w 1635"/>
                  <a:gd name="T39" fmla="*/ 1908 h 3486"/>
                  <a:gd name="T40" fmla="*/ 967 w 1635"/>
                  <a:gd name="T41" fmla="*/ 1367 h 3486"/>
                  <a:gd name="T42" fmla="*/ 987 w 1635"/>
                  <a:gd name="T43" fmla="*/ 1278 h 3486"/>
                  <a:gd name="T44" fmla="*/ 1036 w 1635"/>
                  <a:gd name="T45" fmla="*/ 1055 h 3486"/>
                  <a:gd name="T46" fmla="*/ 1048 w 1635"/>
                  <a:gd name="T47" fmla="*/ 1022 h 3486"/>
                  <a:gd name="T48" fmla="*/ 1047 w 1635"/>
                  <a:gd name="T49" fmla="*/ 2344 h 3486"/>
                  <a:gd name="T50" fmla="*/ 1109 w 1635"/>
                  <a:gd name="T51" fmla="*/ 2443 h 3486"/>
                  <a:gd name="T52" fmla="*/ 1555 w 1635"/>
                  <a:gd name="T53" fmla="*/ 2843 h 3486"/>
                  <a:gd name="T54" fmla="*/ 1558 w 1635"/>
                  <a:gd name="T55" fmla="*/ 2846 h 3486"/>
                  <a:gd name="T56" fmla="*/ 1560 w 1635"/>
                  <a:gd name="T57" fmla="*/ 2856 h 3486"/>
                  <a:gd name="T58" fmla="*/ 1622 w 1635"/>
                  <a:gd name="T59" fmla="*/ 2894 h 3486"/>
                  <a:gd name="T60" fmla="*/ 1635 w 1635"/>
                  <a:gd name="T61" fmla="*/ 2702 h 3486"/>
                  <a:gd name="T62" fmla="*/ 1618 w 1635"/>
                  <a:gd name="T63" fmla="*/ 2563 h 3486"/>
                  <a:gd name="T64" fmla="*/ 1616 w 1635"/>
                  <a:gd name="T65" fmla="*/ 2411 h 3486"/>
                  <a:gd name="T66" fmla="*/ 1616 w 1635"/>
                  <a:gd name="T67" fmla="*/ 2102 h 3486"/>
                  <a:gd name="T68" fmla="*/ 1603 w 1635"/>
                  <a:gd name="T69" fmla="*/ 2250 h 3486"/>
                  <a:gd name="T70" fmla="*/ 1202 w 1635"/>
                  <a:gd name="T71" fmla="*/ 633 h 3486"/>
                  <a:gd name="T72" fmla="*/ 1389 w 1635"/>
                  <a:gd name="T73" fmla="*/ 528 h 3486"/>
                  <a:gd name="T74" fmla="*/ 1159 w 1635"/>
                  <a:gd name="T75" fmla="*/ 446 h 3486"/>
                  <a:gd name="T76" fmla="*/ 1173 w 1635"/>
                  <a:gd name="T77" fmla="*/ 1 h 3486"/>
                  <a:gd name="T78" fmla="*/ 1161 w 1635"/>
                  <a:gd name="T79" fmla="*/ 0 h 3486"/>
                  <a:gd name="T80" fmla="*/ 770 w 1635"/>
                  <a:gd name="T81" fmla="*/ 202 h 3486"/>
                  <a:gd name="T82" fmla="*/ 594 w 1635"/>
                  <a:gd name="T83" fmla="*/ 626 h 3486"/>
                  <a:gd name="T84" fmla="*/ 524 w 1635"/>
                  <a:gd name="T85" fmla="*/ 955 h 3486"/>
                  <a:gd name="T86" fmla="*/ 252 w 1635"/>
                  <a:gd name="T87" fmla="*/ 2274 h 3486"/>
                  <a:gd name="T88" fmla="*/ 100 w 1635"/>
                  <a:gd name="T89" fmla="*/ 2317 h 3486"/>
                  <a:gd name="T90" fmla="*/ 12 w 1635"/>
                  <a:gd name="T91" fmla="*/ 2488 h 3486"/>
                  <a:gd name="connsiteX0" fmla="*/ 16 w 9943"/>
                  <a:gd name="connsiteY0" fmla="*/ 7137 h 10001"/>
                  <a:gd name="connsiteX1" fmla="*/ 175 w 9943"/>
                  <a:gd name="connsiteY1" fmla="*/ 8471 h 10001"/>
                  <a:gd name="connsiteX2" fmla="*/ 261 w 9943"/>
                  <a:gd name="connsiteY2" fmla="*/ 9125 h 10001"/>
                  <a:gd name="connsiteX3" fmla="*/ 1221 w 9943"/>
                  <a:gd name="connsiteY3" fmla="*/ 10000 h 10001"/>
                  <a:gd name="connsiteX4" fmla="*/ 1466 w 9943"/>
                  <a:gd name="connsiteY4" fmla="*/ 8916 h 10001"/>
                  <a:gd name="connsiteX5" fmla="*/ 958 w 9943"/>
                  <a:gd name="connsiteY5" fmla="*/ 8890 h 10001"/>
                  <a:gd name="connsiteX6" fmla="*/ 1026 w 9943"/>
                  <a:gd name="connsiteY6" fmla="*/ 8445 h 10001"/>
                  <a:gd name="connsiteX7" fmla="*/ 3594 w 9943"/>
                  <a:gd name="connsiteY7" fmla="*/ 8548 h 10001"/>
                  <a:gd name="connsiteX8" fmla="*/ 3570 w 9943"/>
                  <a:gd name="connsiteY8" fmla="*/ 8640 h 10001"/>
                  <a:gd name="connsiteX9" fmla="*/ 3625 w 9943"/>
                  <a:gd name="connsiteY9" fmla="*/ 8629 h 10001"/>
                  <a:gd name="connsiteX10" fmla="*/ 3870 w 9943"/>
                  <a:gd name="connsiteY10" fmla="*/ 8511 h 10001"/>
                  <a:gd name="connsiteX11" fmla="*/ 4010 w 9943"/>
                  <a:gd name="connsiteY11" fmla="*/ 8325 h 10001"/>
                  <a:gd name="connsiteX12" fmla="*/ 4487 w 9943"/>
                  <a:gd name="connsiteY12" fmla="*/ 7160 h 10001"/>
                  <a:gd name="connsiteX13" fmla="*/ 4922 w 9943"/>
                  <a:gd name="connsiteY13" fmla="*/ 7240 h 10001"/>
                  <a:gd name="connsiteX14" fmla="*/ 5056 w 9943"/>
                  <a:gd name="connsiteY14" fmla="*/ 7281 h 10001"/>
                  <a:gd name="connsiteX15" fmla="*/ 5166 w 9943"/>
                  <a:gd name="connsiteY15" fmla="*/ 7134 h 10001"/>
                  <a:gd name="connsiteX16" fmla="*/ 5160 w 9943"/>
                  <a:gd name="connsiteY16" fmla="*/ 6988 h 10001"/>
                  <a:gd name="connsiteX17" fmla="*/ 5166 w 9943"/>
                  <a:gd name="connsiteY17" fmla="*/ 6357 h 10001"/>
                  <a:gd name="connsiteX18" fmla="*/ 5178 w 9943"/>
                  <a:gd name="connsiteY18" fmla="*/ 5473 h 10001"/>
                  <a:gd name="connsiteX19" fmla="*/ 5857 w 9943"/>
                  <a:gd name="connsiteY19" fmla="*/ 3921 h 10001"/>
                  <a:gd name="connsiteX20" fmla="*/ 5980 w 9943"/>
                  <a:gd name="connsiteY20" fmla="*/ 3666 h 10001"/>
                  <a:gd name="connsiteX21" fmla="*/ 6279 w 9943"/>
                  <a:gd name="connsiteY21" fmla="*/ 3026 h 10001"/>
                  <a:gd name="connsiteX22" fmla="*/ 6353 w 9943"/>
                  <a:gd name="connsiteY22" fmla="*/ 2932 h 10001"/>
                  <a:gd name="connsiteX23" fmla="*/ 6347 w 9943"/>
                  <a:gd name="connsiteY23" fmla="*/ 6724 h 10001"/>
                  <a:gd name="connsiteX24" fmla="*/ 6726 w 9943"/>
                  <a:gd name="connsiteY24" fmla="*/ 7008 h 10001"/>
                  <a:gd name="connsiteX25" fmla="*/ 9454 w 9943"/>
                  <a:gd name="connsiteY25" fmla="*/ 8155 h 10001"/>
                  <a:gd name="connsiteX26" fmla="*/ 9472 w 9943"/>
                  <a:gd name="connsiteY26" fmla="*/ 8164 h 10001"/>
                  <a:gd name="connsiteX27" fmla="*/ 9484 w 9943"/>
                  <a:gd name="connsiteY27" fmla="*/ 8193 h 10001"/>
                  <a:gd name="connsiteX28" fmla="*/ 9863 w 9943"/>
                  <a:gd name="connsiteY28" fmla="*/ 8302 h 10001"/>
                  <a:gd name="connsiteX29" fmla="*/ 9943 w 9943"/>
                  <a:gd name="connsiteY29" fmla="*/ 7751 h 10001"/>
                  <a:gd name="connsiteX30" fmla="*/ 9839 w 9943"/>
                  <a:gd name="connsiteY30" fmla="*/ 7352 h 10001"/>
                  <a:gd name="connsiteX31" fmla="*/ 9827 w 9943"/>
                  <a:gd name="connsiteY31" fmla="*/ 6916 h 10001"/>
                  <a:gd name="connsiteX32" fmla="*/ 9827 w 9943"/>
                  <a:gd name="connsiteY32" fmla="*/ 6030 h 10001"/>
                  <a:gd name="connsiteX33" fmla="*/ 9747 w 9943"/>
                  <a:gd name="connsiteY33" fmla="*/ 6454 h 10001"/>
                  <a:gd name="connsiteX34" fmla="*/ 7295 w 9943"/>
                  <a:gd name="connsiteY34" fmla="*/ 1816 h 10001"/>
                  <a:gd name="connsiteX35" fmla="*/ 8438 w 9943"/>
                  <a:gd name="connsiteY35" fmla="*/ 1515 h 10001"/>
                  <a:gd name="connsiteX36" fmla="*/ 7032 w 9943"/>
                  <a:gd name="connsiteY36" fmla="*/ 1279 h 10001"/>
                  <a:gd name="connsiteX37" fmla="*/ 7117 w 9943"/>
                  <a:gd name="connsiteY37" fmla="*/ 3 h 10001"/>
                  <a:gd name="connsiteX38" fmla="*/ 7044 w 9943"/>
                  <a:gd name="connsiteY38" fmla="*/ 0 h 10001"/>
                  <a:gd name="connsiteX39" fmla="*/ 4652 w 9943"/>
                  <a:gd name="connsiteY39" fmla="*/ 579 h 10001"/>
                  <a:gd name="connsiteX40" fmla="*/ 3576 w 9943"/>
                  <a:gd name="connsiteY40" fmla="*/ 1796 h 10001"/>
                  <a:gd name="connsiteX41" fmla="*/ 3148 w 9943"/>
                  <a:gd name="connsiteY41" fmla="*/ 2740 h 10001"/>
                  <a:gd name="connsiteX42" fmla="*/ 1484 w 9943"/>
                  <a:gd name="connsiteY42" fmla="*/ 6523 h 10001"/>
                  <a:gd name="connsiteX43" fmla="*/ 555 w 9943"/>
                  <a:gd name="connsiteY43" fmla="*/ 6647 h 10001"/>
                  <a:gd name="connsiteX44" fmla="*/ 16 w 9943"/>
                  <a:gd name="connsiteY44" fmla="*/ 7137 h 10001"/>
                  <a:gd name="connsiteX0" fmla="*/ 16 w 10000"/>
                  <a:gd name="connsiteY0" fmla="*/ 7136 h 9137"/>
                  <a:gd name="connsiteX1" fmla="*/ 176 w 10000"/>
                  <a:gd name="connsiteY1" fmla="*/ 8470 h 9137"/>
                  <a:gd name="connsiteX2" fmla="*/ 262 w 10000"/>
                  <a:gd name="connsiteY2" fmla="*/ 9124 h 9137"/>
                  <a:gd name="connsiteX3" fmla="*/ 1474 w 10000"/>
                  <a:gd name="connsiteY3" fmla="*/ 8915 h 9137"/>
                  <a:gd name="connsiteX4" fmla="*/ 963 w 10000"/>
                  <a:gd name="connsiteY4" fmla="*/ 8889 h 9137"/>
                  <a:gd name="connsiteX5" fmla="*/ 1032 w 10000"/>
                  <a:gd name="connsiteY5" fmla="*/ 8444 h 9137"/>
                  <a:gd name="connsiteX6" fmla="*/ 3615 w 10000"/>
                  <a:gd name="connsiteY6" fmla="*/ 8547 h 9137"/>
                  <a:gd name="connsiteX7" fmla="*/ 3590 w 10000"/>
                  <a:gd name="connsiteY7" fmla="*/ 8639 h 9137"/>
                  <a:gd name="connsiteX8" fmla="*/ 3646 w 10000"/>
                  <a:gd name="connsiteY8" fmla="*/ 8628 h 9137"/>
                  <a:gd name="connsiteX9" fmla="*/ 3892 w 10000"/>
                  <a:gd name="connsiteY9" fmla="*/ 8510 h 9137"/>
                  <a:gd name="connsiteX10" fmla="*/ 4033 w 10000"/>
                  <a:gd name="connsiteY10" fmla="*/ 8324 h 9137"/>
                  <a:gd name="connsiteX11" fmla="*/ 4513 w 10000"/>
                  <a:gd name="connsiteY11" fmla="*/ 7159 h 9137"/>
                  <a:gd name="connsiteX12" fmla="*/ 4950 w 10000"/>
                  <a:gd name="connsiteY12" fmla="*/ 7239 h 9137"/>
                  <a:gd name="connsiteX13" fmla="*/ 5085 w 10000"/>
                  <a:gd name="connsiteY13" fmla="*/ 7280 h 9137"/>
                  <a:gd name="connsiteX14" fmla="*/ 5196 w 10000"/>
                  <a:gd name="connsiteY14" fmla="*/ 7133 h 9137"/>
                  <a:gd name="connsiteX15" fmla="*/ 5190 w 10000"/>
                  <a:gd name="connsiteY15" fmla="*/ 6987 h 9137"/>
                  <a:gd name="connsiteX16" fmla="*/ 5196 w 10000"/>
                  <a:gd name="connsiteY16" fmla="*/ 6356 h 9137"/>
                  <a:gd name="connsiteX17" fmla="*/ 5208 w 10000"/>
                  <a:gd name="connsiteY17" fmla="*/ 5472 h 9137"/>
                  <a:gd name="connsiteX18" fmla="*/ 5891 w 10000"/>
                  <a:gd name="connsiteY18" fmla="*/ 3921 h 9137"/>
                  <a:gd name="connsiteX19" fmla="*/ 6014 w 10000"/>
                  <a:gd name="connsiteY19" fmla="*/ 3666 h 9137"/>
                  <a:gd name="connsiteX20" fmla="*/ 6315 w 10000"/>
                  <a:gd name="connsiteY20" fmla="*/ 3026 h 9137"/>
                  <a:gd name="connsiteX21" fmla="*/ 6389 w 10000"/>
                  <a:gd name="connsiteY21" fmla="*/ 2932 h 9137"/>
                  <a:gd name="connsiteX22" fmla="*/ 6383 w 10000"/>
                  <a:gd name="connsiteY22" fmla="*/ 6723 h 9137"/>
                  <a:gd name="connsiteX23" fmla="*/ 6765 w 10000"/>
                  <a:gd name="connsiteY23" fmla="*/ 7007 h 9137"/>
                  <a:gd name="connsiteX24" fmla="*/ 9508 w 10000"/>
                  <a:gd name="connsiteY24" fmla="*/ 8154 h 9137"/>
                  <a:gd name="connsiteX25" fmla="*/ 9526 w 10000"/>
                  <a:gd name="connsiteY25" fmla="*/ 8163 h 9137"/>
                  <a:gd name="connsiteX26" fmla="*/ 9538 w 10000"/>
                  <a:gd name="connsiteY26" fmla="*/ 8192 h 9137"/>
                  <a:gd name="connsiteX27" fmla="*/ 9920 w 10000"/>
                  <a:gd name="connsiteY27" fmla="*/ 8301 h 9137"/>
                  <a:gd name="connsiteX28" fmla="*/ 10000 w 10000"/>
                  <a:gd name="connsiteY28" fmla="*/ 7750 h 9137"/>
                  <a:gd name="connsiteX29" fmla="*/ 9895 w 10000"/>
                  <a:gd name="connsiteY29" fmla="*/ 7351 h 9137"/>
                  <a:gd name="connsiteX30" fmla="*/ 9883 w 10000"/>
                  <a:gd name="connsiteY30" fmla="*/ 6915 h 9137"/>
                  <a:gd name="connsiteX31" fmla="*/ 9883 w 10000"/>
                  <a:gd name="connsiteY31" fmla="*/ 6029 h 9137"/>
                  <a:gd name="connsiteX32" fmla="*/ 9803 w 10000"/>
                  <a:gd name="connsiteY32" fmla="*/ 6453 h 9137"/>
                  <a:gd name="connsiteX33" fmla="*/ 7337 w 10000"/>
                  <a:gd name="connsiteY33" fmla="*/ 1816 h 9137"/>
                  <a:gd name="connsiteX34" fmla="*/ 8486 w 10000"/>
                  <a:gd name="connsiteY34" fmla="*/ 1515 h 9137"/>
                  <a:gd name="connsiteX35" fmla="*/ 7072 w 10000"/>
                  <a:gd name="connsiteY35" fmla="*/ 1279 h 9137"/>
                  <a:gd name="connsiteX36" fmla="*/ 7158 w 10000"/>
                  <a:gd name="connsiteY36" fmla="*/ 3 h 9137"/>
                  <a:gd name="connsiteX37" fmla="*/ 7084 w 10000"/>
                  <a:gd name="connsiteY37" fmla="*/ 0 h 9137"/>
                  <a:gd name="connsiteX38" fmla="*/ 4679 w 10000"/>
                  <a:gd name="connsiteY38" fmla="*/ 579 h 9137"/>
                  <a:gd name="connsiteX39" fmla="*/ 3597 w 10000"/>
                  <a:gd name="connsiteY39" fmla="*/ 1796 h 9137"/>
                  <a:gd name="connsiteX40" fmla="*/ 3166 w 10000"/>
                  <a:gd name="connsiteY40" fmla="*/ 2740 h 9137"/>
                  <a:gd name="connsiteX41" fmla="*/ 1493 w 10000"/>
                  <a:gd name="connsiteY41" fmla="*/ 6522 h 9137"/>
                  <a:gd name="connsiteX42" fmla="*/ 558 w 10000"/>
                  <a:gd name="connsiteY42" fmla="*/ 6646 h 9137"/>
                  <a:gd name="connsiteX43" fmla="*/ 16 w 10000"/>
                  <a:gd name="connsiteY43" fmla="*/ 7136 h 9137"/>
                  <a:gd name="connsiteX0" fmla="*/ 16 w 10000"/>
                  <a:gd name="connsiteY0" fmla="*/ 7810 h 9757"/>
                  <a:gd name="connsiteX1" fmla="*/ 176 w 10000"/>
                  <a:gd name="connsiteY1" fmla="*/ 9270 h 9757"/>
                  <a:gd name="connsiteX2" fmla="*/ 1474 w 10000"/>
                  <a:gd name="connsiteY2" fmla="*/ 9757 h 9757"/>
                  <a:gd name="connsiteX3" fmla="*/ 963 w 10000"/>
                  <a:gd name="connsiteY3" fmla="*/ 9729 h 9757"/>
                  <a:gd name="connsiteX4" fmla="*/ 1032 w 10000"/>
                  <a:gd name="connsiteY4" fmla="*/ 9242 h 9757"/>
                  <a:gd name="connsiteX5" fmla="*/ 3615 w 10000"/>
                  <a:gd name="connsiteY5" fmla="*/ 9354 h 9757"/>
                  <a:gd name="connsiteX6" fmla="*/ 3590 w 10000"/>
                  <a:gd name="connsiteY6" fmla="*/ 9455 h 9757"/>
                  <a:gd name="connsiteX7" fmla="*/ 3646 w 10000"/>
                  <a:gd name="connsiteY7" fmla="*/ 9443 h 9757"/>
                  <a:gd name="connsiteX8" fmla="*/ 3892 w 10000"/>
                  <a:gd name="connsiteY8" fmla="*/ 9314 h 9757"/>
                  <a:gd name="connsiteX9" fmla="*/ 4033 w 10000"/>
                  <a:gd name="connsiteY9" fmla="*/ 9110 h 9757"/>
                  <a:gd name="connsiteX10" fmla="*/ 4513 w 10000"/>
                  <a:gd name="connsiteY10" fmla="*/ 7835 h 9757"/>
                  <a:gd name="connsiteX11" fmla="*/ 4950 w 10000"/>
                  <a:gd name="connsiteY11" fmla="*/ 7923 h 9757"/>
                  <a:gd name="connsiteX12" fmla="*/ 5085 w 10000"/>
                  <a:gd name="connsiteY12" fmla="*/ 7968 h 9757"/>
                  <a:gd name="connsiteX13" fmla="*/ 5196 w 10000"/>
                  <a:gd name="connsiteY13" fmla="*/ 7807 h 9757"/>
                  <a:gd name="connsiteX14" fmla="*/ 5190 w 10000"/>
                  <a:gd name="connsiteY14" fmla="*/ 7647 h 9757"/>
                  <a:gd name="connsiteX15" fmla="*/ 5196 w 10000"/>
                  <a:gd name="connsiteY15" fmla="*/ 6956 h 9757"/>
                  <a:gd name="connsiteX16" fmla="*/ 5208 w 10000"/>
                  <a:gd name="connsiteY16" fmla="*/ 5989 h 9757"/>
                  <a:gd name="connsiteX17" fmla="*/ 5891 w 10000"/>
                  <a:gd name="connsiteY17" fmla="*/ 4291 h 9757"/>
                  <a:gd name="connsiteX18" fmla="*/ 6014 w 10000"/>
                  <a:gd name="connsiteY18" fmla="*/ 4012 h 9757"/>
                  <a:gd name="connsiteX19" fmla="*/ 6315 w 10000"/>
                  <a:gd name="connsiteY19" fmla="*/ 3312 h 9757"/>
                  <a:gd name="connsiteX20" fmla="*/ 6389 w 10000"/>
                  <a:gd name="connsiteY20" fmla="*/ 3209 h 9757"/>
                  <a:gd name="connsiteX21" fmla="*/ 6383 w 10000"/>
                  <a:gd name="connsiteY21" fmla="*/ 7358 h 9757"/>
                  <a:gd name="connsiteX22" fmla="*/ 6765 w 10000"/>
                  <a:gd name="connsiteY22" fmla="*/ 7669 h 9757"/>
                  <a:gd name="connsiteX23" fmla="*/ 9508 w 10000"/>
                  <a:gd name="connsiteY23" fmla="*/ 8924 h 9757"/>
                  <a:gd name="connsiteX24" fmla="*/ 9526 w 10000"/>
                  <a:gd name="connsiteY24" fmla="*/ 8934 h 9757"/>
                  <a:gd name="connsiteX25" fmla="*/ 9538 w 10000"/>
                  <a:gd name="connsiteY25" fmla="*/ 8966 h 9757"/>
                  <a:gd name="connsiteX26" fmla="*/ 9920 w 10000"/>
                  <a:gd name="connsiteY26" fmla="*/ 9085 h 9757"/>
                  <a:gd name="connsiteX27" fmla="*/ 10000 w 10000"/>
                  <a:gd name="connsiteY27" fmla="*/ 8482 h 9757"/>
                  <a:gd name="connsiteX28" fmla="*/ 9895 w 10000"/>
                  <a:gd name="connsiteY28" fmla="*/ 8045 h 9757"/>
                  <a:gd name="connsiteX29" fmla="*/ 9883 w 10000"/>
                  <a:gd name="connsiteY29" fmla="*/ 7568 h 9757"/>
                  <a:gd name="connsiteX30" fmla="*/ 9883 w 10000"/>
                  <a:gd name="connsiteY30" fmla="*/ 6598 h 9757"/>
                  <a:gd name="connsiteX31" fmla="*/ 9803 w 10000"/>
                  <a:gd name="connsiteY31" fmla="*/ 7062 h 9757"/>
                  <a:gd name="connsiteX32" fmla="*/ 7337 w 10000"/>
                  <a:gd name="connsiteY32" fmla="*/ 1988 h 9757"/>
                  <a:gd name="connsiteX33" fmla="*/ 8486 w 10000"/>
                  <a:gd name="connsiteY33" fmla="*/ 1658 h 9757"/>
                  <a:gd name="connsiteX34" fmla="*/ 7072 w 10000"/>
                  <a:gd name="connsiteY34" fmla="*/ 1400 h 9757"/>
                  <a:gd name="connsiteX35" fmla="*/ 7158 w 10000"/>
                  <a:gd name="connsiteY35" fmla="*/ 3 h 9757"/>
                  <a:gd name="connsiteX36" fmla="*/ 7084 w 10000"/>
                  <a:gd name="connsiteY36" fmla="*/ 0 h 9757"/>
                  <a:gd name="connsiteX37" fmla="*/ 4679 w 10000"/>
                  <a:gd name="connsiteY37" fmla="*/ 634 h 9757"/>
                  <a:gd name="connsiteX38" fmla="*/ 3597 w 10000"/>
                  <a:gd name="connsiteY38" fmla="*/ 1966 h 9757"/>
                  <a:gd name="connsiteX39" fmla="*/ 3166 w 10000"/>
                  <a:gd name="connsiteY39" fmla="*/ 2999 h 9757"/>
                  <a:gd name="connsiteX40" fmla="*/ 1493 w 10000"/>
                  <a:gd name="connsiteY40" fmla="*/ 7138 h 9757"/>
                  <a:gd name="connsiteX41" fmla="*/ 558 w 10000"/>
                  <a:gd name="connsiteY41" fmla="*/ 7274 h 9757"/>
                  <a:gd name="connsiteX42" fmla="*/ 16 w 10000"/>
                  <a:gd name="connsiteY42" fmla="*/ 7810 h 9757"/>
                  <a:gd name="connsiteX0" fmla="*/ 16 w 10000"/>
                  <a:gd name="connsiteY0" fmla="*/ 8005 h 9971"/>
                  <a:gd name="connsiteX1" fmla="*/ 176 w 10000"/>
                  <a:gd name="connsiteY1" fmla="*/ 9501 h 9971"/>
                  <a:gd name="connsiteX2" fmla="*/ 963 w 10000"/>
                  <a:gd name="connsiteY2" fmla="*/ 9971 h 9971"/>
                  <a:gd name="connsiteX3" fmla="*/ 1032 w 10000"/>
                  <a:gd name="connsiteY3" fmla="*/ 9472 h 9971"/>
                  <a:gd name="connsiteX4" fmla="*/ 3615 w 10000"/>
                  <a:gd name="connsiteY4" fmla="*/ 9587 h 9971"/>
                  <a:gd name="connsiteX5" fmla="*/ 3590 w 10000"/>
                  <a:gd name="connsiteY5" fmla="*/ 9690 h 9971"/>
                  <a:gd name="connsiteX6" fmla="*/ 3646 w 10000"/>
                  <a:gd name="connsiteY6" fmla="*/ 9678 h 9971"/>
                  <a:gd name="connsiteX7" fmla="*/ 3892 w 10000"/>
                  <a:gd name="connsiteY7" fmla="*/ 9546 h 9971"/>
                  <a:gd name="connsiteX8" fmla="*/ 4033 w 10000"/>
                  <a:gd name="connsiteY8" fmla="*/ 9337 h 9971"/>
                  <a:gd name="connsiteX9" fmla="*/ 4513 w 10000"/>
                  <a:gd name="connsiteY9" fmla="*/ 8030 h 9971"/>
                  <a:gd name="connsiteX10" fmla="*/ 4950 w 10000"/>
                  <a:gd name="connsiteY10" fmla="*/ 8120 h 9971"/>
                  <a:gd name="connsiteX11" fmla="*/ 5085 w 10000"/>
                  <a:gd name="connsiteY11" fmla="*/ 8166 h 9971"/>
                  <a:gd name="connsiteX12" fmla="*/ 5196 w 10000"/>
                  <a:gd name="connsiteY12" fmla="*/ 8001 h 9971"/>
                  <a:gd name="connsiteX13" fmla="*/ 5190 w 10000"/>
                  <a:gd name="connsiteY13" fmla="*/ 7837 h 9971"/>
                  <a:gd name="connsiteX14" fmla="*/ 5196 w 10000"/>
                  <a:gd name="connsiteY14" fmla="*/ 7129 h 9971"/>
                  <a:gd name="connsiteX15" fmla="*/ 5208 w 10000"/>
                  <a:gd name="connsiteY15" fmla="*/ 6138 h 9971"/>
                  <a:gd name="connsiteX16" fmla="*/ 5891 w 10000"/>
                  <a:gd name="connsiteY16" fmla="*/ 4398 h 9971"/>
                  <a:gd name="connsiteX17" fmla="*/ 6014 w 10000"/>
                  <a:gd name="connsiteY17" fmla="*/ 4112 h 9971"/>
                  <a:gd name="connsiteX18" fmla="*/ 6315 w 10000"/>
                  <a:gd name="connsiteY18" fmla="*/ 3394 h 9971"/>
                  <a:gd name="connsiteX19" fmla="*/ 6389 w 10000"/>
                  <a:gd name="connsiteY19" fmla="*/ 3289 h 9971"/>
                  <a:gd name="connsiteX20" fmla="*/ 6383 w 10000"/>
                  <a:gd name="connsiteY20" fmla="*/ 7541 h 9971"/>
                  <a:gd name="connsiteX21" fmla="*/ 6765 w 10000"/>
                  <a:gd name="connsiteY21" fmla="*/ 7860 h 9971"/>
                  <a:gd name="connsiteX22" fmla="*/ 9508 w 10000"/>
                  <a:gd name="connsiteY22" fmla="*/ 9146 h 9971"/>
                  <a:gd name="connsiteX23" fmla="*/ 9526 w 10000"/>
                  <a:gd name="connsiteY23" fmla="*/ 9157 h 9971"/>
                  <a:gd name="connsiteX24" fmla="*/ 9538 w 10000"/>
                  <a:gd name="connsiteY24" fmla="*/ 9189 h 9971"/>
                  <a:gd name="connsiteX25" fmla="*/ 9920 w 10000"/>
                  <a:gd name="connsiteY25" fmla="*/ 9311 h 9971"/>
                  <a:gd name="connsiteX26" fmla="*/ 10000 w 10000"/>
                  <a:gd name="connsiteY26" fmla="*/ 8693 h 9971"/>
                  <a:gd name="connsiteX27" fmla="*/ 9895 w 10000"/>
                  <a:gd name="connsiteY27" fmla="*/ 8245 h 9971"/>
                  <a:gd name="connsiteX28" fmla="*/ 9883 w 10000"/>
                  <a:gd name="connsiteY28" fmla="*/ 7756 h 9971"/>
                  <a:gd name="connsiteX29" fmla="*/ 9883 w 10000"/>
                  <a:gd name="connsiteY29" fmla="*/ 6762 h 9971"/>
                  <a:gd name="connsiteX30" fmla="*/ 9803 w 10000"/>
                  <a:gd name="connsiteY30" fmla="*/ 7238 h 9971"/>
                  <a:gd name="connsiteX31" fmla="*/ 7337 w 10000"/>
                  <a:gd name="connsiteY31" fmla="*/ 2038 h 9971"/>
                  <a:gd name="connsiteX32" fmla="*/ 8486 w 10000"/>
                  <a:gd name="connsiteY32" fmla="*/ 1699 h 9971"/>
                  <a:gd name="connsiteX33" fmla="*/ 7072 w 10000"/>
                  <a:gd name="connsiteY33" fmla="*/ 1435 h 9971"/>
                  <a:gd name="connsiteX34" fmla="*/ 7158 w 10000"/>
                  <a:gd name="connsiteY34" fmla="*/ 3 h 9971"/>
                  <a:gd name="connsiteX35" fmla="*/ 7084 w 10000"/>
                  <a:gd name="connsiteY35" fmla="*/ 0 h 9971"/>
                  <a:gd name="connsiteX36" fmla="*/ 4679 w 10000"/>
                  <a:gd name="connsiteY36" fmla="*/ 650 h 9971"/>
                  <a:gd name="connsiteX37" fmla="*/ 3597 w 10000"/>
                  <a:gd name="connsiteY37" fmla="*/ 2015 h 9971"/>
                  <a:gd name="connsiteX38" fmla="*/ 3166 w 10000"/>
                  <a:gd name="connsiteY38" fmla="*/ 3074 h 9971"/>
                  <a:gd name="connsiteX39" fmla="*/ 1493 w 10000"/>
                  <a:gd name="connsiteY39" fmla="*/ 7316 h 9971"/>
                  <a:gd name="connsiteX40" fmla="*/ 558 w 10000"/>
                  <a:gd name="connsiteY40" fmla="*/ 7455 h 9971"/>
                  <a:gd name="connsiteX41" fmla="*/ 16 w 10000"/>
                  <a:gd name="connsiteY41" fmla="*/ 8005 h 9971"/>
                  <a:gd name="connsiteX0" fmla="*/ 16 w 10000"/>
                  <a:gd name="connsiteY0" fmla="*/ 8028 h 9718"/>
                  <a:gd name="connsiteX1" fmla="*/ 176 w 10000"/>
                  <a:gd name="connsiteY1" fmla="*/ 9529 h 9718"/>
                  <a:gd name="connsiteX2" fmla="*/ 1032 w 10000"/>
                  <a:gd name="connsiteY2" fmla="*/ 9500 h 9718"/>
                  <a:gd name="connsiteX3" fmla="*/ 3615 w 10000"/>
                  <a:gd name="connsiteY3" fmla="*/ 9615 h 9718"/>
                  <a:gd name="connsiteX4" fmla="*/ 3590 w 10000"/>
                  <a:gd name="connsiteY4" fmla="*/ 9718 h 9718"/>
                  <a:gd name="connsiteX5" fmla="*/ 3646 w 10000"/>
                  <a:gd name="connsiteY5" fmla="*/ 9706 h 9718"/>
                  <a:gd name="connsiteX6" fmla="*/ 3892 w 10000"/>
                  <a:gd name="connsiteY6" fmla="*/ 9574 h 9718"/>
                  <a:gd name="connsiteX7" fmla="*/ 4033 w 10000"/>
                  <a:gd name="connsiteY7" fmla="*/ 9364 h 9718"/>
                  <a:gd name="connsiteX8" fmla="*/ 4513 w 10000"/>
                  <a:gd name="connsiteY8" fmla="*/ 8053 h 9718"/>
                  <a:gd name="connsiteX9" fmla="*/ 4950 w 10000"/>
                  <a:gd name="connsiteY9" fmla="*/ 8144 h 9718"/>
                  <a:gd name="connsiteX10" fmla="*/ 5085 w 10000"/>
                  <a:gd name="connsiteY10" fmla="*/ 8190 h 9718"/>
                  <a:gd name="connsiteX11" fmla="*/ 5196 w 10000"/>
                  <a:gd name="connsiteY11" fmla="*/ 8024 h 9718"/>
                  <a:gd name="connsiteX12" fmla="*/ 5190 w 10000"/>
                  <a:gd name="connsiteY12" fmla="*/ 7860 h 9718"/>
                  <a:gd name="connsiteX13" fmla="*/ 5196 w 10000"/>
                  <a:gd name="connsiteY13" fmla="*/ 7150 h 9718"/>
                  <a:gd name="connsiteX14" fmla="*/ 5208 w 10000"/>
                  <a:gd name="connsiteY14" fmla="*/ 6156 h 9718"/>
                  <a:gd name="connsiteX15" fmla="*/ 5891 w 10000"/>
                  <a:gd name="connsiteY15" fmla="*/ 4411 h 9718"/>
                  <a:gd name="connsiteX16" fmla="*/ 6014 w 10000"/>
                  <a:gd name="connsiteY16" fmla="*/ 4124 h 9718"/>
                  <a:gd name="connsiteX17" fmla="*/ 6315 w 10000"/>
                  <a:gd name="connsiteY17" fmla="*/ 3404 h 9718"/>
                  <a:gd name="connsiteX18" fmla="*/ 6389 w 10000"/>
                  <a:gd name="connsiteY18" fmla="*/ 3299 h 9718"/>
                  <a:gd name="connsiteX19" fmla="*/ 6383 w 10000"/>
                  <a:gd name="connsiteY19" fmla="*/ 7563 h 9718"/>
                  <a:gd name="connsiteX20" fmla="*/ 6765 w 10000"/>
                  <a:gd name="connsiteY20" fmla="*/ 7883 h 9718"/>
                  <a:gd name="connsiteX21" fmla="*/ 9508 w 10000"/>
                  <a:gd name="connsiteY21" fmla="*/ 9173 h 9718"/>
                  <a:gd name="connsiteX22" fmla="*/ 9526 w 10000"/>
                  <a:gd name="connsiteY22" fmla="*/ 9184 h 9718"/>
                  <a:gd name="connsiteX23" fmla="*/ 9538 w 10000"/>
                  <a:gd name="connsiteY23" fmla="*/ 9216 h 9718"/>
                  <a:gd name="connsiteX24" fmla="*/ 9920 w 10000"/>
                  <a:gd name="connsiteY24" fmla="*/ 9338 h 9718"/>
                  <a:gd name="connsiteX25" fmla="*/ 10000 w 10000"/>
                  <a:gd name="connsiteY25" fmla="*/ 8718 h 9718"/>
                  <a:gd name="connsiteX26" fmla="*/ 9895 w 10000"/>
                  <a:gd name="connsiteY26" fmla="*/ 8269 h 9718"/>
                  <a:gd name="connsiteX27" fmla="*/ 9883 w 10000"/>
                  <a:gd name="connsiteY27" fmla="*/ 7779 h 9718"/>
                  <a:gd name="connsiteX28" fmla="*/ 9883 w 10000"/>
                  <a:gd name="connsiteY28" fmla="*/ 6782 h 9718"/>
                  <a:gd name="connsiteX29" fmla="*/ 9803 w 10000"/>
                  <a:gd name="connsiteY29" fmla="*/ 7259 h 9718"/>
                  <a:gd name="connsiteX30" fmla="*/ 7337 w 10000"/>
                  <a:gd name="connsiteY30" fmla="*/ 2044 h 9718"/>
                  <a:gd name="connsiteX31" fmla="*/ 8486 w 10000"/>
                  <a:gd name="connsiteY31" fmla="*/ 1704 h 9718"/>
                  <a:gd name="connsiteX32" fmla="*/ 7072 w 10000"/>
                  <a:gd name="connsiteY32" fmla="*/ 1439 h 9718"/>
                  <a:gd name="connsiteX33" fmla="*/ 7158 w 10000"/>
                  <a:gd name="connsiteY33" fmla="*/ 3 h 9718"/>
                  <a:gd name="connsiteX34" fmla="*/ 7084 w 10000"/>
                  <a:gd name="connsiteY34" fmla="*/ 0 h 9718"/>
                  <a:gd name="connsiteX35" fmla="*/ 4679 w 10000"/>
                  <a:gd name="connsiteY35" fmla="*/ 652 h 9718"/>
                  <a:gd name="connsiteX36" fmla="*/ 3597 w 10000"/>
                  <a:gd name="connsiteY36" fmla="*/ 2021 h 9718"/>
                  <a:gd name="connsiteX37" fmla="*/ 3166 w 10000"/>
                  <a:gd name="connsiteY37" fmla="*/ 3083 h 9718"/>
                  <a:gd name="connsiteX38" fmla="*/ 1493 w 10000"/>
                  <a:gd name="connsiteY38" fmla="*/ 7337 h 9718"/>
                  <a:gd name="connsiteX39" fmla="*/ 558 w 10000"/>
                  <a:gd name="connsiteY39" fmla="*/ 7477 h 9718"/>
                  <a:gd name="connsiteX40" fmla="*/ 16 w 10000"/>
                  <a:gd name="connsiteY40" fmla="*/ 8028 h 9718"/>
                  <a:gd name="connsiteX0" fmla="*/ 0 w 9984"/>
                  <a:gd name="connsiteY0" fmla="*/ 8261 h 10000"/>
                  <a:gd name="connsiteX1" fmla="*/ 1016 w 9984"/>
                  <a:gd name="connsiteY1" fmla="*/ 9776 h 10000"/>
                  <a:gd name="connsiteX2" fmla="*/ 3599 w 9984"/>
                  <a:gd name="connsiteY2" fmla="*/ 9894 h 10000"/>
                  <a:gd name="connsiteX3" fmla="*/ 3574 w 9984"/>
                  <a:gd name="connsiteY3" fmla="*/ 10000 h 10000"/>
                  <a:gd name="connsiteX4" fmla="*/ 3630 w 9984"/>
                  <a:gd name="connsiteY4" fmla="*/ 9988 h 10000"/>
                  <a:gd name="connsiteX5" fmla="*/ 3876 w 9984"/>
                  <a:gd name="connsiteY5" fmla="*/ 9852 h 10000"/>
                  <a:gd name="connsiteX6" fmla="*/ 4017 w 9984"/>
                  <a:gd name="connsiteY6" fmla="*/ 9636 h 10000"/>
                  <a:gd name="connsiteX7" fmla="*/ 4497 w 9984"/>
                  <a:gd name="connsiteY7" fmla="*/ 8287 h 10000"/>
                  <a:gd name="connsiteX8" fmla="*/ 4934 w 9984"/>
                  <a:gd name="connsiteY8" fmla="*/ 8380 h 10000"/>
                  <a:gd name="connsiteX9" fmla="*/ 5069 w 9984"/>
                  <a:gd name="connsiteY9" fmla="*/ 8428 h 10000"/>
                  <a:gd name="connsiteX10" fmla="*/ 5180 w 9984"/>
                  <a:gd name="connsiteY10" fmla="*/ 8257 h 10000"/>
                  <a:gd name="connsiteX11" fmla="*/ 5174 w 9984"/>
                  <a:gd name="connsiteY11" fmla="*/ 8088 h 10000"/>
                  <a:gd name="connsiteX12" fmla="*/ 5180 w 9984"/>
                  <a:gd name="connsiteY12" fmla="*/ 7357 h 10000"/>
                  <a:gd name="connsiteX13" fmla="*/ 5192 w 9984"/>
                  <a:gd name="connsiteY13" fmla="*/ 6335 h 10000"/>
                  <a:gd name="connsiteX14" fmla="*/ 5875 w 9984"/>
                  <a:gd name="connsiteY14" fmla="*/ 4539 h 10000"/>
                  <a:gd name="connsiteX15" fmla="*/ 5998 w 9984"/>
                  <a:gd name="connsiteY15" fmla="*/ 4244 h 10000"/>
                  <a:gd name="connsiteX16" fmla="*/ 6299 w 9984"/>
                  <a:gd name="connsiteY16" fmla="*/ 3503 h 10000"/>
                  <a:gd name="connsiteX17" fmla="*/ 6373 w 9984"/>
                  <a:gd name="connsiteY17" fmla="*/ 3395 h 10000"/>
                  <a:gd name="connsiteX18" fmla="*/ 6367 w 9984"/>
                  <a:gd name="connsiteY18" fmla="*/ 7782 h 10000"/>
                  <a:gd name="connsiteX19" fmla="*/ 6749 w 9984"/>
                  <a:gd name="connsiteY19" fmla="*/ 8112 h 10000"/>
                  <a:gd name="connsiteX20" fmla="*/ 9492 w 9984"/>
                  <a:gd name="connsiteY20" fmla="*/ 9439 h 10000"/>
                  <a:gd name="connsiteX21" fmla="*/ 9510 w 9984"/>
                  <a:gd name="connsiteY21" fmla="*/ 9451 h 10000"/>
                  <a:gd name="connsiteX22" fmla="*/ 9522 w 9984"/>
                  <a:gd name="connsiteY22" fmla="*/ 9483 h 10000"/>
                  <a:gd name="connsiteX23" fmla="*/ 9904 w 9984"/>
                  <a:gd name="connsiteY23" fmla="*/ 9609 h 10000"/>
                  <a:gd name="connsiteX24" fmla="*/ 9984 w 9984"/>
                  <a:gd name="connsiteY24" fmla="*/ 8971 h 10000"/>
                  <a:gd name="connsiteX25" fmla="*/ 9879 w 9984"/>
                  <a:gd name="connsiteY25" fmla="*/ 8509 h 10000"/>
                  <a:gd name="connsiteX26" fmla="*/ 9867 w 9984"/>
                  <a:gd name="connsiteY26" fmla="*/ 8005 h 10000"/>
                  <a:gd name="connsiteX27" fmla="*/ 9867 w 9984"/>
                  <a:gd name="connsiteY27" fmla="*/ 6979 h 10000"/>
                  <a:gd name="connsiteX28" fmla="*/ 9787 w 9984"/>
                  <a:gd name="connsiteY28" fmla="*/ 7470 h 10000"/>
                  <a:gd name="connsiteX29" fmla="*/ 7321 w 9984"/>
                  <a:gd name="connsiteY29" fmla="*/ 2103 h 10000"/>
                  <a:gd name="connsiteX30" fmla="*/ 8470 w 9984"/>
                  <a:gd name="connsiteY30" fmla="*/ 1753 h 10000"/>
                  <a:gd name="connsiteX31" fmla="*/ 7056 w 9984"/>
                  <a:gd name="connsiteY31" fmla="*/ 1481 h 10000"/>
                  <a:gd name="connsiteX32" fmla="*/ 7142 w 9984"/>
                  <a:gd name="connsiteY32" fmla="*/ 3 h 10000"/>
                  <a:gd name="connsiteX33" fmla="*/ 7068 w 9984"/>
                  <a:gd name="connsiteY33" fmla="*/ 0 h 10000"/>
                  <a:gd name="connsiteX34" fmla="*/ 4663 w 9984"/>
                  <a:gd name="connsiteY34" fmla="*/ 671 h 10000"/>
                  <a:gd name="connsiteX35" fmla="*/ 3581 w 9984"/>
                  <a:gd name="connsiteY35" fmla="*/ 2080 h 10000"/>
                  <a:gd name="connsiteX36" fmla="*/ 3150 w 9984"/>
                  <a:gd name="connsiteY36" fmla="*/ 3172 h 10000"/>
                  <a:gd name="connsiteX37" fmla="*/ 1477 w 9984"/>
                  <a:gd name="connsiteY37" fmla="*/ 7550 h 10000"/>
                  <a:gd name="connsiteX38" fmla="*/ 542 w 9984"/>
                  <a:gd name="connsiteY38" fmla="*/ 7694 h 10000"/>
                  <a:gd name="connsiteX39" fmla="*/ 0 w 9984"/>
                  <a:gd name="connsiteY39" fmla="*/ 8261 h 10000"/>
                  <a:gd name="connsiteX0" fmla="*/ 31 w 9488"/>
                  <a:gd name="connsiteY0" fmla="*/ 7694 h 10000"/>
                  <a:gd name="connsiteX1" fmla="*/ 506 w 9488"/>
                  <a:gd name="connsiteY1" fmla="*/ 9776 h 10000"/>
                  <a:gd name="connsiteX2" fmla="*/ 3093 w 9488"/>
                  <a:gd name="connsiteY2" fmla="*/ 9894 h 10000"/>
                  <a:gd name="connsiteX3" fmla="*/ 3068 w 9488"/>
                  <a:gd name="connsiteY3" fmla="*/ 10000 h 10000"/>
                  <a:gd name="connsiteX4" fmla="*/ 3124 w 9488"/>
                  <a:gd name="connsiteY4" fmla="*/ 9988 h 10000"/>
                  <a:gd name="connsiteX5" fmla="*/ 3370 w 9488"/>
                  <a:gd name="connsiteY5" fmla="*/ 9852 h 10000"/>
                  <a:gd name="connsiteX6" fmla="*/ 3511 w 9488"/>
                  <a:gd name="connsiteY6" fmla="*/ 9636 h 10000"/>
                  <a:gd name="connsiteX7" fmla="*/ 3992 w 9488"/>
                  <a:gd name="connsiteY7" fmla="*/ 8287 h 10000"/>
                  <a:gd name="connsiteX8" fmla="*/ 4430 w 9488"/>
                  <a:gd name="connsiteY8" fmla="*/ 8380 h 10000"/>
                  <a:gd name="connsiteX9" fmla="*/ 4565 w 9488"/>
                  <a:gd name="connsiteY9" fmla="*/ 8428 h 10000"/>
                  <a:gd name="connsiteX10" fmla="*/ 4676 w 9488"/>
                  <a:gd name="connsiteY10" fmla="*/ 8257 h 10000"/>
                  <a:gd name="connsiteX11" fmla="*/ 4670 w 9488"/>
                  <a:gd name="connsiteY11" fmla="*/ 8088 h 10000"/>
                  <a:gd name="connsiteX12" fmla="*/ 4676 w 9488"/>
                  <a:gd name="connsiteY12" fmla="*/ 7357 h 10000"/>
                  <a:gd name="connsiteX13" fmla="*/ 4688 w 9488"/>
                  <a:gd name="connsiteY13" fmla="*/ 6335 h 10000"/>
                  <a:gd name="connsiteX14" fmla="*/ 5372 w 9488"/>
                  <a:gd name="connsiteY14" fmla="*/ 4539 h 10000"/>
                  <a:gd name="connsiteX15" fmla="*/ 5496 w 9488"/>
                  <a:gd name="connsiteY15" fmla="*/ 4244 h 10000"/>
                  <a:gd name="connsiteX16" fmla="*/ 5797 w 9488"/>
                  <a:gd name="connsiteY16" fmla="*/ 3503 h 10000"/>
                  <a:gd name="connsiteX17" fmla="*/ 5871 w 9488"/>
                  <a:gd name="connsiteY17" fmla="*/ 3395 h 10000"/>
                  <a:gd name="connsiteX18" fmla="*/ 5865 w 9488"/>
                  <a:gd name="connsiteY18" fmla="*/ 7782 h 10000"/>
                  <a:gd name="connsiteX19" fmla="*/ 6248 w 9488"/>
                  <a:gd name="connsiteY19" fmla="*/ 8112 h 10000"/>
                  <a:gd name="connsiteX20" fmla="*/ 8995 w 9488"/>
                  <a:gd name="connsiteY20" fmla="*/ 9439 h 10000"/>
                  <a:gd name="connsiteX21" fmla="*/ 9013 w 9488"/>
                  <a:gd name="connsiteY21" fmla="*/ 9451 h 10000"/>
                  <a:gd name="connsiteX22" fmla="*/ 9025 w 9488"/>
                  <a:gd name="connsiteY22" fmla="*/ 9483 h 10000"/>
                  <a:gd name="connsiteX23" fmla="*/ 9408 w 9488"/>
                  <a:gd name="connsiteY23" fmla="*/ 9609 h 10000"/>
                  <a:gd name="connsiteX24" fmla="*/ 9488 w 9488"/>
                  <a:gd name="connsiteY24" fmla="*/ 8971 h 10000"/>
                  <a:gd name="connsiteX25" fmla="*/ 9383 w 9488"/>
                  <a:gd name="connsiteY25" fmla="*/ 8509 h 10000"/>
                  <a:gd name="connsiteX26" fmla="*/ 9371 w 9488"/>
                  <a:gd name="connsiteY26" fmla="*/ 8005 h 10000"/>
                  <a:gd name="connsiteX27" fmla="*/ 9371 w 9488"/>
                  <a:gd name="connsiteY27" fmla="*/ 6979 h 10000"/>
                  <a:gd name="connsiteX28" fmla="*/ 9291 w 9488"/>
                  <a:gd name="connsiteY28" fmla="*/ 7470 h 10000"/>
                  <a:gd name="connsiteX29" fmla="*/ 6821 w 9488"/>
                  <a:gd name="connsiteY29" fmla="*/ 2103 h 10000"/>
                  <a:gd name="connsiteX30" fmla="*/ 7972 w 9488"/>
                  <a:gd name="connsiteY30" fmla="*/ 1753 h 10000"/>
                  <a:gd name="connsiteX31" fmla="*/ 6555 w 9488"/>
                  <a:gd name="connsiteY31" fmla="*/ 1481 h 10000"/>
                  <a:gd name="connsiteX32" fmla="*/ 6641 w 9488"/>
                  <a:gd name="connsiteY32" fmla="*/ 3 h 10000"/>
                  <a:gd name="connsiteX33" fmla="*/ 6567 w 9488"/>
                  <a:gd name="connsiteY33" fmla="*/ 0 h 10000"/>
                  <a:gd name="connsiteX34" fmla="*/ 4158 w 9488"/>
                  <a:gd name="connsiteY34" fmla="*/ 671 h 10000"/>
                  <a:gd name="connsiteX35" fmla="*/ 3075 w 9488"/>
                  <a:gd name="connsiteY35" fmla="*/ 2080 h 10000"/>
                  <a:gd name="connsiteX36" fmla="*/ 2643 w 9488"/>
                  <a:gd name="connsiteY36" fmla="*/ 3172 h 10000"/>
                  <a:gd name="connsiteX37" fmla="*/ 967 w 9488"/>
                  <a:gd name="connsiteY37" fmla="*/ 7550 h 10000"/>
                  <a:gd name="connsiteX38" fmla="*/ 31 w 9488"/>
                  <a:gd name="connsiteY38" fmla="*/ 7694 h 10000"/>
                  <a:gd name="connsiteX0" fmla="*/ 621 w 9602"/>
                  <a:gd name="connsiteY0" fmla="*/ 7550 h 10000"/>
                  <a:gd name="connsiteX1" fmla="*/ 135 w 9602"/>
                  <a:gd name="connsiteY1" fmla="*/ 9776 h 10000"/>
                  <a:gd name="connsiteX2" fmla="*/ 2862 w 9602"/>
                  <a:gd name="connsiteY2" fmla="*/ 9894 h 10000"/>
                  <a:gd name="connsiteX3" fmla="*/ 2836 w 9602"/>
                  <a:gd name="connsiteY3" fmla="*/ 10000 h 10000"/>
                  <a:gd name="connsiteX4" fmla="*/ 2895 w 9602"/>
                  <a:gd name="connsiteY4" fmla="*/ 9988 h 10000"/>
                  <a:gd name="connsiteX5" fmla="*/ 3154 w 9602"/>
                  <a:gd name="connsiteY5" fmla="*/ 9852 h 10000"/>
                  <a:gd name="connsiteX6" fmla="*/ 3302 w 9602"/>
                  <a:gd name="connsiteY6" fmla="*/ 9636 h 10000"/>
                  <a:gd name="connsiteX7" fmla="*/ 3809 w 9602"/>
                  <a:gd name="connsiteY7" fmla="*/ 8287 h 10000"/>
                  <a:gd name="connsiteX8" fmla="*/ 4271 w 9602"/>
                  <a:gd name="connsiteY8" fmla="*/ 8380 h 10000"/>
                  <a:gd name="connsiteX9" fmla="*/ 4413 w 9602"/>
                  <a:gd name="connsiteY9" fmla="*/ 8428 h 10000"/>
                  <a:gd name="connsiteX10" fmla="*/ 4530 w 9602"/>
                  <a:gd name="connsiteY10" fmla="*/ 8257 h 10000"/>
                  <a:gd name="connsiteX11" fmla="*/ 4524 w 9602"/>
                  <a:gd name="connsiteY11" fmla="*/ 8088 h 10000"/>
                  <a:gd name="connsiteX12" fmla="*/ 4530 w 9602"/>
                  <a:gd name="connsiteY12" fmla="*/ 7357 h 10000"/>
                  <a:gd name="connsiteX13" fmla="*/ 4543 w 9602"/>
                  <a:gd name="connsiteY13" fmla="*/ 6335 h 10000"/>
                  <a:gd name="connsiteX14" fmla="*/ 5264 w 9602"/>
                  <a:gd name="connsiteY14" fmla="*/ 4539 h 10000"/>
                  <a:gd name="connsiteX15" fmla="*/ 5395 w 9602"/>
                  <a:gd name="connsiteY15" fmla="*/ 4244 h 10000"/>
                  <a:gd name="connsiteX16" fmla="*/ 5712 w 9602"/>
                  <a:gd name="connsiteY16" fmla="*/ 3503 h 10000"/>
                  <a:gd name="connsiteX17" fmla="*/ 5790 w 9602"/>
                  <a:gd name="connsiteY17" fmla="*/ 3395 h 10000"/>
                  <a:gd name="connsiteX18" fmla="*/ 5783 w 9602"/>
                  <a:gd name="connsiteY18" fmla="*/ 7782 h 10000"/>
                  <a:gd name="connsiteX19" fmla="*/ 6187 w 9602"/>
                  <a:gd name="connsiteY19" fmla="*/ 8112 h 10000"/>
                  <a:gd name="connsiteX20" fmla="*/ 9082 w 9602"/>
                  <a:gd name="connsiteY20" fmla="*/ 9439 h 10000"/>
                  <a:gd name="connsiteX21" fmla="*/ 9101 w 9602"/>
                  <a:gd name="connsiteY21" fmla="*/ 9451 h 10000"/>
                  <a:gd name="connsiteX22" fmla="*/ 9114 w 9602"/>
                  <a:gd name="connsiteY22" fmla="*/ 9483 h 10000"/>
                  <a:gd name="connsiteX23" fmla="*/ 9518 w 9602"/>
                  <a:gd name="connsiteY23" fmla="*/ 9609 h 10000"/>
                  <a:gd name="connsiteX24" fmla="*/ 9602 w 9602"/>
                  <a:gd name="connsiteY24" fmla="*/ 8971 h 10000"/>
                  <a:gd name="connsiteX25" fmla="*/ 9491 w 9602"/>
                  <a:gd name="connsiteY25" fmla="*/ 8509 h 10000"/>
                  <a:gd name="connsiteX26" fmla="*/ 9479 w 9602"/>
                  <a:gd name="connsiteY26" fmla="*/ 8005 h 10000"/>
                  <a:gd name="connsiteX27" fmla="*/ 9479 w 9602"/>
                  <a:gd name="connsiteY27" fmla="*/ 6979 h 10000"/>
                  <a:gd name="connsiteX28" fmla="*/ 9394 w 9602"/>
                  <a:gd name="connsiteY28" fmla="*/ 7470 h 10000"/>
                  <a:gd name="connsiteX29" fmla="*/ 6791 w 9602"/>
                  <a:gd name="connsiteY29" fmla="*/ 2103 h 10000"/>
                  <a:gd name="connsiteX30" fmla="*/ 8004 w 9602"/>
                  <a:gd name="connsiteY30" fmla="*/ 1753 h 10000"/>
                  <a:gd name="connsiteX31" fmla="*/ 6511 w 9602"/>
                  <a:gd name="connsiteY31" fmla="*/ 1481 h 10000"/>
                  <a:gd name="connsiteX32" fmla="*/ 6601 w 9602"/>
                  <a:gd name="connsiteY32" fmla="*/ 3 h 10000"/>
                  <a:gd name="connsiteX33" fmla="*/ 6523 w 9602"/>
                  <a:gd name="connsiteY33" fmla="*/ 0 h 10000"/>
                  <a:gd name="connsiteX34" fmla="*/ 3984 w 9602"/>
                  <a:gd name="connsiteY34" fmla="*/ 671 h 10000"/>
                  <a:gd name="connsiteX35" fmla="*/ 2843 w 9602"/>
                  <a:gd name="connsiteY35" fmla="*/ 2080 h 10000"/>
                  <a:gd name="connsiteX36" fmla="*/ 2388 w 9602"/>
                  <a:gd name="connsiteY36" fmla="*/ 3172 h 10000"/>
                  <a:gd name="connsiteX37" fmla="*/ 621 w 9602"/>
                  <a:gd name="connsiteY37" fmla="*/ 755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602" h="10000">
                    <a:moveTo>
                      <a:pt x="621" y="7550"/>
                    </a:moveTo>
                    <a:cubicBezTo>
                      <a:pt x="246" y="8651"/>
                      <a:pt x="-238" y="9385"/>
                      <a:pt x="135" y="9776"/>
                    </a:cubicBezTo>
                    <a:cubicBezTo>
                      <a:pt x="433" y="9748"/>
                      <a:pt x="2498" y="9855"/>
                      <a:pt x="2862" y="9894"/>
                    </a:cubicBezTo>
                    <a:cubicBezTo>
                      <a:pt x="2853" y="9930"/>
                      <a:pt x="2845" y="9965"/>
                      <a:pt x="2836" y="10000"/>
                    </a:cubicBezTo>
                    <a:cubicBezTo>
                      <a:pt x="2856" y="9997"/>
                      <a:pt x="2882" y="9977"/>
                      <a:pt x="2895" y="9988"/>
                    </a:cubicBezTo>
                    <a:cubicBezTo>
                      <a:pt x="2907" y="9994"/>
                      <a:pt x="3063" y="9944"/>
                      <a:pt x="3154" y="9852"/>
                    </a:cubicBezTo>
                    <a:cubicBezTo>
                      <a:pt x="3226" y="9782"/>
                      <a:pt x="3271" y="9718"/>
                      <a:pt x="3302" y="9636"/>
                    </a:cubicBezTo>
                    <a:lnTo>
                      <a:pt x="3809" y="8287"/>
                    </a:lnTo>
                    <a:lnTo>
                      <a:pt x="4271" y="8380"/>
                    </a:lnTo>
                    <a:cubicBezTo>
                      <a:pt x="4362" y="8404"/>
                      <a:pt x="4362" y="8404"/>
                      <a:pt x="4413" y="8428"/>
                    </a:cubicBezTo>
                    <a:cubicBezTo>
                      <a:pt x="4491" y="8380"/>
                      <a:pt x="4518" y="8368"/>
                      <a:pt x="4530" y="8257"/>
                    </a:cubicBezTo>
                    <a:cubicBezTo>
                      <a:pt x="4537" y="8227"/>
                      <a:pt x="4524" y="8127"/>
                      <a:pt x="4524" y="8088"/>
                    </a:cubicBezTo>
                    <a:cubicBezTo>
                      <a:pt x="4526" y="7845"/>
                      <a:pt x="4528" y="7600"/>
                      <a:pt x="4530" y="7357"/>
                    </a:cubicBezTo>
                    <a:cubicBezTo>
                      <a:pt x="4518" y="7036"/>
                      <a:pt x="4368" y="6834"/>
                      <a:pt x="4543" y="6335"/>
                    </a:cubicBezTo>
                    <a:cubicBezTo>
                      <a:pt x="4745" y="5755"/>
                      <a:pt x="5036" y="5191"/>
                      <a:pt x="5264" y="4539"/>
                    </a:cubicBezTo>
                    <a:cubicBezTo>
                      <a:pt x="5284" y="4488"/>
                      <a:pt x="5362" y="4306"/>
                      <a:pt x="5395" y="4244"/>
                    </a:cubicBezTo>
                    <a:cubicBezTo>
                      <a:pt x="5501" y="3997"/>
                      <a:pt x="5605" y="3750"/>
                      <a:pt x="5712" y="3503"/>
                    </a:cubicBezTo>
                    <a:cubicBezTo>
                      <a:pt x="5763" y="3398"/>
                      <a:pt x="5680" y="3414"/>
                      <a:pt x="5790" y="3395"/>
                    </a:cubicBezTo>
                    <a:cubicBezTo>
                      <a:pt x="5788" y="4857"/>
                      <a:pt x="5786" y="6320"/>
                      <a:pt x="5783" y="7782"/>
                    </a:cubicBezTo>
                    <a:cubicBezTo>
                      <a:pt x="5790" y="7995"/>
                      <a:pt x="5738" y="7879"/>
                      <a:pt x="6187" y="8112"/>
                    </a:cubicBezTo>
                    <a:cubicBezTo>
                      <a:pt x="6765" y="8410"/>
                      <a:pt x="8472" y="9121"/>
                      <a:pt x="9082" y="9439"/>
                    </a:cubicBezTo>
                    <a:cubicBezTo>
                      <a:pt x="9089" y="9442"/>
                      <a:pt x="9095" y="9446"/>
                      <a:pt x="9101" y="9451"/>
                    </a:cubicBezTo>
                    <a:cubicBezTo>
                      <a:pt x="9206" y="9515"/>
                      <a:pt x="9257" y="9458"/>
                      <a:pt x="9114" y="9483"/>
                    </a:cubicBezTo>
                    <a:cubicBezTo>
                      <a:pt x="9310" y="9510"/>
                      <a:pt x="9382" y="9565"/>
                      <a:pt x="9518" y="9609"/>
                    </a:cubicBezTo>
                    <a:cubicBezTo>
                      <a:pt x="9485" y="9487"/>
                      <a:pt x="9421" y="9065"/>
                      <a:pt x="9602" y="8971"/>
                    </a:cubicBezTo>
                    <a:cubicBezTo>
                      <a:pt x="9421" y="8835"/>
                      <a:pt x="9491" y="8792"/>
                      <a:pt x="9491" y="8509"/>
                    </a:cubicBezTo>
                    <a:cubicBezTo>
                      <a:pt x="9491" y="8341"/>
                      <a:pt x="9472" y="8175"/>
                      <a:pt x="9479" y="8005"/>
                    </a:cubicBezTo>
                    <a:cubicBezTo>
                      <a:pt x="9479" y="7663"/>
                      <a:pt x="9446" y="7320"/>
                      <a:pt x="9479" y="6979"/>
                    </a:cubicBezTo>
                    <a:cubicBezTo>
                      <a:pt x="9450" y="7142"/>
                      <a:pt x="9423" y="7307"/>
                      <a:pt x="9394" y="7470"/>
                    </a:cubicBezTo>
                    <a:lnTo>
                      <a:pt x="6791" y="2103"/>
                    </a:lnTo>
                    <a:lnTo>
                      <a:pt x="8004" y="1753"/>
                    </a:lnTo>
                    <a:lnTo>
                      <a:pt x="6511" y="1481"/>
                    </a:lnTo>
                    <a:cubicBezTo>
                      <a:pt x="6375" y="1132"/>
                      <a:pt x="6167" y="265"/>
                      <a:pt x="6601" y="3"/>
                    </a:cubicBezTo>
                    <a:lnTo>
                      <a:pt x="6523" y="0"/>
                    </a:lnTo>
                    <a:cubicBezTo>
                      <a:pt x="5888" y="76"/>
                      <a:pt x="4640" y="489"/>
                      <a:pt x="3984" y="671"/>
                    </a:cubicBezTo>
                    <a:cubicBezTo>
                      <a:pt x="3102" y="918"/>
                      <a:pt x="3063" y="1544"/>
                      <a:pt x="2843" y="2080"/>
                    </a:cubicBezTo>
                    <a:cubicBezTo>
                      <a:pt x="2687" y="2448"/>
                      <a:pt x="2537" y="2813"/>
                      <a:pt x="2388" y="3172"/>
                    </a:cubicBezTo>
                    <a:lnTo>
                      <a:pt x="621" y="755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0" name="Freeform 369">
                <a:extLst>
                  <a:ext uri="{FF2B5EF4-FFF2-40B4-BE49-F238E27FC236}">
                    <a16:creationId xmlns:a16="http://schemas.microsoft.com/office/drawing/2014/main" id="{B6B31B48-8504-4166-BCAD-05ACBC28DD7F}"/>
                  </a:ext>
                </a:extLst>
              </p:cNvPr>
              <p:cNvSpPr>
                <a:spLocks/>
              </p:cNvSpPr>
              <p:nvPr/>
            </p:nvSpPr>
            <p:spPr bwMode="auto">
              <a:xfrm>
                <a:off x="4430713" y="2001839"/>
                <a:ext cx="431800" cy="577850"/>
              </a:xfrm>
              <a:custGeom>
                <a:avLst/>
                <a:gdLst>
                  <a:gd name="T0" fmla="*/ 395 w 1318"/>
                  <a:gd name="T1" fmla="*/ 1688 h 1766"/>
                  <a:gd name="T2" fmla="*/ 648 w 1318"/>
                  <a:gd name="T3" fmla="*/ 1764 h 1766"/>
                  <a:gd name="T4" fmla="*/ 910 w 1318"/>
                  <a:gd name="T5" fmla="*/ 1695 h 1766"/>
                  <a:gd name="T6" fmla="*/ 1213 w 1318"/>
                  <a:gd name="T7" fmla="*/ 881 h 1766"/>
                  <a:gd name="T8" fmla="*/ 1275 w 1318"/>
                  <a:gd name="T9" fmla="*/ 906 h 1766"/>
                  <a:gd name="T10" fmla="*/ 1111 w 1318"/>
                  <a:gd name="T11" fmla="*/ 152 h 1766"/>
                  <a:gd name="T12" fmla="*/ 530 w 1318"/>
                  <a:gd name="T13" fmla="*/ 24 h 1766"/>
                  <a:gd name="T14" fmla="*/ 433 w 1318"/>
                  <a:gd name="T15" fmla="*/ 43 h 1766"/>
                  <a:gd name="T16" fmla="*/ 372 w 1318"/>
                  <a:gd name="T17" fmla="*/ 110 h 1766"/>
                  <a:gd name="T18" fmla="*/ 48 w 1318"/>
                  <a:gd name="T19" fmla="*/ 361 h 1766"/>
                  <a:gd name="T20" fmla="*/ 32 w 1318"/>
                  <a:gd name="T21" fmla="*/ 911 h 1766"/>
                  <a:gd name="T22" fmla="*/ 93 w 1318"/>
                  <a:gd name="T23" fmla="*/ 882 h 1766"/>
                  <a:gd name="T24" fmla="*/ 107 w 1318"/>
                  <a:gd name="T25" fmla="*/ 1003 h 1766"/>
                  <a:gd name="T26" fmla="*/ 395 w 1318"/>
                  <a:gd name="T27" fmla="*/ 1688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8" h="1766">
                    <a:moveTo>
                      <a:pt x="395" y="1688"/>
                    </a:moveTo>
                    <a:cubicBezTo>
                      <a:pt x="484" y="1727"/>
                      <a:pt x="525" y="1763"/>
                      <a:pt x="648" y="1764"/>
                    </a:cubicBezTo>
                    <a:cubicBezTo>
                      <a:pt x="751" y="1766"/>
                      <a:pt x="835" y="1744"/>
                      <a:pt x="910" y="1695"/>
                    </a:cubicBezTo>
                    <a:cubicBezTo>
                      <a:pt x="1194" y="1495"/>
                      <a:pt x="1210" y="1205"/>
                      <a:pt x="1213" y="881"/>
                    </a:cubicBezTo>
                    <a:cubicBezTo>
                      <a:pt x="1245" y="879"/>
                      <a:pt x="1244" y="893"/>
                      <a:pt x="1275" y="906"/>
                    </a:cubicBezTo>
                    <a:cubicBezTo>
                      <a:pt x="1300" y="586"/>
                      <a:pt x="1318" y="316"/>
                      <a:pt x="1111" y="152"/>
                    </a:cubicBezTo>
                    <a:cubicBezTo>
                      <a:pt x="918" y="0"/>
                      <a:pt x="796" y="21"/>
                      <a:pt x="530" y="24"/>
                    </a:cubicBezTo>
                    <a:cubicBezTo>
                      <a:pt x="488" y="24"/>
                      <a:pt x="470" y="27"/>
                      <a:pt x="433" y="43"/>
                    </a:cubicBezTo>
                    <a:cubicBezTo>
                      <a:pt x="393" y="60"/>
                      <a:pt x="379" y="66"/>
                      <a:pt x="372" y="110"/>
                    </a:cubicBezTo>
                    <a:cubicBezTo>
                      <a:pt x="243" y="57"/>
                      <a:pt x="96" y="237"/>
                      <a:pt x="48" y="361"/>
                    </a:cubicBezTo>
                    <a:cubicBezTo>
                      <a:pt x="0" y="483"/>
                      <a:pt x="12" y="773"/>
                      <a:pt x="32" y="911"/>
                    </a:cubicBezTo>
                    <a:cubicBezTo>
                      <a:pt x="59" y="900"/>
                      <a:pt x="63" y="884"/>
                      <a:pt x="93" y="882"/>
                    </a:cubicBezTo>
                    <a:cubicBezTo>
                      <a:pt x="93" y="939"/>
                      <a:pt x="90" y="956"/>
                      <a:pt x="107" y="1003"/>
                    </a:cubicBezTo>
                    <a:cubicBezTo>
                      <a:pt x="120" y="1038"/>
                      <a:pt x="88" y="1490"/>
                      <a:pt x="395" y="1688"/>
                    </a:cubicBezTo>
                    <a:close/>
                  </a:path>
                </a:pathLst>
              </a:custGeom>
              <a:solidFill>
                <a:srgbClr val="2705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1" name="Freeform 389">
                <a:extLst>
                  <a:ext uri="{FF2B5EF4-FFF2-40B4-BE49-F238E27FC236}">
                    <a16:creationId xmlns:a16="http://schemas.microsoft.com/office/drawing/2014/main" id="{1369A23B-4021-4F0A-9D54-D5DA1F452AEC}"/>
                  </a:ext>
                </a:extLst>
              </p:cNvPr>
              <p:cNvSpPr>
                <a:spLocks/>
              </p:cNvSpPr>
              <p:nvPr/>
            </p:nvSpPr>
            <p:spPr bwMode="auto">
              <a:xfrm>
                <a:off x="4591051" y="2713039"/>
                <a:ext cx="109538" cy="887413"/>
              </a:xfrm>
              <a:custGeom>
                <a:avLst/>
                <a:gdLst>
                  <a:gd name="T0" fmla="*/ 9 w 336"/>
                  <a:gd name="T1" fmla="*/ 1565 h 2709"/>
                  <a:gd name="T2" fmla="*/ 9 w 336"/>
                  <a:gd name="T3" fmla="*/ 1919 h 2709"/>
                  <a:gd name="T4" fmla="*/ 9 w 336"/>
                  <a:gd name="T5" fmla="*/ 2228 h 2709"/>
                  <a:gd name="T6" fmla="*/ 11 w 336"/>
                  <a:gd name="T7" fmla="*/ 2380 h 2709"/>
                  <a:gd name="T8" fmla="*/ 28 w 336"/>
                  <a:gd name="T9" fmla="*/ 2519 h 2709"/>
                  <a:gd name="T10" fmla="*/ 169 w 336"/>
                  <a:gd name="T11" fmla="*/ 2709 h 2709"/>
                  <a:gd name="T12" fmla="*/ 325 w 336"/>
                  <a:gd name="T13" fmla="*/ 2495 h 2709"/>
                  <a:gd name="T14" fmla="*/ 332 w 336"/>
                  <a:gd name="T15" fmla="*/ 2186 h 2709"/>
                  <a:gd name="T16" fmla="*/ 330 w 336"/>
                  <a:gd name="T17" fmla="*/ 1875 h 2709"/>
                  <a:gd name="T18" fmla="*/ 322 w 336"/>
                  <a:gd name="T19" fmla="*/ 1602 h 2709"/>
                  <a:gd name="T20" fmla="*/ 245 w 336"/>
                  <a:gd name="T21" fmla="*/ 365 h 2709"/>
                  <a:gd name="T22" fmla="*/ 307 w 336"/>
                  <a:gd name="T23" fmla="*/ 230 h 2709"/>
                  <a:gd name="T24" fmla="*/ 171 w 336"/>
                  <a:gd name="T25" fmla="*/ 0 h 2709"/>
                  <a:gd name="T26" fmla="*/ 79 w 336"/>
                  <a:gd name="T27" fmla="*/ 140 h 2709"/>
                  <a:gd name="T28" fmla="*/ 63 w 336"/>
                  <a:gd name="T29" fmla="*/ 284 h 2709"/>
                  <a:gd name="T30" fmla="*/ 88 w 336"/>
                  <a:gd name="T31" fmla="*/ 480 h 2709"/>
                  <a:gd name="T32" fmla="*/ 40 w 336"/>
                  <a:gd name="T33" fmla="*/ 1136 h 2709"/>
                  <a:gd name="T34" fmla="*/ 9 w 336"/>
                  <a:gd name="T35" fmla="*/ 1565 h 2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2709">
                    <a:moveTo>
                      <a:pt x="9" y="1565"/>
                    </a:moveTo>
                    <a:lnTo>
                      <a:pt x="9" y="1919"/>
                    </a:lnTo>
                    <a:cubicBezTo>
                      <a:pt x="4" y="2022"/>
                      <a:pt x="9" y="2125"/>
                      <a:pt x="9" y="2228"/>
                    </a:cubicBezTo>
                    <a:cubicBezTo>
                      <a:pt x="8" y="2279"/>
                      <a:pt x="11" y="2329"/>
                      <a:pt x="11" y="2380"/>
                    </a:cubicBezTo>
                    <a:cubicBezTo>
                      <a:pt x="11" y="2465"/>
                      <a:pt x="0" y="2478"/>
                      <a:pt x="28" y="2519"/>
                    </a:cubicBezTo>
                    <a:cubicBezTo>
                      <a:pt x="60" y="2581"/>
                      <a:pt x="127" y="2649"/>
                      <a:pt x="169" y="2709"/>
                    </a:cubicBezTo>
                    <a:cubicBezTo>
                      <a:pt x="221" y="2666"/>
                      <a:pt x="273" y="2550"/>
                      <a:pt x="325" y="2495"/>
                    </a:cubicBezTo>
                    <a:cubicBezTo>
                      <a:pt x="336" y="2416"/>
                      <a:pt x="332" y="2271"/>
                      <a:pt x="332" y="2186"/>
                    </a:cubicBezTo>
                    <a:cubicBezTo>
                      <a:pt x="332" y="2082"/>
                      <a:pt x="330" y="1979"/>
                      <a:pt x="330" y="1875"/>
                    </a:cubicBezTo>
                    <a:lnTo>
                      <a:pt x="322" y="1602"/>
                    </a:lnTo>
                    <a:cubicBezTo>
                      <a:pt x="311" y="1202"/>
                      <a:pt x="258" y="752"/>
                      <a:pt x="245" y="365"/>
                    </a:cubicBezTo>
                    <a:cubicBezTo>
                      <a:pt x="243" y="288"/>
                      <a:pt x="289" y="291"/>
                      <a:pt x="307" y="230"/>
                    </a:cubicBezTo>
                    <a:lnTo>
                      <a:pt x="171" y="0"/>
                    </a:lnTo>
                    <a:lnTo>
                      <a:pt x="79" y="140"/>
                    </a:lnTo>
                    <a:cubicBezTo>
                      <a:pt x="29" y="223"/>
                      <a:pt x="11" y="209"/>
                      <a:pt x="63" y="284"/>
                    </a:cubicBezTo>
                    <a:cubicBezTo>
                      <a:pt x="116" y="359"/>
                      <a:pt x="94" y="380"/>
                      <a:pt x="88" y="480"/>
                    </a:cubicBezTo>
                    <a:lnTo>
                      <a:pt x="40" y="1136"/>
                    </a:lnTo>
                    <a:cubicBezTo>
                      <a:pt x="29" y="1272"/>
                      <a:pt x="12" y="1433"/>
                      <a:pt x="9" y="1565"/>
                    </a:cubicBezTo>
                    <a:close/>
                  </a:path>
                </a:pathLst>
              </a:custGeom>
              <a:solidFill>
                <a:srgbClr val="B725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2" name="Freeform 390">
                <a:extLst>
                  <a:ext uri="{FF2B5EF4-FFF2-40B4-BE49-F238E27FC236}">
                    <a16:creationId xmlns:a16="http://schemas.microsoft.com/office/drawing/2014/main" id="{CAC7FDE6-2C1B-476C-8439-2ECA1F5AAA5A}"/>
                  </a:ext>
                </a:extLst>
              </p:cNvPr>
              <p:cNvSpPr>
                <a:spLocks/>
              </p:cNvSpPr>
              <p:nvPr/>
            </p:nvSpPr>
            <p:spPr bwMode="auto">
              <a:xfrm>
                <a:off x="4484688" y="2171701"/>
                <a:ext cx="325438" cy="300038"/>
              </a:xfrm>
              <a:custGeom>
                <a:avLst/>
                <a:gdLst>
                  <a:gd name="T0" fmla="*/ 162 w 993"/>
                  <a:gd name="T1" fmla="*/ 914 h 916"/>
                  <a:gd name="T2" fmla="*/ 215 w 993"/>
                  <a:gd name="T3" fmla="*/ 843 h 916"/>
                  <a:gd name="T4" fmla="*/ 501 w 993"/>
                  <a:gd name="T5" fmla="*/ 718 h 916"/>
                  <a:gd name="T6" fmla="*/ 712 w 993"/>
                  <a:gd name="T7" fmla="*/ 773 h 916"/>
                  <a:gd name="T8" fmla="*/ 836 w 993"/>
                  <a:gd name="T9" fmla="*/ 916 h 916"/>
                  <a:gd name="T10" fmla="*/ 949 w 993"/>
                  <a:gd name="T11" fmla="*/ 747 h 916"/>
                  <a:gd name="T12" fmla="*/ 983 w 993"/>
                  <a:gd name="T13" fmla="*/ 502 h 916"/>
                  <a:gd name="T14" fmla="*/ 967 w 993"/>
                  <a:gd name="T15" fmla="*/ 383 h 916"/>
                  <a:gd name="T16" fmla="*/ 914 w 993"/>
                  <a:gd name="T17" fmla="*/ 11 h 916"/>
                  <a:gd name="T18" fmla="*/ 780 w 993"/>
                  <a:gd name="T19" fmla="*/ 117 h 916"/>
                  <a:gd name="T20" fmla="*/ 202 w 993"/>
                  <a:gd name="T21" fmla="*/ 117 h 916"/>
                  <a:gd name="T22" fmla="*/ 70 w 993"/>
                  <a:gd name="T23" fmla="*/ 18 h 916"/>
                  <a:gd name="T24" fmla="*/ 59 w 993"/>
                  <a:gd name="T25" fmla="*/ 0 h 916"/>
                  <a:gd name="T26" fmla="*/ 4 w 993"/>
                  <a:gd name="T27" fmla="*/ 231 h 916"/>
                  <a:gd name="T28" fmla="*/ 8 w 993"/>
                  <a:gd name="T29" fmla="*/ 511 h 916"/>
                  <a:gd name="T30" fmla="*/ 162 w 993"/>
                  <a:gd name="T31" fmla="*/ 914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3" h="916">
                    <a:moveTo>
                      <a:pt x="162" y="914"/>
                    </a:moveTo>
                    <a:cubicBezTo>
                      <a:pt x="188" y="895"/>
                      <a:pt x="194" y="872"/>
                      <a:pt x="215" y="843"/>
                    </a:cubicBezTo>
                    <a:cubicBezTo>
                      <a:pt x="280" y="753"/>
                      <a:pt x="384" y="717"/>
                      <a:pt x="501" y="718"/>
                    </a:cubicBezTo>
                    <a:cubicBezTo>
                      <a:pt x="583" y="719"/>
                      <a:pt x="652" y="735"/>
                      <a:pt x="712" y="773"/>
                    </a:cubicBezTo>
                    <a:cubicBezTo>
                      <a:pt x="786" y="820"/>
                      <a:pt x="800" y="871"/>
                      <a:pt x="836" y="916"/>
                    </a:cubicBezTo>
                    <a:cubicBezTo>
                      <a:pt x="904" y="907"/>
                      <a:pt x="929" y="815"/>
                      <a:pt x="949" y="747"/>
                    </a:cubicBezTo>
                    <a:cubicBezTo>
                      <a:pt x="965" y="691"/>
                      <a:pt x="991" y="561"/>
                      <a:pt x="983" y="502"/>
                    </a:cubicBezTo>
                    <a:cubicBezTo>
                      <a:pt x="975" y="443"/>
                      <a:pt x="962" y="511"/>
                      <a:pt x="967" y="383"/>
                    </a:cubicBezTo>
                    <a:cubicBezTo>
                      <a:pt x="971" y="261"/>
                      <a:pt x="993" y="85"/>
                      <a:pt x="914" y="11"/>
                    </a:cubicBezTo>
                    <a:cubicBezTo>
                      <a:pt x="894" y="80"/>
                      <a:pt x="865" y="117"/>
                      <a:pt x="780" y="117"/>
                    </a:cubicBezTo>
                    <a:lnTo>
                      <a:pt x="202" y="117"/>
                    </a:lnTo>
                    <a:cubicBezTo>
                      <a:pt x="101" y="117"/>
                      <a:pt x="90" y="58"/>
                      <a:pt x="70" y="18"/>
                    </a:cubicBezTo>
                    <a:lnTo>
                      <a:pt x="59" y="0"/>
                    </a:lnTo>
                    <a:cubicBezTo>
                      <a:pt x="17" y="97"/>
                      <a:pt x="0" y="91"/>
                      <a:pt x="4" y="231"/>
                    </a:cubicBezTo>
                    <a:cubicBezTo>
                      <a:pt x="6" y="322"/>
                      <a:pt x="3" y="423"/>
                      <a:pt x="8" y="511"/>
                    </a:cubicBezTo>
                    <a:cubicBezTo>
                      <a:pt x="12" y="589"/>
                      <a:pt x="54" y="896"/>
                      <a:pt x="162" y="914"/>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3" name="Freeform 399">
                <a:extLst>
                  <a:ext uri="{FF2B5EF4-FFF2-40B4-BE49-F238E27FC236}">
                    <a16:creationId xmlns:a16="http://schemas.microsoft.com/office/drawing/2014/main" id="{0565DAC4-138F-4666-AC88-71EA2E2581F3}"/>
                  </a:ext>
                </a:extLst>
              </p:cNvPr>
              <p:cNvSpPr>
                <a:spLocks/>
              </p:cNvSpPr>
              <p:nvPr/>
            </p:nvSpPr>
            <p:spPr bwMode="auto">
              <a:xfrm>
                <a:off x="4695826" y="2601914"/>
                <a:ext cx="163513" cy="788988"/>
              </a:xfrm>
              <a:custGeom>
                <a:avLst/>
                <a:gdLst>
                  <a:gd name="T0" fmla="*/ 0 w 499"/>
                  <a:gd name="T1" fmla="*/ 1941 h 2406"/>
                  <a:gd name="T2" fmla="*/ 8 w 499"/>
                  <a:gd name="T3" fmla="*/ 2214 h 2406"/>
                  <a:gd name="T4" fmla="*/ 15 w 499"/>
                  <a:gd name="T5" fmla="*/ 2406 h 2406"/>
                  <a:gd name="T6" fmla="*/ 418 w 499"/>
                  <a:gd name="T7" fmla="*/ 789 h 2406"/>
                  <a:gd name="T8" fmla="*/ 234 w 499"/>
                  <a:gd name="T9" fmla="*/ 690 h 2406"/>
                  <a:gd name="T10" fmla="*/ 464 w 499"/>
                  <a:gd name="T11" fmla="*/ 590 h 2406"/>
                  <a:gd name="T12" fmla="*/ 445 w 499"/>
                  <a:gd name="T13" fmla="*/ 150 h 2406"/>
                  <a:gd name="T14" fmla="*/ 377 w 499"/>
                  <a:gd name="T15" fmla="*/ 107 h 2406"/>
                  <a:gd name="T16" fmla="*/ 304 w 499"/>
                  <a:gd name="T17" fmla="*/ 69 h 2406"/>
                  <a:gd name="T18" fmla="*/ 140 w 499"/>
                  <a:gd name="T19" fmla="*/ 0 h 2406"/>
                  <a:gd name="T20" fmla="*/ 222 w 499"/>
                  <a:gd name="T21" fmla="*/ 205 h 2406"/>
                  <a:gd name="T22" fmla="*/ 171 w 499"/>
                  <a:gd name="T23" fmla="*/ 436 h 2406"/>
                  <a:gd name="T24" fmla="*/ 118 w 499"/>
                  <a:gd name="T25" fmla="*/ 663 h 2406"/>
                  <a:gd name="T26" fmla="*/ 36 w 499"/>
                  <a:gd name="T27" fmla="*/ 1416 h 2406"/>
                  <a:gd name="T28" fmla="*/ 9 w 499"/>
                  <a:gd name="T29" fmla="*/ 1922 h 2406"/>
                  <a:gd name="T30" fmla="*/ 0 w 499"/>
                  <a:gd name="T31" fmla="*/ 1941 h 2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9" h="2406">
                    <a:moveTo>
                      <a:pt x="0" y="1941"/>
                    </a:moveTo>
                    <a:lnTo>
                      <a:pt x="8" y="2214"/>
                    </a:lnTo>
                    <a:lnTo>
                      <a:pt x="15" y="2406"/>
                    </a:lnTo>
                    <a:cubicBezTo>
                      <a:pt x="41" y="2357"/>
                      <a:pt x="418" y="823"/>
                      <a:pt x="418" y="789"/>
                    </a:cubicBezTo>
                    <a:lnTo>
                      <a:pt x="234" y="690"/>
                    </a:lnTo>
                    <a:cubicBezTo>
                      <a:pt x="298" y="646"/>
                      <a:pt x="442" y="625"/>
                      <a:pt x="464" y="590"/>
                    </a:cubicBezTo>
                    <a:cubicBezTo>
                      <a:pt x="499" y="523"/>
                      <a:pt x="497" y="174"/>
                      <a:pt x="445" y="150"/>
                    </a:cubicBezTo>
                    <a:cubicBezTo>
                      <a:pt x="429" y="131"/>
                      <a:pt x="408" y="125"/>
                      <a:pt x="377" y="107"/>
                    </a:cubicBezTo>
                    <a:cubicBezTo>
                      <a:pt x="352" y="94"/>
                      <a:pt x="329" y="82"/>
                      <a:pt x="304" y="69"/>
                    </a:cubicBezTo>
                    <a:cubicBezTo>
                      <a:pt x="260" y="47"/>
                      <a:pt x="190" y="12"/>
                      <a:pt x="140" y="0"/>
                    </a:cubicBezTo>
                    <a:cubicBezTo>
                      <a:pt x="180" y="66"/>
                      <a:pt x="218" y="99"/>
                      <a:pt x="222" y="205"/>
                    </a:cubicBezTo>
                    <a:cubicBezTo>
                      <a:pt x="225" y="288"/>
                      <a:pt x="201" y="366"/>
                      <a:pt x="171" y="436"/>
                    </a:cubicBezTo>
                    <a:cubicBezTo>
                      <a:pt x="123" y="548"/>
                      <a:pt x="132" y="537"/>
                      <a:pt x="118" y="663"/>
                    </a:cubicBezTo>
                    <a:cubicBezTo>
                      <a:pt x="88" y="929"/>
                      <a:pt x="56" y="1132"/>
                      <a:pt x="36" y="1416"/>
                    </a:cubicBezTo>
                    <a:lnTo>
                      <a:pt x="9" y="1922"/>
                    </a:lnTo>
                    <a:cubicBezTo>
                      <a:pt x="4" y="1939"/>
                      <a:pt x="7" y="1932"/>
                      <a:pt x="0" y="1941"/>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4" name="Freeform 400">
                <a:extLst>
                  <a:ext uri="{FF2B5EF4-FFF2-40B4-BE49-F238E27FC236}">
                    <a16:creationId xmlns:a16="http://schemas.microsoft.com/office/drawing/2014/main" id="{06EFACCC-A483-477E-8B86-1040641A9F51}"/>
                  </a:ext>
                </a:extLst>
              </p:cNvPr>
              <p:cNvSpPr>
                <a:spLocks/>
              </p:cNvSpPr>
              <p:nvPr/>
            </p:nvSpPr>
            <p:spPr bwMode="auto">
              <a:xfrm>
                <a:off x="4427538" y="2603501"/>
                <a:ext cx="166688" cy="787400"/>
              </a:xfrm>
              <a:custGeom>
                <a:avLst/>
                <a:gdLst>
                  <a:gd name="T0" fmla="*/ 55 w 510"/>
                  <a:gd name="T1" fmla="*/ 153 h 2403"/>
                  <a:gd name="T2" fmla="*/ 67 w 510"/>
                  <a:gd name="T3" fmla="*/ 154 h 2403"/>
                  <a:gd name="T4" fmla="*/ 53 w 510"/>
                  <a:gd name="T5" fmla="*/ 599 h 2403"/>
                  <a:gd name="T6" fmla="*/ 283 w 510"/>
                  <a:gd name="T7" fmla="*/ 681 h 2403"/>
                  <a:gd name="T8" fmla="*/ 96 w 510"/>
                  <a:gd name="T9" fmla="*/ 786 h 2403"/>
                  <a:gd name="T10" fmla="*/ 497 w 510"/>
                  <a:gd name="T11" fmla="*/ 2403 h 2403"/>
                  <a:gd name="T12" fmla="*/ 510 w 510"/>
                  <a:gd name="T13" fmla="*/ 2255 h 2403"/>
                  <a:gd name="T14" fmla="*/ 510 w 510"/>
                  <a:gd name="T15" fmla="*/ 1901 h 2403"/>
                  <a:gd name="T16" fmla="*/ 480 w 510"/>
                  <a:gd name="T17" fmla="*/ 1381 h 2403"/>
                  <a:gd name="T18" fmla="*/ 428 w 510"/>
                  <a:gd name="T19" fmla="*/ 882 h 2403"/>
                  <a:gd name="T20" fmla="*/ 401 w 510"/>
                  <a:gd name="T21" fmla="*/ 642 h 2403"/>
                  <a:gd name="T22" fmla="*/ 337 w 510"/>
                  <a:gd name="T23" fmla="*/ 425 h 2403"/>
                  <a:gd name="T24" fmla="*/ 290 w 510"/>
                  <a:gd name="T25" fmla="*/ 193 h 2403"/>
                  <a:gd name="T26" fmla="*/ 371 w 510"/>
                  <a:gd name="T27" fmla="*/ 0 h 2403"/>
                  <a:gd name="T28" fmla="*/ 55 w 510"/>
                  <a:gd name="T29" fmla="*/ 153 h 2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2403">
                    <a:moveTo>
                      <a:pt x="55" y="153"/>
                    </a:moveTo>
                    <a:lnTo>
                      <a:pt x="67" y="154"/>
                    </a:lnTo>
                    <a:cubicBezTo>
                      <a:pt x="0" y="233"/>
                      <a:pt x="32" y="494"/>
                      <a:pt x="53" y="599"/>
                    </a:cubicBezTo>
                    <a:lnTo>
                      <a:pt x="283" y="681"/>
                    </a:lnTo>
                    <a:lnTo>
                      <a:pt x="96" y="786"/>
                    </a:lnTo>
                    <a:lnTo>
                      <a:pt x="497" y="2403"/>
                    </a:lnTo>
                    <a:lnTo>
                      <a:pt x="510" y="2255"/>
                    </a:lnTo>
                    <a:lnTo>
                      <a:pt x="510" y="1901"/>
                    </a:lnTo>
                    <a:cubicBezTo>
                      <a:pt x="502" y="1883"/>
                      <a:pt x="485" y="1450"/>
                      <a:pt x="480" y="1381"/>
                    </a:cubicBezTo>
                    <a:cubicBezTo>
                      <a:pt x="467" y="1213"/>
                      <a:pt x="450" y="1050"/>
                      <a:pt x="428" y="882"/>
                    </a:cubicBezTo>
                    <a:cubicBezTo>
                      <a:pt x="418" y="803"/>
                      <a:pt x="405" y="723"/>
                      <a:pt x="401" y="642"/>
                    </a:cubicBezTo>
                    <a:cubicBezTo>
                      <a:pt x="395" y="535"/>
                      <a:pt x="374" y="513"/>
                      <a:pt x="337" y="425"/>
                    </a:cubicBezTo>
                    <a:cubicBezTo>
                      <a:pt x="308" y="355"/>
                      <a:pt x="285" y="277"/>
                      <a:pt x="290" y="193"/>
                    </a:cubicBezTo>
                    <a:cubicBezTo>
                      <a:pt x="296" y="88"/>
                      <a:pt x="337" y="61"/>
                      <a:pt x="371" y="0"/>
                    </a:cubicBezTo>
                    <a:cubicBezTo>
                      <a:pt x="330" y="6"/>
                      <a:pt x="74" y="131"/>
                      <a:pt x="55" y="15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5" name="Freeform 402">
                <a:extLst>
                  <a:ext uri="{FF2B5EF4-FFF2-40B4-BE49-F238E27FC236}">
                    <a16:creationId xmlns:a16="http://schemas.microsoft.com/office/drawing/2014/main" id="{C79550A8-0C7F-4E46-98D3-4E3B9B2DAFE3}"/>
                  </a:ext>
                </a:extLst>
              </p:cNvPr>
              <p:cNvSpPr>
                <a:spLocks/>
              </p:cNvSpPr>
              <p:nvPr/>
            </p:nvSpPr>
            <p:spPr bwMode="auto">
              <a:xfrm>
                <a:off x="4291013" y="3502026"/>
                <a:ext cx="307975" cy="223838"/>
              </a:xfrm>
              <a:custGeom>
                <a:avLst/>
                <a:gdLst>
                  <a:gd name="T0" fmla="*/ 932 w 944"/>
                  <a:gd name="T1" fmla="*/ 396 h 684"/>
                  <a:gd name="T2" fmla="*/ 933 w 944"/>
                  <a:gd name="T3" fmla="*/ 304 h 684"/>
                  <a:gd name="T4" fmla="*/ 871 w 944"/>
                  <a:gd name="T5" fmla="*/ 266 h 684"/>
                  <a:gd name="T6" fmla="*/ 267 w 944"/>
                  <a:gd name="T7" fmla="*/ 0 h 684"/>
                  <a:gd name="T8" fmla="*/ 195 w 944"/>
                  <a:gd name="T9" fmla="*/ 139 h 684"/>
                  <a:gd name="T10" fmla="*/ 125 w 944"/>
                  <a:gd name="T11" fmla="*/ 272 h 684"/>
                  <a:gd name="T12" fmla="*/ 0 w 944"/>
                  <a:gd name="T13" fmla="*/ 569 h 684"/>
                  <a:gd name="T14" fmla="*/ 395 w 944"/>
                  <a:gd name="T15" fmla="*/ 626 h 684"/>
                  <a:gd name="T16" fmla="*/ 794 w 944"/>
                  <a:gd name="T17" fmla="*/ 682 h 684"/>
                  <a:gd name="T18" fmla="*/ 932 w 944"/>
                  <a:gd name="T19" fmla="*/ 396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4" h="684">
                    <a:moveTo>
                      <a:pt x="932" y="396"/>
                    </a:moveTo>
                    <a:cubicBezTo>
                      <a:pt x="943" y="350"/>
                      <a:pt x="944" y="351"/>
                      <a:pt x="933" y="304"/>
                    </a:cubicBezTo>
                    <a:cubicBezTo>
                      <a:pt x="912" y="291"/>
                      <a:pt x="901" y="274"/>
                      <a:pt x="871" y="266"/>
                    </a:cubicBezTo>
                    <a:lnTo>
                      <a:pt x="267" y="0"/>
                    </a:lnTo>
                    <a:cubicBezTo>
                      <a:pt x="250" y="45"/>
                      <a:pt x="216" y="96"/>
                      <a:pt x="195" y="139"/>
                    </a:cubicBezTo>
                    <a:cubicBezTo>
                      <a:pt x="174" y="184"/>
                      <a:pt x="146" y="229"/>
                      <a:pt x="125" y="272"/>
                    </a:cubicBezTo>
                    <a:cubicBezTo>
                      <a:pt x="81" y="363"/>
                      <a:pt x="5" y="455"/>
                      <a:pt x="0" y="569"/>
                    </a:cubicBezTo>
                    <a:lnTo>
                      <a:pt x="395" y="626"/>
                    </a:lnTo>
                    <a:cubicBezTo>
                      <a:pt x="500" y="642"/>
                      <a:pt x="694" y="684"/>
                      <a:pt x="794" y="682"/>
                    </a:cubicBezTo>
                    <a:lnTo>
                      <a:pt x="932" y="396"/>
                    </a:lnTo>
                    <a:close/>
                  </a:path>
                </a:pathLst>
              </a:custGeom>
              <a:solidFill>
                <a:srgbClr val="76B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6" name="Freeform 405">
                <a:extLst>
                  <a:ext uri="{FF2B5EF4-FFF2-40B4-BE49-F238E27FC236}">
                    <a16:creationId xmlns:a16="http://schemas.microsoft.com/office/drawing/2014/main" id="{ED1FEA1C-B55F-49A7-8663-66E9ED0C8EA5}"/>
                  </a:ext>
                </a:extLst>
              </p:cNvPr>
              <p:cNvSpPr>
                <a:spLocks/>
              </p:cNvSpPr>
              <p:nvPr/>
            </p:nvSpPr>
            <p:spPr bwMode="auto">
              <a:xfrm>
                <a:off x="4681538" y="5183189"/>
                <a:ext cx="223838" cy="185738"/>
              </a:xfrm>
              <a:custGeom>
                <a:avLst/>
                <a:gdLst>
                  <a:gd name="T0" fmla="*/ 57 w 680"/>
                  <a:gd name="T1" fmla="*/ 28 h 568"/>
                  <a:gd name="T2" fmla="*/ 0 w 680"/>
                  <a:gd name="T3" fmla="*/ 357 h 568"/>
                  <a:gd name="T4" fmla="*/ 1 w 680"/>
                  <a:gd name="T5" fmla="*/ 472 h 568"/>
                  <a:gd name="T6" fmla="*/ 583 w 680"/>
                  <a:gd name="T7" fmla="*/ 512 h 568"/>
                  <a:gd name="T8" fmla="*/ 663 w 680"/>
                  <a:gd name="T9" fmla="*/ 357 h 568"/>
                  <a:gd name="T10" fmla="*/ 599 w 680"/>
                  <a:gd name="T11" fmla="*/ 34 h 568"/>
                  <a:gd name="T12" fmla="*/ 479 w 680"/>
                  <a:gd name="T13" fmla="*/ 16 h 568"/>
                  <a:gd name="T14" fmla="*/ 58 w 680"/>
                  <a:gd name="T15" fmla="*/ 30 h 568"/>
                  <a:gd name="T16" fmla="*/ 57 w 680"/>
                  <a:gd name="T17" fmla="*/ 2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0" h="568">
                    <a:moveTo>
                      <a:pt x="57" y="28"/>
                    </a:moveTo>
                    <a:cubicBezTo>
                      <a:pt x="20" y="63"/>
                      <a:pt x="5" y="294"/>
                      <a:pt x="0" y="357"/>
                    </a:cubicBezTo>
                    <a:lnTo>
                      <a:pt x="1" y="472"/>
                    </a:lnTo>
                    <a:cubicBezTo>
                      <a:pt x="112" y="568"/>
                      <a:pt x="429" y="554"/>
                      <a:pt x="583" y="512"/>
                    </a:cubicBezTo>
                    <a:cubicBezTo>
                      <a:pt x="680" y="487"/>
                      <a:pt x="662" y="451"/>
                      <a:pt x="663" y="357"/>
                    </a:cubicBezTo>
                    <a:cubicBezTo>
                      <a:pt x="663" y="295"/>
                      <a:pt x="632" y="73"/>
                      <a:pt x="599" y="34"/>
                    </a:cubicBezTo>
                    <a:cubicBezTo>
                      <a:pt x="592" y="35"/>
                      <a:pt x="504" y="19"/>
                      <a:pt x="479" y="16"/>
                    </a:cubicBezTo>
                    <a:cubicBezTo>
                      <a:pt x="342" y="0"/>
                      <a:pt x="190" y="15"/>
                      <a:pt x="58" y="30"/>
                    </a:cubicBezTo>
                    <a:lnTo>
                      <a:pt x="57" y="28"/>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7" name="Freeform 406">
                <a:extLst>
                  <a:ext uri="{FF2B5EF4-FFF2-40B4-BE49-F238E27FC236}">
                    <a16:creationId xmlns:a16="http://schemas.microsoft.com/office/drawing/2014/main" id="{FDA0637C-A156-4879-AE39-383B8099B37F}"/>
                  </a:ext>
                </a:extLst>
              </p:cNvPr>
              <p:cNvSpPr>
                <a:spLocks/>
              </p:cNvSpPr>
              <p:nvPr/>
            </p:nvSpPr>
            <p:spPr bwMode="auto">
              <a:xfrm>
                <a:off x="4419601" y="5189539"/>
                <a:ext cx="217488" cy="188913"/>
              </a:xfrm>
              <a:custGeom>
                <a:avLst/>
                <a:gdLst>
                  <a:gd name="T0" fmla="*/ 55 w 664"/>
                  <a:gd name="T1" fmla="*/ 53 h 578"/>
                  <a:gd name="T2" fmla="*/ 11 w 664"/>
                  <a:gd name="T3" fmla="*/ 280 h 578"/>
                  <a:gd name="T4" fmla="*/ 28 w 664"/>
                  <a:gd name="T5" fmla="*/ 500 h 578"/>
                  <a:gd name="T6" fmla="*/ 648 w 664"/>
                  <a:gd name="T7" fmla="*/ 491 h 578"/>
                  <a:gd name="T8" fmla="*/ 656 w 664"/>
                  <a:gd name="T9" fmla="*/ 341 h 578"/>
                  <a:gd name="T10" fmla="*/ 611 w 664"/>
                  <a:gd name="T11" fmla="*/ 54 h 578"/>
                  <a:gd name="T12" fmla="*/ 55 w 664"/>
                  <a:gd name="T13" fmla="*/ 53 h 578"/>
                </a:gdLst>
                <a:ahLst/>
                <a:cxnLst>
                  <a:cxn ang="0">
                    <a:pos x="T0" y="T1"/>
                  </a:cxn>
                  <a:cxn ang="0">
                    <a:pos x="T2" y="T3"/>
                  </a:cxn>
                  <a:cxn ang="0">
                    <a:pos x="T4" y="T5"/>
                  </a:cxn>
                  <a:cxn ang="0">
                    <a:pos x="T6" y="T7"/>
                  </a:cxn>
                  <a:cxn ang="0">
                    <a:pos x="T8" y="T9"/>
                  </a:cxn>
                  <a:cxn ang="0">
                    <a:pos x="T10" y="T11"/>
                  </a:cxn>
                  <a:cxn ang="0">
                    <a:pos x="T12" y="T13"/>
                  </a:cxn>
                </a:cxnLst>
                <a:rect l="0" t="0" r="r" b="b"/>
                <a:pathLst>
                  <a:path w="664" h="578">
                    <a:moveTo>
                      <a:pt x="55" y="53"/>
                    </a:moveTo>
                    <a:cubicBezTo>
                      <a:pt x="38" y="104"/>
                      <a:pt x="10" y="217"/>
                      <a:pt x="11" y="280"/>
                    </a:cubicBezTo>
                    <a:cubicBezTo>
                      <a:pt x="10" y="331"/>
                      <a:pt x="0" y="475"/>
                      <a:pt x="28" y="500"/>
                    </a:cubicBezTo>
                    <a:cubicBezTo>
                      <a:pt x="117" y="577"/>
                      <a:pt x="591" y="578"/>
                      <a:pt x="648" y="491"/>
                    </a:cubicBezTo>
                    <a:cubicBezTo>
                      <a:pt x="664" y="456"/>
                      <a:pt x="653" y="389"/>
                      <a:pt x="656" y="341"/>
                    </a:cubicBezTo>
                    <a:cubicBezTo>
                      <a:pt x="655" y="260"/>
                      <a:pt x="635" y="127"/>
                      <a:pt x="611" y="54"/>
                    </a:cubicBezTo>
                    <a:cubicBezTo>
                      <a:pt x="469" y="0"/>
                      <a:pt x="203" y="26"/>
                      <a:pt x="55" y="53"/>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8" name="Freeform 409">
                <a:extLst>
                  <a:ext uri="{FF2B5EF4-FFF2-40B4-BE49-F238E27FC236}">
                    <a16:creationId xmlns:a16="http://schemas.microsoft.com/office/drawing/2014/main" id="{2B0CE0D2-3C02-4781-8193-9E29F48BD16C}"/>
                  </a:ext>
                </a:extLst>
              </p:cNvPr>
              <p:cNvSpPr>
                <a:spLocks/>
              </p:cNvSpPr>
              <p:nvPr/>
            </p:nvSpPr>
            <p:spPr bwMode="auto">
              <a:xfrm>
                <a:off x="4799013" y="3527426"/>
                <a:ext cx="188913" cy="219075"/>
              </a:xfrm>
              <a:custGeom>
                <a:avLst/>
                <a:gdLst>
                  <a:gd name="T0" fmla="*/ 446 w 580"/>
                  <a:gd name="T1" fmla="*/ 608 h 669"/>
                  <a:gd name="T2" fmla="*/ 556 w 580"/>
                  <a:gd name="T3" fmla="*/ 338 h 669"/>
                  <a:gd name="T4" fmla="*/ 574 w 580"/>
                  <a:gd name="T5" fmla="*/ 166 h 669"/>
                  <a:gd name="T6" fmla="*/ 557 w 580"/>
                  <a:gd name="T7" fmla="*/ 90 h 669"/>
                  <a:gd name="T8" fmla="*/ 542 w 580"/>
                  <a:gd name="T9" fmla="*/ 54 h 669"/>
                  <a:gd name="T10" fmla="*/ 518 w 580"/>
                  <a:gd name="T11" fmla="*/ 30 h 669"/>
                  <a:gd name="T12" fmla="*/ 145 w 580"/>
                  <a:gd name="T13" fmla="*/ 19 h 669"/>
                  <a:gd name="T14" fmla="*/ 7 w 580"/>
                  <a:gd name="T15" fmla="*/ 159 h 669"/>
                  <a:gd name="T16" fmla="*/ 7 w 580"/>
                  <a:gd name="T17" fmla="*/ 449 h 669"/>
                  <a:gd name="T18" fmla="*/ 446 w 580"/>
                  <a:gd name="T19" fmla="*/ 608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0" h="669">
                    <a:moveTo>
                      <a:pt x="446" y="608"/>
                    </a:moveTo>
                    <a:cubicBezTo>
                      <a:pt x="484" y="515"/>
                      <a:pt x="527" y="435"/>
                      <a:pt x="556" y="338"/>
                    </a:cubicBezTo>
                    <a:cubicBezTo>
                      <a:pt x="572" y="284"/>
                      <a:pt x="580" y="225"/>
                      <a:pt x="574" y="166"/>
                    </a:cubicBezTo>
                    <a:cubicBezTo>
                      <a:pt x="571" y="139"/>
                      <a:pt x="565" y="114"/>
                      <a:pt x="557" y="90"/>
                    </a:cubicBezTo>
                    <a:cubicBezTo>
                      <a:pt x="553" y="80"/>
                      <a:pt x="547" y="63"/>
                      <a:pt x="542" y="54"/>
                    </a:cubicBezTo>
                    <a:cubicBezTo>
                      <a:pt x="529" y="31"/>
                      <a:pt x="536" y="36"/>
                      <a:pt x="518" y="30"/>
                    </a:cubicBezTo>
                    <a:cubicBezTo>
                      <a:pt x="474" y="42"/>
                      <a:pt x="218" y="19"/>
                      <a:pt x="145" y="19"/>
                    </a:cubicBezTo>
                    <a:cubicBezTo>
                      <a:pt x="106" y="0"/>
                      <a:pt x="17" y="75"/>
                      <a:pt x="7" y="159"/>
                    </a:cubicBezTo>
                    <a:cubicBezTo>
                      <a:pt x="0" y="221"/>
                      <a:pt x="2" y="384"/>
                      <a:pt x="7" y="449"/>
                    </a:cubicBezTo>
                    <a:cubicBezTo>
                      <a:pt x="23" y="669"/>
                      <a:pt x="301" y="592"/>
                      <a:pt x="446" y="608"/>
                    </a:cubicBezTo>
                    <a:close/>
                  </a:path>
                </a:pathLst>
              </a:custGeom>
              <a:solidFill>
                <a:srgbClr val="717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9" name="Freeform 427">
                <a:extLst>
                  <a:ext uri="{FF2B5EF4-FFF2-40B4-BE49-F238E27FC236}">
                    <a16:creationId xmlns:a16="http://schemas.microsoft.com/office/drawing/2014/main" id="{9AAB8352-4F17-49CB-93E2-7AEDB9A65188}"/>
                  </a:ext>
                </a:extLst>
              </p:cNvPr>
              <p:cNvSpPr>
                <a:spLocks/>
              </p:cNvSpPr>
              <p:nvPr/>
            </p:nvSpPr>
            <p:spPr bwMode="auto">
              <a:xfrm>
                <a:off x="4560888" y="2554289"/>
                <a:ext cx="169863" cy="153988"/>
              </a:xfrm>
              <a:custGeom>
                <a:avLst/>
                <a:gdLst>
                  <a:gd name="T0" fmla="*/ 515 w 520"/>
                  <a:gd name="T1" fmla="*/ 7 h 468"/>
                  <a:gd name="T2" fmla="*/ 253 w 520"/>
                  <a:gd name="T3" fmla="*/ 76 h 468"/>
                  <a:gd name="T4" fmla="*/ 0 w 520"/>
                  <a:gd name="T5" fmla="*/ 0 h 468"/>
                  <a:gd name="T6" fmla="*/ 254 w 520"/>
                  <a:gd name="T7" fmla="*/ 465 h 468"/>
                  <a:gd name="T8" fmla="*/ 472 w 520"/>
                  <a:gd name="T9" fmla="*/ 330 h 468"/>
                  <a:gd name="T10" fmla="*/ 515 w 520"/>
                  <a:gd name="T11" fmla="*/ 7 h 468"/>
                </a:gdLst>
                <a:ahLst/>
                <a:cxnLst>
                  <a:cxn ang="0">
                    <a:pos x="T0" y="T1"/>
                  </a:cxn>
                  <a:cxn ang="0">
                    <a:pos x="T2" y="T3"/>
                  </a:cxn>
                  <a:cxn ang="0">
                    <a:pos x="T4" y="T5"/>
                  </a:cxn>
                  <a:cxn ang="0">
                    <a:pos x="T6" y="T7"/>
                  </a:cxn>
                  <a:cxn ang="0">
                    <a:pos x="T8" y="T9"/>
                  </a:cxn>
                  <a:cxn ang="0">
                    <a:pos x="T10" y="T11"/>
                  </a:cxn>
                </a:cxnLst>
                <a:rect l="0" t="0" r="r" b="b"/>
                <a:pathLst>
                  <a:path w="520" h="468">
                    <a:moveTo>
                      <a:pt x="515" y="7"/>
                    </a:moveTo>
                    <a:cubicBezTo>
                      <a:pt x="440" y="56"/>
                      <a:pt x="356" y="78"/>
                      <a:pt x="253" y="76"/>
                    </a:cubicBezTo>
                    <a:cubicBezTo>
                      <a:pt x="130" y="75"/>
                      <a:pt x="89" y="39"/>
                      <a:pt x="0" y="0"/>
                    </a:cubicBezTo>
                    <a:cubicBezTo>
                      <a:pt x="18" y="216"/>
                      <a:pt x="11" y="459"/>
                      <a:pt x="254" y="465"/>
                    </a:cubicBezTo>
                    <a:cubicBezTo>
                      <a:pt x="363" y="468"/>
                      <a:pt x="437" y="406"/>
                      <a:pt x="472" y="330"/>
                    </a:cubicBezTo>
                    <a:cubicBezTo>
                      <a:pt x="520" y="226"/>
                      <a:pt x="502" y="121"/>
                      <a:pt x="515" y="7"/>
                    </a:cubicBezTo>
                    <a:close/>
                  </a:path>
                </a:pathLst>
              </a:custGeom>
              <a:solidFill>
                <a:srgbClr val="F69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0" name="Freeform 428">
                <a:extLst>
                  <a:ext uri="{FF2B5EF4-FFF2-40B4-BE49-F238E27FC236}">
                    <a16:creationId xmlns:a16="http://schemas.microsoft.com/office/drawing/2014/main" id="{6CD4709D-F640-4B44-9C4F-D67C3C41146D}"/>
                  </a:ext>
                </a:extLst>
              </p:cNvPr>
              <p:cNvSpPr>
                <a:spLocks/>
              </p:cNvSpPr>
              <p:nvPr/>
            </p:nvSpPr>
            <p:spPr bwMode="auto">
              <a:xfrm>
                <a:off x="4132263" y="3671889"/>
                <a:ext cx="134938" cy="193675"/>
              </a:xfrm>
              <a:custGeom>
                <a:avLst/>
                <a:gdLst>
                  <a:gd name="T0" fmla="*/ 5 w 416"/>
                  <a:gd name="T1" fmla="*/ 378 h 591"/>
                  <a:gd name="T2" fmla="*/ 285 w 416"/>
                  <a:gd name="T3" fmla="*/ 565 h 591"/>
                  <a:gd name="T4" fmla="*/ 386 w 416"/>
                  <a:gd name="T5" fmla="*/ 583 h 591"/>
                  <a:gd name="T6" fmla="*/ 411 w 416"/>
                  <a:gd name="T7" fmla="*/ 566 h 591"/>
                  <a:gd name="T8" fmla="*/ 353 w 416"/>
                  <a:gd name="T9" fmla="*/ 531 h 591"/>
                  <a:gd name="T10" fmla="*/ 266 w 416"/>
                  <a:gd name="T11" fmla="*/ 428 h 591"/>
                  <a:gd name="T12" fmla="*/ 285 w 416"/>
                  <a:gd name="T13" fmla="*/ 336 h 591"/>
                  <a:gd name="T14" fmla="*/ 392 w 416"/>
                  <a:gd name="T15" fmla="*/ 472 h 591"/>
                  <a:gd name="T16" fmla="*/ 385 w 416"/>
                  <a:gd name="T17" fmla="*/ 215 h 591"/>
                  <a:gd name="T18" fmla="*/ 318 w 416"/>
                  <a:gd name="T19" fmla="*/ 22 h 591"/>
                  <a:gd name="T20" fmla="*/ 358 w 416"/>
                  <a:gd name="T21" fmla="*/ 25 h 591"/>
                  <a:gd name="T22" fmla="*/ 45 w 416"/>
                  <a:gd name="T23" fmla="*/ 0 h 591"/>
                  <a:gd name="T24" fmla="*/ 5 w 416"/>
                  <a:gd name="T25" fmla="*/ 37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6" h="591">
                    <a:moveTo>
                      <a:pt x="5" y="378"/>
                    </a:moveTo>
                    <a:cubicBezTo>
                      <a:pt x="30" y="485"/>
                      <a:pt x="135" y="499"/>
                      <a:pt x="285" y="565"/>
                    </a:cubicBezTo>
                    <a:cubicBezTo>
                      <a:pt x="314" y="577"/>
                      <a:pt x="353" y="591"/>
                      <a:pt x="386" y="583"/>
                    </a:cubicBezTo>
                    <a:cubicBezTo>
                      <a:pt x="416" y="575"/>
                      <a:pt x="408" y="571"/>
                      <a:pt x="411" y="566"/>
                    </a:cubicBezTo>
                    <a:cubicBezTo>
                      <a:pt x="381" y="553"/>
                      <a:pt x="379" y="549"/>
                      <a:pt x="353" y="531"/>
                    </a:cubicBezTo>
                    <a:cubicBezTo>
                      <a:pt x="309" y="500"/>
                      <a:pt x="284" y="523"/>
                      <a:pt x="266" y="428"/>
                    </a:cubicBezTo>
                    <a:cubicBezTo>
                      <a:pt x="248" y="331"/>
                      <a:pt x="281" y="340"/>
                      <a:pt x="285" y="336"/>
                    </a:cubicBezTo>
                    <a:cubicBezTo>
                      <a:pt x="295" y="401"/>
                      <a:pt x="326" y="476"/>
                      <a:pt x="392" y="472"/>
                    </a:cubicBezTo>
                    <a:cubicBezTo>
                      <a:pt x="387" y="392"/>
                      <a:pt x="394" y="287"/>
                      <a:pt x="385" y="215"/>
                    </a:cubicBezTo>
                    <a:cubicBezTo>
                      <a:pt x="374" y="126"/>
                      <a:pt x="329" y="80"/>
                      <a:pt x="318" y="22"/>
                    </a:cubicBezTo>
                    <a:lnTo>
                      <a:pt x="358" y="25"/>
                    </a:lnTo>
                    <a:lnTo>
                      <a:pt x="45" y="0"/>
                    </a:lnTo>
                    <a:cubicBezTo>
                      <a:pt x="27" y="149"/>
                      <a:pt x="0" y="228"/>
                      <a:pt x="5" y="378"/>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1" name="Freeform 442">
                <a:extLst>
                  <a:ext uri="{FF2B5EF4-FFF2-40B4-BE49-F238E27FC236}">
                    <a16:creationId xmlns:a16="http://schemas.microsoft.com/office/drawing/2014/main" id="{604A94E8-1BC9-48F0-9171-18E714BC359D}"/>
                  </a:ext>
                </a:extLst>
              </p:cNvPr>
              <p:cNvSpPr>
                <a:spLocks/>
              </p:cNvSpPr>
              <p:nvPr/>
            </p:nvSpPr>
            <p:spPr bwMode="auto">
              <a:xfrm>
                <a:off x="4956176" y="3040064"/>
                <a:ext cx="90488" cy="258763"/>
              </a:xfrm>
              <a:custGeom>
                <a:avLst/>
                <a:gdLst>
                  <a:gd name="T0" fmla="*/ 0 w 274"/>
                  <a:gd name="T1" fmla="*/ 790 h 790"/>
                  <a:gd name="T2" fmla="*/ 274 w 274"/>
                  <a:gd name="T3" fmla="*/ 442 h 790"/>
                  <a:gd name="T4" fmla="*/ 21 w 274"/>
                  <a:gd name="T5" fmla="*/ 0 h 790"/>
                  <a:gd name="T6" fmla="*/ 0 w 274"/>
                  <a:gd name="T7" fmla="*/ 790 h 790"/>
                </a:gdLst>
                <a:ahLst/>
                <a:cxnLst>
                  <a:cxn ang="0">
                    <a:pos x="T0" y="T1"/>
                  </a:cxn>
                  <a:cxn ang="0">
                    <a:pos x="T2" y="T3"/>
                  </a:cxn>
                  <a:cxn ang="0">
                    <a:pos x="T4" y="T5"/>
                  </a:cxn>
                  <a:cxn ang="0">
                    <a:pos x="T6" y="T7"/>
                  </a:cxn>
                </a:cxnLst>
                <a:rect l="0" t="0" r="r" b="b"/>
                <a:pathLst>
                  <a:path w="274" h="790">
                    <a:moveTo>
                      <a:pt x="0" y="790"/>
                    </a:moveTo>
                    <a:cubicBezTo>
                      <a:pt x="35" y="764"/>
                      <a:pt x="263" y="459"/>
                      <a:pt x="274" y="442"/>
                    </a:cubicBezTo>
                    <a:cubicBezTo>
                      <a:pt x="265" y="405"/>
                      <a:pt x="39" y="15"/>
                      <a:pt x="21" y="0"/>
                    </a:cubicBezTo>
                    <a:lnTo>
                      <a:pt x="0" y="79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2" name="Freeform 443">
                <a:extLst>
                  <a:ext uri="{FF2B5EF4-FFF2-40B4-BE49-F238E27FC236}">
                    <a16:creationId xmlns:a16="http://schemas.microsoft.com/office/drawing/2014/main" id="{F0591C71-3227-4795-B637-776C70162445}"/>
                  </a:ext>
                </a:extLst>
              </p:cNvPr>
              <p:cNvSpPr>
                <a:spLocks/>
              </p:cNvSpPr>
              <p:nvPr/>
            </p:nvSpPr>
            <p:spPr bwMode="auto">
              <a:xfrm>
                <a:off x="4591051" y="3530601"/>
                <a:ext cx="106363" cy="141288"/>
              </a:xfrm>
              <a:custGeom>
                <a:avLst/>
                <a:gdLst>
                  <a:gd name="T0" fmla="*/ 28 w 325"/>
                  <a:gd name="T1" fmla="*/ 24 h 431"/>
                  <a:gd name="T2" fmla="*/ 15 w 325"/>
                  <a:gd name="T3" fmla="*/ 216 h 431"/>
                  <a:gd name="T4" fmla="*/ 14 w 325"/>
                  <a:gd name="T5" fmla="*/ 308 h 431"/>
                  <a:gd name="T6" fmla="*/ 16 w 325"/>
                  <a:gd name="T7" fmla="*/ 431 h 431"/>
                  <a:gd name="T8" fmla="*/ 324 w 325"/>
                  <a:gd name="T9" fmla="*/ 431 h 431"/>
                  <a:gd name="T10" fmla="*/ 325 w 325"/>
                  <a:gd name="T11" fmla="*/ 0 h 431"/>
                  <a:gd name="T12" fmla="*/ 169 w 325"/>
                  <a:gd name="T13" fmla="*/ 214 h 431"/>
                  <a:gd name="T14" fmla="*/ 28 w 325"/>
                  <a:gd name="T15" fmla="*/ 24 h 4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5" h="431">
                    <a:moveTo>
                      <a:pt x="28" y="24"/>
                    </a:moveTo>
                    <a:cubicBezTo>
                      <a:pt x="0" y="52"/>
                      <a:pt x="10" y="179"/>
                      <a:pt x="15" y="216"/>
                    </a:cubicBezTo>
                    <a:cubicBezTo>
                      <a:pt x="26" y="263"/>
                      <a:pt x="25" y="262"/>
                      <a:pt x="14" y="308"/>
                    </a:cubicBezTo>
                    <a:lnTo>
                      <a:pt x="16" y="431"/>
                    </a:lnTo>
                    <a:lnTo>
                      <a:pt x="324" y="431"/>
                    </a:lnTo>
                    <a:lnTo>
                      <a:pt x="325" y="0"/>
                    </a:lnTo>
                    <a:cubicBezTo>
                      <a:pt x="273" y="55"/>
                      <a:pt x="221" y="171"/>
                      <a:pt x="169" y="214"/>
                    </a:cubicBezTo>
                    <a:cubicBezTo>
                      <a:pt x="127" y="154"/>
                      <a:pt x="60" y="86"/>
                      <a:pt x="2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3" name="Freeform 445">
                <a:extLst>
                  <a:ext uri="{FF2B5EF4-FFF2-40B4-BE49-F238E27FC236}">
                    <a16:creationId xmlns:a16="http://schemas.microsoft.com/office/drawing/2014/main" id="{F6235637-E396-401E-956F-374E19F4ED51}"/>
                  </a:ext>
                </a:extLst>
              </p:cNvPr>
              <p:cNvSpPr>
                <a:spLocks/>
              </p:cNvSpPr>
              <p:nvPr/>
            </p:nvSpPr>
            <p:spPr bwMode="auto">
              <a:xfrm>
                <a:off x="4541838" y="2430464"/>
                <a:ext cx="212725" cy="87313"/>
              </a:xfrm>
              <a:custGeom>
                <a:avLst/>
                <a:gdLst>
                  <a:gd name="T0" fmla="*/ 261 w 648"/>
                  <a:gd name="T1" fmla="*/ 37 h 267"/>
                  <a:gd name="T2" fmla="*/ 405 w 648"/>
                  <a:gd name="T3" fmla="*/ 230 h 267"/>
                  <a:gd name="T4" fmla="*/ 261 w 648"/>
                  <a:gd name="T5" fmla="*/ 37 h 267"/>
                </a:gdLst>
                <a:ahLst/>
                <a:cxnLst>
                  <a:cxn ang="0">
                    <a:pos x="T0" y="T1"/>
                  </a:cxn>
                  <a:cxn ang="0">
                    <a:pos x="T2" y="T3"/>
                  </a:cxn>
                  <a:cxn ang="0">
                    <a:pos x="T4" y="T5"/>
                  </a:cxn>
                </a:cxnLst>
                <a:rect l="0" t="0" r="r" b="b"/>
                <a:pathLst>
                  <a:path w="648" h="267">
                    <a:moveTo>
                      <a:pt x="261" y="37"/>
                    </a:moveTo>
                    <a:cubicBezTo>
                      <a:pt x="92" y="59"/>
                      <a:pt x="0" y="267"/>
                      <a:pt x="405" y="230"/>
                    </a:cubicBezTo>
                    <a:cubicBezTo>
                      <a:pt x="648" y="207"/>
                      <a:pt x="542" y="0"/>
                      <a:pt x="261" y="37"/>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4" name="Freeform 446">
                <a:extLst>
                  <a:ext uri="{FF2B5EF4-FFF2-40B4-BE49-F238E27FC236}">
                    <a16:creationId xmlns:a16="http://schemas.microsoft.com/office/drawing/2014/main" id="{E86B8563-FA01-4629-9639-77510259A136}"/>
                  </a:ext>
                </a:extLst>
              </p:cNvPr>
              <p:cNvSpPr>
                <a:spLocks/>
              </p:cNvSpPr>
              <p:nvPr/>
            </p:nvSpPr>
            <p:spPr bwMode="auto">
              <a:xfrm>
                <a:off x="4119563" y="3614739"/>
                <a:ext cx="141288" cy="65088"/>
              </a:xfrm>
              <a:custGeom>
                <a:avLst/>
                <a:gdLst>
                  <a:gd name="T0" fmla="*/ 83 w 431"/>
                  <a:gd name="T1" fmla="*/ 172 h 197"/>
                  <a:gd name="T2" fmla="*/ 396 w 431"/>
                  <a:gd name="T3" fmla="*/ 197 h 197"/>
                  <a:gd name="T4" fmla="*/ 418 w 431"/>
                  <a:gd name="T5" fmla="*/ 143 h 197"/>
                  <a:gd name="T6" fmla="*/ 427 w 431"/>
                  <a:gd name="T7" fmla="*/ 76 h 197"/>
                  <a:gd name="T8" fmla="*/ 431 w 431"/>
                  <a:gd name="T9" fmla="*/ 44 h 197"/>
                  <a:gd name="T10" fmla="*/ 11 w 431"/>
                  <a:gd name="T11" fmla="*/ 8 h 197"/>
                  <a:gd name="T12" fmla="*/ 0 w 431"/>
                  <a:gd name="T13" fmla="*/ 163 h 197"/>
                  <a:gd name="T14" fmla="*/ 83 w 431"/>
                  <a:gd name="T15" fmla="*/ 172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1" h="197">
                    <a:moveTo>
                      <a:pt x="83" y="172"/>
                    </a:moveTo>
                    <a:lnTo>
                      <a:pt x="396" y="197"/>
                    </a:lnTo>
                    <a:cubicBezTo>
                      <a:pt x="427" y="197"/>
                      <a:pt x="415" y="181"/>
                      <a:pt x="418" y="143"/>
                    </a:cubicBezTo>
                    <a:cubicBezTo>
                      <a:pt x="419" y="129"/>
                      <a:pt x="425" y="70"/>
                      <a:pt x="427" y="76"/>
                    </a:cubicBezTo>
                    <a:lnTo>
                      <a:pt x="431" y="44"/>
                    </a:lnTo>
                    <a:cubicBezTo>
                      <a:pt x="375" y="32"/>
                      <a:pt x="57" y="0"/>
                      <a:pt x="11" y="8"/>
                    </a:cubicBezTo>
                    <a:lnTo>
                      <a:pt x="0" y="163"/>
                    </a:lnTo>
                    <a:lnTo>
                      <a:pt x="83" y="1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375" name="Group 374">
                <a:extLst>
                  <a:ext uri="{FF2B5EF4-FFF2-40B4-BE49-F238E27FC236}">
                    <a16:creationId xmlns:a16="http://schemas.microsoft.com/office/drawing/2014/main" id="{24949F5B-425B-455F-B5E7-43881B64CC59}"/>
                  </a:ext>
                </a:extLst>
              </p:cNvPr>
              <p:cNvGrpSpPr/>
              <p:nvPr/>
            </p:nvGrpSpPr>
            <p:grpSpPr>
              <a:xfrm>
                <a:off x="4518633" y="2252482"/>
                <a:ext cx="250825" cy="219076"/>
                <a:chOff x="11472864" y="2181226"/>
                <a:chExt cx="250825" cy="219076"/>
              </a:xfrm>
            </p:grpSpPr>
            <p:sp>
              <p:nvSpPr>
                <p:cNvPr id="382" name="Freeform 305">
                  <a:extLst>
                    <a:ext uri="{FF2B5EF4-FFF2-40B4-BE49-F238E27FC236}">
                      <a16:creationId xmlns:a16="http://schemas.microsoft.com/office/drawing/2014/main" id="{DB3666FC-EE4C-4F59-A536-A24BA882B5B6}"/>
                    </a:ext>
                  </a:extLst>
                </p:cNvPr>
                <p:cNvSpPr>
                  <a:spLocks/>
                </p:cNvSpPr>
                <p:nvPr/>
              </p:nvSpPr>
              <p:spPr bwMode="auto">
                <a:xfrm>
                  <a:off x="11630026" y="2181226"/>
                  <a:ext cx="93663" cy="39688"/>
                </a:xfrm>
                <a:custGeom>
                  <a:avLst/>
                  <a:gdLst>
                    <a:gd name="T0" fmla="*/ 13 w 288"/>
                    <a:gd name="T1" fmla="*/ 74 h 125"/>
                    <a:gd name="T2" fmla="*/ 165 w 288"/>
                    <a:gd name="T3" fmla="*/ 100 h 125"/>
                    <a:gd name="T4" fmla="*/ 270 w 288"/>
                    <a:gd name="T5" fmla="*/ 45 h 125"/>
                    <a:gd name="T6" fmla="*/ 123 w 288"/>
                    <a:gd name="T7" fmla="*/ 28 h 125"/>
                    <a:gd name="T8" fmla="*/ 13 w 288"/>
                    <a:gd name="T9" fmla="*/ 74 h 125"/>
                  </a:gdLst>
                  <a:ahLst/>
                  <a:cxnLst>
                    <a:cxn ang="0">
                      <a:pos x="T0" y="T1"/>
                    </a:cxn>
                    <a:cxn ang="0">
                      <a:pos x="T2" y="T3"/>
                    </a:cxn>
                    <a:cxn ang="0">
                      <a:pos x="T4" y="T5"/>
                    </a:cxn>
                    <a:cxn ang="0">
                      <a:pos x="T6" y="T7"/>
                    </a:cxn>
                    <a:cxn ang="0">
                      <a:pos x="T8" y="T9"/>
                    </a:cxn>
                  </a:cxnLst>
                  <a:rect l="0" t="0" r="r" b="b"/>
                  <a:pathLst>
                    <a:path w="288" h="125">
                      <a:moveTo>
                        <a:pt x="13" y="74"/>
                      </a:moveTo>
                      <a:cubicBezTo>
                        <a:pt x="47" y="103"/>
                        <a:pt x="119" y="96"/>
                        <a:pt x="165" y="100"/>
                      </a:cubicBezTo>
                      <a:cubicBezTo>
                        <a:pt x="233" y="105"/>
                        <a:pt x="288" y="125"/>
                        <a:pt x="270" y="45"/>
                      </a:cubicBezTo>
                      <a:cubicBezTo>
                        <a:pt x="230" y="34"/>
                        <a:pt x="169" y="32"/>
                        <a:pt x="123" y="28"/>
                      </a:cubicBezTo>
                      <a:cubicBezTo>
                        <a:pt x="67" y="23"/>
                        <a:pt x="0" y="0"/>
                        <a:pt x="13" y="74"/>
                      </a:cubicBezTo>
                      <a:close/>
                    </a:path>
                  </a:pathLst>
                </a:custGeom>
                <a:solidFill>
                  <a:srgbClr val="503D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3" name="Freeform 311">
                  <a:extLst>
                    <a:ext uri="{FF2B5EF4-FFF2-40B4-BE49-F238E27FC236}">
                      <a16:creationId xmlns:a16="http://schemas.microsoft.com/office/drawing/2014/main" id="{5AB5B15C-BEB2-4C80-9E35-4034F9318CF9}"/>
                    </a:ext>
                  </a:extLst>
                </p:cNvPr>
                <p:cNvSpPr>
                  <a:spLocks/>
                </p:cNvSpPr>
                <p:nvPr/>
              </p:nvSpPr>
              <p:spPr bwMode="auto">
                <a:xfrm>
                  <a:off x="11472864" y="2181226"/>
                  <a:ext cx="82550" cy="38100"/>
                </a:xfrm>
                <a:custGeom>
                  <a:avLst/>
                  <a:gdLst>
                    <a:gd name="T0" fmla="*/ 6 w 250"/>
                    <a:gd name="T1" fmla="*/ 46 h 118"/>
                    <a:gd name="T2" fmla="*/ 0 w 250"/>
                    <a:gd name="T3" fmla="*/ 81 h 118"/>
                    <a:gd name="T4" fmla="*/ 141 w 250"/>
                    <a:gd name="T5" fmla="*/ 96 h 118"/>
                    <a:gd name="T6" fmla="*/ 250 w 250"/>
                    <a:gd name="T7" fmla="*/ 64 h 118"/>
                    <a:gd name="T8" fmla="*/ 143 w 250"/>
                    <a:gd name="T9" fmla="*/ 27 h 118"/>
                    <a:gd name="T10" fmla="*/ 6 w 250"/>
                    <a:gd name="T11" fmla="*/ 46 h 118"/>
                  </a:gdLst>
                  <a:ahLst/>
                  <a:cxnLst>
                    <a:cxn ang="0">
                      <a:pos x="T0" y="T1"/>
                    </a:cxn>
                    <a:cxn ang="0">
                      <a:pos x="T2" y="T3"/>
                    </a:cxn>
                    <a:cxn ang="0">
                      <a:pos x="T4" y="T5"/>
                    </a:cxn>
                    <a:cxn ang="0">
                      <a:pos x="T6" y="T7"/>
                    </a:cxn>
                    <a:cxn ang="0">
                      <a:pos x="T8" y="T9"/>
                    </a:cxn>
                    <a:cxn ang="0">
                      <a:pos x="T10" y="T11"/>
                    </a:cxn>
                  </a:cxnLst>
                  <a:rect l="0" t="0" r="r" b="b"/>
                  <a:pathLst>
                    <a:path w="250" h="118">
                      <a:moveTo>
                        <a:pt x="6" y="46"/>
                      </a:moveTo>
                      <a:lnTo>
                        <a:pt x="0" y="81"/>
                      </a:lnTo>
                      <a:cubicBezTo>
                        <a:pt x="32" y="118"/>
                        <a:pt x="40" y="104"/>
                        <a:pt x="141" y="96"/>
                      </a:cubicBezTo>
                      <a:cubicBezTo>
                        <a:pt x="195" y="91"/>
                        <a:pt x="224" y="98"/>
                        <a:pt x="250" y="64"/>
                      </a:cubicBezTo>
                      <a:cubicBezTo>
                        <a:pt x="248" y="0"/>
                        <a:pt x="205" y="21"/>
                        <a:pt x="143" y="27"/>
                      </a:cubicBezTo>
                      <a:cubicBezTo>
                        <a:pt x="100" y="31"/>
                        <a:pt x="40" y="32"/>
                        <a:pt x="6" y="46"/>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4" name="Freeform 313">
                  <a:extLst>
                    <a:ext uri="{FF2B5EF4-FFF2-40B4-BE49-F238E27FC236}">
                      <a16:creationId xmlns:a16="http://schemas.microsoft.com/office/drawing/2014/main" id="{2FFE79A0-CA45-4373-BE21-E86DCC0E07EE}"/>
                    </a:ext>
                  </a:extLst>
                </p:cNvPr>
                <p:cNvSpPr>
                  <a:spLocks/>
                </p:cNvSpPr>
                <p:nvPr/>
              </p:nvSpPr>
              <p:spPr bwMode="auto">
                <a:xfrm>
                  <a:off x="11560176" y="2249489"/>
                  <a:ext cx="71438" cy="85725"/>
                </a:xfrm>
                <a:custGeom>
                  <a:avLst/>
                  <a:gdLst>
                    <a:gd name="T0" fmla="*/ 214 w 214"/>
                    <a:gd name="T1" fmla="*/ 219 h 263"/>
                    <a:gd name="T2" fmla="*/ 69 w 214"/>
                    <a:gd name="T3" fmla="*/ 176 h 263"/>
                    <a:gd name="T4" fmla="*/ 78 w 214"/>
                    <a:gd name="T5" fmla="*/ 0 h 263"/>
                    <a:gd name="T6" fmla="*/ 42 w 214"/>
                    <a:gd name="T7" fmla="*/ 32 h 263"/>
                    <a:gd name="T8" fmla="*/ 120 w 214"/>
                    <a:gd name="T9" fmla="*/ 259 h 263"/>
                    <a:gd name="T10" fmla="*/ 214 w 214"/>
                    <a:gd name="T11" fmla="*/ 219 h 263"/>
                  </a:gdLst>
                  <a:ahLst/>
                  <a:cxnLst>
                    <a:cxn ang="0">
                      <a:pos x="T0" y="T1"/>
                    </a:cxn>
                    <a:cxn ang="0">
                      <a:pos x="T2" y="T3"/>
                    </a:cxn>
                    <a:cxn ang="0">
                      <a:pos x="T4" y="T5"/>
                    </a:cxn>
                    <a:cxn ang="0">
                      <a:pos x="T6" y="T7"/>
                    </a:cxn>
                    <a:cxn ang="0">
                      <a:pos x="T8" y="T9"/>
                    </a:cxn>
                    <a:cxn ang="0">
                      <a:pos x="T10" y="T11"/>
                    </a:cxn>
                  </a:cxnLst>
                  <a:rect l="0" t="0" r="r" b="b"/>
                  <a:pathLst>
                    <a:path w="214" h="263">
                      <a:moveTo>
                        <a:pt x="214" y="219"/>
                      </a:moveTo>
                      <a:cubicBezTo>
                        <a:pt x="174" y="198"/>
                        <a:pt x="84" y="259"/>
                        <a:pt x="69" y="176"/>
                      </a:cubicBezTo>
                      <a:cubicBezTo>
                        <a:pt x="59" y="123"/>
                        <a:pt x="94" y="52"/>
                        <a:pt x="78" y="0"/>
                      </a:cubicBezTo>
                      <a:cubicBezTo>
                        <a:pt x="48" y="2"/>
                        <a:pt x="48" y="1"/>
                        <a:pt x="42" y="32"/>
                      </a:cubicBezTo>
                      <a:cubicBezTo>
                        <a:pt x="25" y="127"/>
                        <a:pt x="0" y="252"/>
                        <a:pt x="120" y="259"/>
                      </a:cubicBezTo>
                      <a:cubicBezTo>
                        <a:pt x="190" y="263"/>
                        <a:pt x="213" y="258"/>
                        <a:pt x="214" y="219"/>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5" name="Freeform 318">
                  <a:extLst>
                    <a:ext uri="{FF2B5EF4-FFF2-40B4-BE49-F238E27FC236}">
                      <a16:creationId xmlns:a16="http://schemas.microsoft.com/office/drawing/2014/main" id="{A9F54429-49BA-4DDE-BE43-875D8D0902B3}"/>
                    </a:ext>
                  </a:extLst>
                </p:cNvPr>
                <p:cNvSpPr>
                  <a:spLocks/>
                </p:cNvSpPr>
                <p:nvPr/>
              </p:nvSpPr>
              <p:spPr bwMode="auto">
                <a:xfrm>
                  <a:off x="11550651" y="2376489"/>
                  <a:ext cx="107950" cy="23813"/>
                </a:xfrm>
                <a:custGeom>
                  <a:avLst/>
                  <a:gdLst>
                    <a:gd name="T0" fmla="*/ 0 w 328"/>
                    <a:gd name="T1" fmla="*/ 38 h 75"/>
                    <a:gd name="T2" fmla="*/ 158 w 328"/>
                    <a:gd name="T3" fmla="*/ 74 h 75"/>
                    <a:gd name="T4" fmla="*/ 328 w 328"/>
                    <a:gd name="T5" fmla="*/ 37 h 75"/>
                    <a:gd name="T6" fmla="*/ 269 w 328"/>
                    <a:gd name="T7" fmla="*/ 4 h 75"/>
                    <a:gd name="T8" fmla="*/ 224 w 328"/>
                    <a:gd name="T9" fmla="*/ 25 h 75"/>
                    <a:gd name="T10" fmla="*/ 72 w 328"/>
                    <a:gd name="T11" fmla="*/ 0 h 75"/>
                    <a:gd name="T12" fmla="*/ 0 w 328"/>
                    <a:gd name="T13" fmla="*/ 38 h 75"/>
                  </a:gdLst>
                  <a:ahLst/>
                  <a:cxnLst>
                    <a:cxn ang="0">
                      <a:pos x="T0" y="T1"/>
                    </a:cxn>
                    <a:cxn ang="0">
                      <a:pos x="T2" y="T3"/>
                    </a:cxn>
                    <a:cxn ang="0">
                      <a:pos x="T4" y="T5"/>
                    </a:cxn>
                    <a:cxn ang="0">
                      <a:pos x="T6" y="T7"/>
                    </a:cxn>
                    <a:cxn ang="0">
                      <a:pos x="T8" y="T9"/>
                    </a:cxn>
                    <a:cxn ang="0">
                      <a:pos x="T10" y="T11"/>
                    </a:cxn>
                    <a:cxn ang="0">
                      <a:pos x="T12" y="T13"/>
                    </a:cxn>
                  </a:cxnLst>
                  <a:rect l="0" t="0" r="r" b="b"/>
                  <a:pathLst>
                    <a:path w="328" h="75">
                      <a:moveTo>
                        <a:pt x="0" y="38"/>
                      </a:moveTo>
                      <a:cubicBezTo>
                        <a:pt x="24" y="36"/>
                        <a:pt x="98" y="72"/>
                        <a:pt x="158" y="74"/>
                      </a:cubicBezTo>
                      <a:cubicBezTo>
                        <a:pt x="225" y="75"/>
                        <a:pt x="275" y="63"/>
                        <a:pt x="328" y="37"/>
                      </a:cubicBezTo>
                      <a:cubicBezTo>
                        <a:pt x="308" y="12"/>
                        <a:pt x="303" y="17"/>
                        <a:pt x="269" y="4"/>
                      </a:cubicBezTo>
                      <a:cubicBezTo>
                        <a:pt x="263" y="14"/>
                        <a:pt x="273" y="17"/>
                        <a:pt x="224" y="25"/>
                      </a:cubicBezTo>
                      <a:cubicBezTo>
                        <a:pt x="196" y="29"/>
                        <a:pt x="73" y="38"/>
                        <a:pt x="72" y="0"/>
                      </a:cubicBezTo>
                      <a:cubicBezTo>
                        <a:pt x="40" y="10"/>
                        <a:pt x="17" y="15"/>
                        <a:pt x="0" y="38"/>
                      </a:cubicBezTo>
                      <a:close/>
                    </a:path>
                  </a:pathLst>
                </a:custGeom>
                <a:solidFill>
                  <a:srgbClr val="D86A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6" name="Freeform 330">
                  <a:extLst>
                    <a:ext uri="{FF2B5EF4-FFF2-40B4-BE49-F238E27FC236}">
                      <a16:creationId xmlns:a16="http://schemas.microsoft.com/office/drawing/2014/main" id="{66393570-55C5-4409-92C0-3A18198D409E}"/>
                    </a:ext>
                  </a:extLst>
                </p:cNvPr>
                <p:cNvSpPr>
                  <a:spLocks/>
                </p:cNvSpPr>
                <p:nvPr/>
              </p:nvSpPr>
              <p:spPr bwMode="auto">
                <a:xfrm>
                  <a:off x="11657014" y="2235201"/>
                  <a:ext cx="52388" cy="20638"/>
                </a:xfrm>
                <a:custGeom>
                  <a:avLst/>
                  <a:gdLst>
                    <a:gd name="T0" fmla="*/ 0 w 159"/>
                    <a:gd name="T1" fmla="*/ 35 h 65"/>
                    <a:gd name="T2" fmla="*/ 78 w 159"/>
                    <a:gd name="T3" fmla="*/ 65 h 65"/>
                    <a:gd name="T4" fmla="*/ 159 w 159"/>
                    <a:gd name="T5" fmla="*/ 35 h 65"/>
                    <a:gd name="T6" fmla="*/ 78 w 159"/>
                    <a:gd name="T7" fmla="*/ 1 h 65"/>
                    <a:gd name="T8" fmla="*/ 0 w 159"/>
                    <a:gd name="T9" fmla="*/ 35 h 65"/>
                  </a:gdLst>
                  <a:ahLst/>
                  <a:cxnLst>
                    <a:cxn ang="0">
                      <a:pos x="T0" y="T1"/>
                    </a:cxn>
                    <a:cxn ang="0">
                      <a:pos x="T2" y="T3"/>
                    </a:cxn>
                    <a:cxn ang="0">
                      <a:pos x="T4" y="T5"/>
                    </a:cxn>
                    <a:cxn ang="0">
                      <a:pos x="T6" y="T7"/>
                    </a:cxn>
                    <a:cxn ang="0">
                      <a:pos x="T8" y="T9"/>
                    </a:cxn>
                  </a:cxnLst>
                  <a:rect l="0" t="0" r="r" b="b"/>
                  <a:pathLst>
                    <a:path w="159" h="65">
                      <a:moveTo>
                        <a:pt x="0" y="35"/>
                      </a:moveTo>
                      <a:cubicBezTo>
                        <a:pt x="9" y="50"/>
                        <a:pt x="9" y="64"/>
                        <a:pt x="78" y="65"/>
                      </a:cubicBezTo>
                      <a:cubicBezTo>
                        <a:pt x="116" y="65"/>
                        <a:pt x="137" y="62"/>
                        <a:pt x="159" y="35"/>
                      </a:cubicBezTo>
                      <a:cubicBezTo>
                        <a:pt x="146" y="12"/>
                        <a:pt x="138" y="0"/>
                        <a:pt x="78" y="1"/>
                      </a:cubicBezTo>
                      <a:cubicBezTo>
                        <a:pt x="40" y="1"/>
                        <a:pt x="14" y="5"/>
                        <a:pt x="0" y="35"/>
                      </a:cubicBezTo>
                      <a:close/>
                    </a:path>
                  </a:pathLst>
                </a:custGeom>
                <a:solidFill>
                  <a:srgbClr val="2424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7" name="Freeform 333">
                  <a:extLst>
                    <a:ext uri="{FF2B5EF4-FFF2-40B4-BE49-F238E27FC236}">
                      <a16:creationId xmlns:a16="http://schemas.microsoft.com/office/drawing/2014/main" id="{0ED7D647-BFBF-4167-81D1-D7419B9F8D32}"/>
                    </a:ext>
                  </a:extLst>
                </p:cNvPr>
                <p:cNvSpPr>
                  <a:spLocks/>
                </p:cNvSpPr>
                <p:nvPr/>
              </p:nvSpPr>
              <p:spPr bwMode="auto">
                <a:xfrm>
                  <a:off x="11495089" y="2235201"/>
                  <a:ext cx="50800" cy="28575"/>
                </a:xfrm>
                <a:custGeom>
                  <a:avLst/>
                  <a:gdLst>
                    <a:gd name="T0" fmla="*/ 7 w 157"/>
                    <a:gd name="T1" fmla="*/ 51 h 89"/>
                    <a:gd name="T2" fmla="*/ 29 w 157"/>
                    <a:gd name="T3" fmla="*/ 73 h 89"/>
                    <a:gd name="T4" fmla="*/ 157 w 157"/>
                    <a:gd name="T5" fmla="*/ 51 h 89"/>
                    <a:gd name="T6" fmla="*/ 7 w 157"/>
                    <a:gd name="T7" fmla="*/ 51 h 89"/>
                  </a:gdLst>
                  <a:ahLst/>
                  <a:cxnLst>
                    <a:cxn ang="0">
                      <a:pos x="T0" y="T1"/>
                    </a:cxn>
                    <a:cxn ang="0">
                      <a:pos x="T2" y="T3"/>
                    </a:cxn>
                    <a:cxn ang="0">
                      <a:pos x="T4" y="T5"/>
                    </a:cxn>
                    <a:cxn ang="0">
                      <a:pos x="T6" y="T7"/>
                    </a:cxn>
                  </a:cxnLst>
                  <a:rect l="0" t="0" r="r" b="b"/>
                  <a:pathLst>
                    <a:path w="157" h="89">
                      <a:moveTo>
                        <a:pt x="7" y="51"/>
                      </a:moveTo>
                      <a:cubicBezTo>
                        <a:pt x="19" y="72"/>
                        <a:pt x="0" y="60"/>
                        <a:pt x="29" y="73"/>
                      </a:cubicBezTo>
                      <a:cubicBezTo>
                        <a:pt x="60" y="86"/>
                        <a:pt x="124" y="89"/>
                        <a:pt x="157" y="51"/>
                      </a:cubicBezTo>
                      <a:cubicBezTo>
                        <a:pt x="129" y="0"/>
                        <a:pt x="30" y="5"/>
                        <a:pt x="7" y="51"/>
                      </a:cubicBezTo>
                      <a:close/>
                    </a:path>
                  </a:pathLst>
                </a:custGeom>
                <a:solidFill>
                  <a:srgbClr val="2424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376" name="Group 375">
                <a:extLst>
                  <a:ext uri="{FF2B5EF4-FFF2-40B4-BE49-F238E27FC236}">
                    <a16:creationId xmlns:a16="http://schemas.microsoft.com/office/drawing/2014/main" id="{65B7EDCE-ABDF-4D21-A0F5-B0A96C8DF98E}"/>
                  </a:ext>
                </a:extLst>
              </p:cNvPr>
              <p:cNvGrpSpPr/>
              <p:nvPr/>
            </p:nvGrpSpPr>
            <p:grpSpPr>
              <a:xfrm>
                <a:off x="4019240" y="3387217"/>
                <a:ext cx="580701" cy="540767"/>
                <a:chOff x="10974713" y="3318985"/>
                <a:chExt cx="580701" cy="540767"/>
              </a:xfrm>
            </p:grpSpPr>
            <p:sp>
              <p:nvSpPr>
                <p:cNvPr id="377" name="Freeform 204">
                  <a:extLst>
                    <a:ext uri="{FF2B5EF4-FFF2-40B4-BE49-F238E27FC236}">
                      <a16:creationId xmlns:a16="http://schemas.microsoft.com/office/drawing/2014/main" id="{51755949-4485-41B5-9461-D0EC846553AA}"/>
                    </a:ext>
                  </a:extLst>
                </p:cNvPr>
                <p:cNvSpPr>
                  <a:spLocks/>
                </p:cNvSpPr>
                <p:nvPr/>
              </p:nvSpPr>
              <p:spPr bwMode="auto">
                <a:xfrm>
                  <a:off x="11175542" y="3609975"/>
                  <a:ext cx="330660" cy="249777"/>
                </a:xfrm>
                <a:custGeom>
                  <a:avLst/>
                  <a:gdLst>
                    <a:gd name="T0" fmla="*/ 132 w 1015"/>
                    <a:gd name="T1" fmla="*/ 418 h 4614"/>
                    <a:gd name="T2" fmla="*/ 130 w 1015"/>
                    <a:gd name="T3" fmla="*/ 440 h 4614"/>
                    <a:gd name="T4" fmla="*/ 124 w 1015"/>
                    <a:gd name="T5" fmla="*/ 452 h 4614"/>
                    <a:gd name="T6" fmla="*/ 17 w 1015"/>
                    <a:gd name="T7" fmla="*/ 318 h 4614"/>
                    <a:gd name="T8" fmla="*/ 7 w 1015"/>
                    <a:gd name="T9" fmla="*/ 406 h 4614"/>
                    <a:gd name="T10" fmla="*/ 92 w 1015"/>
                    <a:gd name="T11" fmla="*/ 507 h 4614"/>
                    <a:gd name="T12" fmla="*/ 151 w 1015"/>
                    <a:gd name="T13" fmla="*/ 542 h 4614"/>
                    <a:gd name="T14" fmla="*/ 532 w 1015"/>
                    <a:gd name="T15" fmla="*/ 708 h 4614"/>
                    <a:gd name="T16" fmla="*/ 532 w 1015"/>
                    <a:gd name="T17" fmla="*/ 1685 h 4614"/>
                    <a:gd name="T18" fmla="*/ 537 w 1015"/>
                    <a:gd name="T19" fmla="*/ 4600 h 4614"/>
                    <a:gd name="T20" fmla="*/ 650 w 1015"/>
                    <a:gd name="T21" fmla="*/ 4600 h 4614"/>
                    <a:gd name="T22" fmla="*/ 684 w 1015"/>
                    <a:gd name="T23" fmla="*/ 4614 h 4614"/>
                    <a:gd name="T24" fmla="*/ 689 w 1015"/>
                    <a:gd name="T25" fmla="*/ 4599 h 4614"/>
                    <a:gd name="T26" fmla="*/ 537 w 1015"/>
                    <a:gd name="T27" fmla="*/ 4594 h 4614"/>
                    <a:gd name="T28" fmla="*/ 537 w 1015"/>
                    <a:gd name="T29" fmla="*/ 712 h 4614"/>
                    <a:gd name="T30" fmla="*/ 779 w 1015"/>
                    <a:gd name="T31" fmla="*/ 647 h 4614"/>
                    <a:gd name="T32" fmla="*/ 912 w 1015"/>
                    <a:gd name="T33" fmla="*/ 362 h 4614"/>
                    <a:gd name="T34" fmla="*/ 1015 w 1015"/>
                    <a:gd name="T35" fmla="*/ 139 h 4614"/>
                    <a:gd name="T36" fmla="*/ 226 w 1015"/>
                    <a:gd name="T37" fmla="*/ 24 h 4614"/>
                    <a:gd name="T38" fmla="*/ 226 w 1015"/>
                    <a:gd name="T39" fmla="*/ 0 h 4614"/>
                    <a:gd name="T40" fmla="*/ 132 w 1015"/>
                    <a:gd name="T41" fmla="*/ 418 h 4614"/>
                    <a:gd name="connsiteX0" fmla="*/ 1266 w 9966"/>
                    <a:gd name="connsiteY0" fmla="*/ 906 h 10594"/>
                    <a:gd name="connsiteX1" fmla="*/ 1247 w 9966"/>
                    <a:gd name="connsiteY1" fmla="*/ 954 h 10594"/>
                    <a:gd name="connsiteX2" fmla="*/ 1188 w 9966"/>
                    <a:gd name="connsiteY2" fmla="*/ 980 h 10594"/>
                    <a:gd name="connsiteX3" fmla="*/ 133 w 9966"/>
                    <a:gd name="connsiteY3" fmla="*/ 689 h 10594"/>
                    <a:gd name="connsiteX4" fmla="*/ 35 w 9966"/>
                    <a:gd name="connsiteY4" fmla="*/ 880 h 10594"/>
                    <a:gd name="connsiteX5" fmla="*/ 872 w 9966"/>
                    <a:gd name="connsiteY5" fmla="*/ 1099 h 10594"/>
                    <a:gd name="connsiteX6" fmla="*/ 1454 w 9966"/>
                    <a:gd name="connsiteY6" fmla="*/ 1175 h 10594"/>
                    <a:gd name="connsiteX7" fmla="*/ 5207 w 9966"/>
                    <a:gd name="connsiteY7" fmla="*/ 1534 h 10594"/>
                    <a:gd name="connsiteX8" fmla="*/ 5207 w 9966"/>
                    <a:gd name="connsiteY8" fmla="*/ 3652 h 10594"/>
                    <a:gd name="connsiteX9" fmla="*/ 5257 w 9966"/>
                    <a:gd name="connsiteY9" fmla="*/ 9970 h 10594"/>
                    <a:gd name="connsiteX10" fmla="*/ 6370 w 9966"/>
                    <a:gd name="connsiteY10" fmla="*/ 9970 h 10594"/>
                    <a:gd name="connsiteX11" fmla="*/ 6705 w 9966"/>
                    <a:gd name="connsiteY11" fmla="*/ 10000 h 10594"/>
                    <a:gd name="connsiteX12" fmla="*/ 5257 w 9966"/>
                    <a:gd name="connsiteY12" fmla="*/ 9957 h 10594"/>
                    <a:gd name="connsiteX13" fmla="*/ 5257 w 9966"/>
                    <a:gd name="connsiteY13" fmla="*/ 1543 h 10594"/>
                    <a:gd name="connsiteX14" fmla="*/ 7641 w 9966"/>
                    <a:gd name="connsiteY14" fmla="*/ 1402 h 10594"/>
                    <a:gd name="connsiteX15" fmla="*/ 8951 w 9966"/>
                    <a:gd name="connsiteY15" fmla="*/ 785 h 10594"/>
                    <a:gd name="connsiteX16" fmla="*/ 9966 w 9966"/>
                    <a:gd name="connsiteY16" fmla="*/ 301 h 10594"/>
                    <a:gd name="connsiteX17" fmla="*/ 2193 w 9966"/>
                    <a:gd name="connsiteY17" fmla="*/ 52 h 10594"/>
                    <a:gd name="connsiteX18" fmla="*/ 2193 w 9966"/>
                    <a:gd name="connsiteY18" fmla="*/ 0 h 10594"/>
                    <a:gd name="connsiteX19" fmla="*/ 1266 w 9966"/>
                    <a:gd name="connsiteY19" fmla="*/ 906 h 10594"/>
                    <a:gd name="connsiteX0" fmla="*/ 1270 w 10000"/>
                    <a:gd name="connsiteY0" fmla="*/ 855 h 9991"/>
                    <a:gd name="connsiteX1" fmla="*/ 1251 w 10000"/>
                    <a:gd name="connsiteY1" fmla="*/ 901 h 9991"/>
                    <a:gd name="connsiteX2" fmla="*/ 1192 w 10000"/>
                    <a:gd name="connsiteY2" fmla="*/ 925 h 9991"/>
                    <a:gd name="connsiteX3" fmla="*/ 133 w 10000"/>
                    <a:gd name="connsiteY3" fmla="*/ 650 h 9991"/>
                    <a:gd name="connsiteX4" fmla="*/ 35 w 10000"/>
                    <a:gd name="connsiteY4" fmla="*/ 831 h 9991"/>
                    <a:gd name="connsiteX5" fmla="*/ 875 w 10000"/>
                    <a:gd name="connsiteY5" fmla="*/ 1037 h 9991"/>
                    <a:gd name="connsiteX6" fmla="*/ 1459 w 10000"/>
                    <a:gd name="connsiteY6" fmla="*/ 1109 h 9991"/>
                    <a:gd name="connsiteX7" fmla="*/ 5225 w 10000"/>
                    <a:gd name="connsiteY7" fmla="*/ 1448 h 9991"/>
                    <a:gd name="connsiteX8" fmla="*/ 5225 w 10000"/>
                    <a:gd name="connsiteY8" fmla="*/ 3447 h 9991"/>
                    <a:gd name="connsiteX9" fmla="*/ 5275 w 10000"/>
                    <a:gd name="connsiteY9" fmla="*/ 9411 h 9991"/>
                    <a:gd name="connsiteX10" fmla="*/ 6392 w 10000"/>
                    <a:gd name="connsiteY10" fmla="*/ 9411 h 9991"/>
                    <a:gd name="connsiteX11" fmla="*/ 5275 w 10000"/>
                    <a:gd name="connsiteY11" fmla="*/ 9399 h 9991"/>
                    <a:gd name="connsiteX12" fmla="*/ 5275 w 10000"/>
                    <a:gd name="connsiteY12" fmla="*/ 1456 h 9991"/>
                    <a:gd name="connsiteX13" fmla="*/ 7667 w 10000"/>
                    <a:gd name="connsiteY13" fmla="*/ 1323 h 9991"/>
                    <a:gd name="connsiteX14" fmla="*/ 8982 w 10000"/>
                    <a:gd name="connsiteY14" fmla="*/ 741 h 9991"/>
                    <a:gd name="connsiteX15" fmla="*/ 10000 w 10000"/>
                    <a:gd name="connsiteY15" fmla="*/ 284 h 9991"/>
                    <a:gd name="connsiteX16" fmla="*/ 2200 w 10000"/>
                    <a:gd name="connsiteY16" fmla="*/ 49 h 9991"/>
                    <a:gd name="connsiteX17" fmla="*/ 2200 w 10000"/>
                    <a:gd name="connsiteY17" fmla="*/ 0 h 9991"/>
                    <a:gd name="connsiteX18" fmla="*/ 1270 w 10000"/>
                    <a:gd name="connsiteY18" fmla="*/ 855 h 9991"/>
                    <a:gd name="connsiteX0" fmla="*/ 1270 w 10000"/>
                    <a:gd name="connsiteY0" fmla="*/ 856 h 9419"/>
                    <a:gd name="connsiteX1" fmla="*/ 1251 w 10000"/>
                    <a:gd name="connsiteY1" fmla="*/ 902 h 9419"/>
                    <a:gd name="connsiteX2" fmla="*/ 1192 w 10000"/>
                    <a:gd name="connsiteY2" fmla="*/ 926 h 9419"/>
                    <a:gd name="connsiteX3" fmla="*/ 133 w 10000"/>
                    <a:gd name="connsiteY3" fmla="*/ 651 h 9419"/>
                    <a:gd name="connsiteX4" fmla="*/ 35 w 10000"/>
                    <a:gd name="connsiteY4" fmla="*/ 832 h 9419"/>
                    <a:gd name="connsiteX5" fmla="*/ 875 w 10000"/>
                    <a:gd name="connsiteY5" fmla="*/ 1038 h 9419"/>
                    <a:gd name="connsiteX6" fmla="*/ 1459 w 10000"/>
                    <a:gd name="connsiteY6" fmla="*/ 1110 h 9419"/>
                    <a:gd name="connsiteX7" fmla="*/ 5225 w 10000"/>
                    <a:gd name="connsiteY7" fmla="*/ 1449 h 9419"/>
                    <a:gd name="connsiteX8" fmla="*/ 5225 w 10000"/>
                    <a:gd name="connsiteY8" fmla="*/ 3450 h 9419"/>
                    <a:gd name="connsiteX9" fmla="*/ 5275 w 10000"/>
                    <a:gd name="connsiteY9" fmla="*/ 9419 h 9419"/>
                    <a:gd name="connsiteX10" fmla="*/ 5275 w 10000"/>
                    <a:gd name="connsiteY10" fmla="*/ 9407 h 9419"/>
                    <a:gd name="connsiteX11" fmla="*/ 5275 w 10000"/>
                    <a:gd name="connsiteY11" fmla="*/ 1457 h 9419"/>
                    <a:gd name="connsiteX12" fmla="*/ 7667 w 10000"/>
                    <a:gd name="connsiteY12" fmla="*/ 1324 h 9419"/>
                    <a:gd name="connsiteX13" fmla="*/ 8982 w 10000"/>
                    <a:gd name="connsiteY13" fmla="*/ 742 h 9419"/>
                    <a:gd name="connsiteX14" fmla="*/ 10000 w 10000"/>
                    <a:gd name="connsiteY14" fmla="*/ 284 h 9419"/>
                    <a:gd name="connsiteX15" fmla="*/ 2200 w 10000"/>
                    <a:gd name="connsiteY15" fmla="*/ 49 h 9419"/>
                    <a:gd name="connsiteX16" fmla="*/ 2200 w 10000"/>
                    <a:gd name="connsiteY16" fmla="*/ 0 h 9419"/>
                    <a:gd name="connsiteX17" fmla="*/ 1270 w 10000"/>
                    <a:gd name="connsiteY17" fmla="*/ 856 h 9419"/>
                    <a:gd name="connsiteX0" fmla="*/ 1270 w 10000"/>
                    <a:gd name="connsiteY0" fmla="*/ 909 h 10000"/>
                    <a:gd name="connsiteX1" fmla="*/ 1251 w 10000"/>
                    <a:gd name="connsiteY1" fmla="*/ 958 h 10000"/>
                    <a:gd name="connsiteX2" fmla="*/ 1192 w 10000"/>
                    <a:gd name="connsiteY2" fmla="*/ 983 h 10000"/>
                    <a:gd name="connsiteX3" fmla="*/ 133 w 10000"/>
                    <a:gd name="connsiteY3" fmla="*/ 691 h 10000"/>
                    <a:gd name="connsiteX4" fmla="*/ 35 w 10000"/>
                    <a:gd name="connsiteY4" fmla="*/ 883 h 10000"/>
                    <a:gd name="connsiteX5" fmla="*/ 875 w 10000"/>
                    <a:gd name="connsiteY5" fmla="*/ 1102 h 10000"/>
                    <a:gd name="connsiteX6" fmla="*/ 1459 w 10000"/>
                    <a:gd name="connsiteY6" fmla="*/ 1178 h 10000"/>
                    <a:gd name="connsiteX7" fmla="*/ 5225 w 10000"/>
                    <a:gd name="connsiteY7" fmla="*/ 1538 h 10000"/>
                    <a:gd name="connsiteX8" fmla="*/ 5225 w 10000"/>
                    <a:gd name="connsiteY8" fmla="*/ 3663 h 10000"/>
                    <a:gd name="connsiteX9" fmla="*/ 5275 w 10000"/>
                    <a:gd name="connsiteY9" fmla="*/ 10000 h 10000"/>
                    <a:gd name="connsiteX10" fmla="*/ 5275 w 10000"/>
                    <a:gd name="connsiteY10" fmla="*/ 1547 h 10000"/>
                    <a:gd name="connsiteX11" fmla="*/ 7667 w 10000"/>
                    <a:gd name="connsiteY11" fmla="*/ 1406 h 10000"/>
                    <a:gd name="connsiteX12" fmla="*/ 8982 w 10000"/>
                    <a:gd name="connsiteY12" fmla="*/ 788 h 10000"/>
                    <a:gd name="connsiteX13" fmla="*/ 10000 w 10000"/>
                    <a:gd name="connsiteY13" fmla="*/ 302 h 10000"/>
                    <a:gd name="connsiteX14" fmla="*/ 2200 w 10000"/>
                    <a:gd name="connsiteY14" fmla="*/ 52 h 10000"/>
                    <a:gd name="connsiteX15" fmla="*/ 2200 w 10000"/>
                    <a:gd name="connsiteY15" fmla="*/ 0 h 10000"/>
                    <a:gd name="connsiteX16" fmla="*/ 1270 w 10000"/>
                    <a:gd name="connsiteY16" fmla="*/ 909 h 10000"/>
                    <a:gd name="connsiteX0" fmla="*/ 1270 w 10000"/>
                    <a:gd name="connsiteY0" fmla="*/ 909 h 3663"/>
                    <a:gd name="connsiteX1" fmla="*/ 1251 w 10000"/>
                    <a:gd name="connsiteY1" fmla="*/ 958 h 3663"/>
                    <a:gd name="connsiteX2" fmla="*/ 1192 w 10000"/>
                    <a:gd name="connsiteY2" fmla="*/ 983 h 3663"/>
                    <a:gd name="connsiteX3" fmla="*/ 133 w 10000"/>
                    <a:gd name="connsiteY3" fmla="*/ 691 h 3663"/>
                    <a:gd name="connsiteX4" fmla="*/ 35 w 10000"/>
                    <a:gd name="connsiteY4" fmla="*/ 883 h 3663"/>
                    <a:gd name="connsiteX5" fmla="*/ 875 w 10000"/>
                    <a:gd name="connsiteY5" fmla="*/ 1102 h 3663"/>
                    <a:gd name="connsiteX6" fmla="*/ 1459 w 10000"/>
                    <a:gd name="connsiteY6" fmla="*/ 1178 h 3663"/>
                    <a:gd name="connsiteX7" fmla="*/ 5225 w 10000"/>
                    <a:gd name="connsiteY7" fmla="*/ 1538 h 3663"/>
                    <a:gd name="connsiteX8" fmla="*/ 5225 w 10000"/>
                    <a:gd name="connsiteY8" fmla="*/ 3663 h 3663"/>
                    <a:gd name="connsiteX9" fmla="*/ 5275 w 10000"/>
                    <a:gd name="connsiteY9" fmla="*/ 1547 h 3663"/>
                    <a:gd name="connsiteX10" fmla="*/ 7667 w 10000"/>
                    <a:gd name="connsiteY10" fmla="*/ 1406 h 3663"/>
                    <a:gd name="connsiteX11" fmla="*/ 8982 w 10000"/>
                    <a:gd name="connsiteY11" fmla="*/ 788 h 3663"/>
                    <a:gd name="connsiteX12" fmla="*/ 10000 w 10000"/>
                    <a:gd name="connsiteY12" fmla="*/ 302 h 3663"/>
                    <a:gd name="connsiteX13" fmla="*/ 2200 w 10000"/>
                    <a:gd name="connsiteY13" fmla="*/ 52 h 3663"/>
                    <a:gd name="connsiteX14" fmla="*/ 2200 w 10000"/>
                    <a:gd name="connsiteY14" fmla="*/ 0 h 3663"/>
                    <a:gd name="connsiteX15" fmla="*/ 1270 w 10000"/>
                    <a:gd name="connsiteY15" fmla="*/ 909 h 3663"/>
                    <a:gd name="connsiteX0" fmla="*/ 1270 w 10000"/>
                    <a:gd name="connsiteY0" fmla="*/ 2482 h 4521"/>
                    <a:gd name="connsiteX1" fmla="*/ 1251 w 10000"/>
                    <a:gd name="connsiteY1" fmla="*/ 2615 h 4521"/>
                    <a:gd name="connsiteX2" fmla="*/ 1192 w 10000"/>
                    <a:gd name="connsiteY2" fmla="*/ 2684 h 4521"/>
                    <a:gd name="connsiteX3" fmla="*/ 133 w 10000"/>
                    <a:gd name="connsiteY3" fmla="*/ 1886 h 4521"/>
                    <a:gd name="connsiteX4" fmla="*/ 35 w 10000"/>
                    <a:gd name="connsiteY4" fmla="*/ 2411 h 4521"/>
                    <a:gd name="connsiteX5" fmla="*/ 875 w 10000"/>
                    <a:gd name="connsiteY5" fmla="*/ 3008 h 4521"/>
                    <a:gd name="connsiteX6" fmla="*/ 1459 w 10000"/>
                    <a:gd name="connsiteY6" fmla="*/ 3216 h 4521"/>
                    <a:gd name="connsiteX7" fmla="*/ 5225 w 10000"/>
                    <a:gd name="connsiteY7" fmla="*/ 4199 h 4521"/>
                    <a:gd name="connsiteX8" fmla="*/ 5275 w 10000"/>
                    <a:gd name="connsiteY8" fmla="*/ 4223 h 4521"/>
                    <a:gd name="connsiteX9" fmla="*/ 7667 w 10000"/>
                    <a:gd name="connsiteY9" fmla="*/ 3838 h 4521"/>
                    <a:gd name="connsiteX10" fmla="*/ 8982 w 10000"/>
                    <a:gd name="connsiteY10" fmla="*/ 2151 h 4521"/>
                    <a:gd name="connsiteX11" fmla="*/ 10000 w 10000"/>
                    <a:gd name="connsiteY11" fmla="*/ 824 h 4521"/>
                    <a:gd name="connsiteX12" fmla="*/ 2200 w 10000"/>
                    <a:gd name="connsiteY12" fmla="*/ 142 h 4521"/>
                    <a:gd name="connsiteX13" fmla="*/ 2200 w 10000"/>
                    <a:gd name="connsiteY13" fmla="*/ 0 h 4521"/>
                    <a:gd name="connsiteX14" fmla="*/ 1270 w 10000"/>
                    <a:gd name="connsiteY14" fmla="*/ 2482 h 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4521">
                      <a:moveTo>
                        <a:pt x="1270" y="2482"/>
                      </a:moveTo>
                      <a:cubicBezTo>
                        <a:pt x="1270" y="2542"/>
                        <a:pt x="1270" y="2553"/>
                        <a:pt x="1251" y="2615"/>
                      </a:cubicBezTo>
                      <a:cubicBezTo>
                        <a:pt x="1231" y="2637"/>
                        <a:pt x="1212" y="2662"/>
                        <a:pt x="1192" y="2684"/>
                      </a:cubicBezTo>
                      <a:cubicBezTo>
                        <a:pt x="451" y="2648"/>
                        <a:pt x="312" y="2299"/>
                        <a:pt x="133" y="1886"/>
                      </a:cubicBezTo>
                      <a:cubicBezTo>
                        <a:pt x="-34" y="2042"/>
                        <a:pt x="-14" y="2214"/>
                        <a:pt x="35" y="2411"/>
                      </a:cubicBezTo>
                      <a:cubicBezTo>
                        <a:pt x="164" y="2883"/>
                        <a:pt x="530" y="2856"/>
                        <a:pt x="875" y="3008"/>
                      </a:cubicBezTo>
                      <a:cubicBezTo>
                        <a:pt x="1093" y="3104"/>
                        <a:pt x="1241" y="3134"/>
                        <a:pt x="1459" y="3216"/>
                      </a:cubicBezTo>
                      <a:lnTo>
                        <a:pt x="5225" y="4199"/>
                      </a:lnTo>
                      <a:cubicBezTo>
                        <a:pt x="5861" y="4367"/>
                        <a:pt x="4868" y="4283"/>
                        <a:pt x="5275" y="4223"/>
                      </a:cubicBezTo>
                      <a:cubicBezTo>
                        <a:pt x="6757" y="4540"/>
                        <a:pt x="6926" y="4829"/>
                        <a:pt x="7667" y="3838"/>
                      </a:cubicBezTo>
                      <a:cubicBezTo>
                        <a:pt x="8093" y="3271"/>
                        <a:pt x="8566" y="2711"/>
                        <a:pt x="8982" y="2151"/>
                      </a:cubicBezTo>
                      <a:lnTo>
                        <a:pt x="10000" y="824"/>
                      </a:lnTo>
                      <a:lnTo>
                        <a:pt x="2200" y="142"/>
                      </a:lnTo>
                      <a:lnTo>
                        <a:pt x="2200" y="0"/>
                      </a:lnTo>
                      <a:cubicBezTo>
                        <a:pt x="1903" y="319"/>
                        <a:pt x="1597" y="2143"/>
                        <a:pt x="1270" y="2482"/>
                      </a:cubicBezTo>
                      <a:close/>
                    </a:path>
                  </a:pathLst>
                </a:custGeom>
                <a:solidFill>
                  <a:srgbClr val="478C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8" name="Freeform 205">
                  <a:extLst>
                    <a:ext uri="{FF2B5EF4-FFF2-40B4-BE49-F238E27FC236}">
                      <a16:creationId xmlns:a16="http://schemas.microsoft.com/office/drawing/2014/main" id="{8B56D60D-807E-4568-8C95-0C6A2CEF28C9}"/>
                    </a:ext>
                  </a:extLst>
                </p:cNvPr>
                <p:cNvSpPr>
                  <a:spLocks/>
                </p:cNvSpPr>
                <p:nvPr/>
              </p:nvSpPr>
              <p:spPr bwMode="auto">
                <a:xfrm>
                  <a:off x="11247439" y="3433764"/>
                  <a:ext cx="307975" cy="222250"/>
                </a:xfrm>
                <a:custGeom>
                  <a:avLst/>
                  <a:gdLst>
                    <a:gd name="T0" fmla="*/ 0 w 940"/>
                    <a:gd name="T1" fmla="*/ 542 h 681"/>
                    <a:gd name="T2" fmla="*/ 0 w 940"/>
                    <a:gd name="T3" fmla="*/ 566 h 681"/>
                    <a:gd name="T4" fmla="*/ 789 w 940"/>
                    <a:gd name="T5" fmla="*/ 681 h 681"/>
                    <a:gd name="T6" fmla="*/ 929 w 940"/>
                    <a:gd name="T7" fmla="*/ 397 h 681"/>
                    <a:gd name="T8" fmla="*/ 929 w 940"/>
                    <a:gd name="T9" fmla="*/ 306 h 681"/>
                    <a:gd name="T10" fmla="*/ 867 w 940"/>
                    <a:gd name="T11" fmla="*/ 260 h 681"/>
                    <a:gd name="T12" fmla="*/ 563 w 940"/>
                    <a:gd name="T13" fmla="*/ 131 h 681"/>
                    <a:gd name="T14" fmla="*/ 264 w 940"/>
                    <a:gd name="T15" fmla="*/ 0 h 681"/>
                    <a:gd name="T16" fmla="*/ 123 w 940"/>
                    <a:gd name="T17" fmla="*/ 268 h 681"/>
                    <a:gd name="T18" fmla="*/ 0 w 940"/>
                    <a:gd name="T19" fmla="*/ 542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0" h="681">
                      <a:moveTo>
                        <a:pt x="0" y="542"/>
                      </a:moveTo>
                      <a:lnTo>
                        <a:pt x="0" y="566"/>
                      </a:lnTo>
                      <a:lnTo>
                        <a:pt x="789" y="681"/>
                      </a:lnTo>
                      <a:lnTo>
                        <a:pt x="929" y="397"/>
                      </a:lnTo>
                      <a:cubicBezTo>
                        <a:pt x="939" y="352"/>
                        <a:pt x="940" y="353"/>
                        <a:pt x="929" y="306"/>
                      </a:cubicBezTo>
                      <a:cubicBezTo>
                        <a:pt x="913" y="297"/>
                        <a:pt x="882" y="276"/>
                        <a:pt x="867" y="260"/>
                      </a:cubicBezTo>
                      <a:cubicBezTo>
                        <a:pt x="820" y="254"/>
                        <a:pt x="623" y="157"/>
                        <a:pt x="563" y="131"/>
                      </a:cubicBezTo>
                      <a:cubicBezTo>
                        <a:pt x="481" y="96"/>
                        <a:pt x="341" y="21"/>
                        <a:pt x="264" y="0"/>
                      </a:cubicBezTo>
                      <a:cubicBezTo>
                        <a:pt x="222" y="89"/>
                        <a:pt x="165" y="179"/>
                        <a:pt x="123" y="268"/>
                      </a:cubicBezTo>
                      <a:cubicBezTo>
                        <a:pt x="84" y="352"/>
                        <a:pt x="9" y="444"/>
                        <a:pt x="0" y="542"/>
                      </a:cubicBezTo>
                      <a:close/>
                    </a:path>
                  </a:pathLst>
                </a:custGeom>
                <a:solidFill>
                  <a:srgbClr val="76B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9" name="Freeform 248">
                  <a:extLst>
                    <a:ext uri="{FF2B5EF4-FFF2-40B4-BE49-F238E27FC236}">
                      <a16:creationId xmlns:a16="http://schemas.microsoft.com/office/drawing/2014/main" id="{B2828D65-E2BC-476B-8857-DA379D8C011F}"/>
                    </a:ext>
                  </a:extLst>
                </p:cNvPr>
                <p:cNvSpPr>
                  <a:spLocks/>
                </p:cNvSpPr>
                <p:nvPr/>
              </p:nvSpPr>
              <p:spPr bwMode="auto">
                <a:xfrm>
                  <a:off x="11193464" y="3398839"/>
                  <a:ext cx="141288" cy="349250"/>
                </a:xfrm>
                <a:custGeom>
                  <a:avLst/>
                  <a:gdLst>
                    <a:gd name="T0" fmla="*/ 69 w 431"/>
                    <a:gd name="T1" fmla="*/ 516 h 1064"/>
                    <a:gd name="T2" fmla="*/ 57 w 431"/>
                    <a:gd name="T3" fmla="*/ 646 h 1064"/>
                    <a:gd name="T4" fmla="*/ 36 w 431"/>
                    <a:gd name="T5" fmla="*/ 653 h 1064"/>
                    <a:gd name="T6" fmla="*/ 0 w 431"/>
                    <a:gd name="T7" fmla="*/ 651 h 1064"/>
                    <a:gd name="T8" fmla="*/ 65 w 431"/>
                    <a:gd name="T9" fmla="*/ 824 h 1064"/>
                    <a:gd name="T10" fmla="*/ 73 w 431"/>
                    <a:gd name="T11" fmla="*/ 1064 h 1064"/>
                    <a:gd name="T12" fmla="*/ 167 w 431"/>
                    <a:gd name="T13" fmla="*/ 646 h 1064"/>
                    <a:gd name="T14" fmla="*/ 290 w 431"/>
                    <a:gd name="T15" fmla="*/ 372 h 1064"/>
                    <a:gd name="T16" fmla="*/ 431 w 431"/>
                    <a:gd name="T17" fmla="*/ 104 h 1064"/>
                    <a:gd name="T18" fmla="*/ 317 w 431"/>
                    <a:gd name="T19" fmla="*/ 43 h 1064"/>
                    <a:gd name="T20" fmla="*/ 211 w 431"/>
                    <a:gd name="T21" fmla="*/ 0 h 1064"/>
                    <a:gd name="T22" fmla="*/ 157 w 431"/>
                    <a:gd name="T23" fmla="*/ 280 h 1064"/>
                    <a:gd name="T24" fmla="*/ 69 w 431"/>
                    <a:gd name="T25" fmla="*/ 516 h 1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1" h="1064">
                      <a:moveTo>
                        <a:pt x="69" y="516"/>
                      </a:moveTo>
                      <a:lnTo>
                        <a:pt x="57" y="646"/>
                      </a:lnTo>
                      <a:lnTo>
                        <a:pt x="36" y="653"/>
                      </a:lnTo>
                      <a:lnTo>
                        <a:pt x="0" y="651"/>
                      </a:lnTo>
                      <a:cubicBezTo>
                        <a:pt x="25" y="708"/>
                        <a:pt x="57" y="743"/>
                        <a:pt x="65" y="824"/>
                      </a:cubicBezTo>
                      <a:cubicBezTo>
                        <a:pt x="72" y="894"/>
                        <a:pt x="73" y="991"/>
                        <a:pt x="73" y="1064"/>
                      </a:cubicBezTo>
                      <a:cubicBezTo>
                        <a:pt x="106" y="1007"/>
                        <a:pt x="137" y="700"/>
                        <a:pt x="167" y="646"/>
                      </a:cubicBezTo>
                      <a:cubicBezTo>
                        <a:pt x="176" y="548"/>
                        <a:pt x="251" y="456"/>
                        <a:pt x="290" y="372"/>
                      </a:cubicBezTo>
                      <a:cubicBezTo>
                        <a:pt x="332" y="283"/>
                        <a:pt x="389" y="193"/>
                        <a:pt x="431" y="104"/>
                      </a:cubicBezTo>
                      <a:cubicBezTo>
                        <a:pt x="399" y="70"/>
                        <a:pt x="346" y="69"/>
                        <a:pt x="317" y="43"/>
                      </a:cubicBezTo>
                      <a:lnTo>
                        <a:pt x="211" y="0"/>
                      </a:lnTo>
                      <a:cubicBezTo>
                        <a:pt x="191" y="92"/>
                        <a:pt x="174" y="187"/>
                        <a:pt x="157" y="280"/>
                      </a:cubicBezTo>
                      <a:cubicBezTo>
                        <a:pt x="142" y="364"/>
                        <a:pt x="130" y="481"/>
                        <a:pt x="69" y="516"/>
                      </a:cubicBezTo>
                      <a:close/>
                    </a:path>
                  </a:pathLst>
                </a:custGeom>
                <a:solidFill>
                  <a:srgbClr val="2A63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0" name="Freeform 249">
                  <a:extLst>
                    <a:ext uri="{FF2B5EF4-FFF2-40B4-BE49-F238E27FC236}">
                      <a16:creationId xmlns:a16="http://schemas.microsoft.com/office/drawing/2014/main" id="{1D6DA86B-5D19-4802-9781-16EDB8C8B9E8}"/>
                    </a:ext>
                  </a:extLst>
                </p:cNvPr>
                <p:cNvSpPr>
                  <a:spLocks/>
                </p:cNvSpPr>
                <p:nvPr/>
              </p:nvSpPr>
              <p:spPr bwMode="auto">
                <a:xfrm>
                  <a:off x="10984802" y="3318985"/>
                  <a:ext cx="119762" cy="273528"/>
                </a:xfrm>
                <a:custGeom>
                  <a:avLst/>
                  <a:gdLst>
                    <a:gd name="T0" fmla="*/ 0 w 242"/>
                    <a:gd name="T1" fmla="*/ 253 h 840"/>
                    <a:gd name="T2" fmla="*/ 35 w 242"/>
                    <a:gd name="T3" fmla="*/ 821 h 840"/>
                    <a:gd name="T4" fmla="*/ 154 w 242"/>
                    <a:gd name="T5" fmla="*/ 840 h 840"/>
                    <a:gd name="T6" fmla="*/ 166 w 242"/>
                    <a:gd name="T7" fmla="*/ 709 h 840"/>
                    <a:gd name="T8" fmla="*/ 178 w 242"/>
                    <a:gd name="T9" fmla="*/ 378 h 840"/>
                    <a:gd name="T10" fmla="*/ 242 w 242"/>
                    <a:gd name="T11" fmla="*/ 36 h 840"/>
                    <a:gd name="T12" fmla="*/ 81 w 242"/>
                    <a:gd name="T13" fmla="*/ 86 h 840"/>
                    <a:gd name="T14" fmla="*/ 0 w 242"/>
                    <a:gd name="T15" fmla="*/ 253 h 840"/>
                    <a:gd name="connsiteX0" fmla="*/ 5034 w 15034"/>
                    <a:gd name="connsiteY0" fmla="*/ 2583 h 9571"/>
                    <a:gd name="connsiteX1" fmla="*/ 0 w 15034"/>
                    <a:gd name="connsiteY1" fmla="*/ 9068 h 9571"/>
                    <a:gd name="connsiteX2" fmla="*/ 11398 w 15034"/>
                    <a:gd name="connsiteY2" fmla="*/ 9571 h 9571"/>
                    <a:gd name="connsiteX3" fmla="*/ 11894 w 15034"/>
                    <a:gd name="connsiteY3" fmla="*/ 8011 h 9571"/>
                    <a:gd name="connsiteX4" fmla="*/ 12389 w 15034"/>
                    <a:gd name="connsiteY4" fmla="*/ 4071 h 9571"/>
                    <a:gd name="connsiteX5" fmla="*/ 15034 w 15034"/>
                    <a:gd name="connsiteY5" fmla="*/ 0 h 9571"/>
                    <a:gd name="connsiteX6" fmla="*/ 8381 w 15034"/>
                    <a:gd name="connsiteY6" fmla="*/ 595 h 9571"/>
                    <a:gd name="connsiteX7" fmla="*/ 5034 w 15034"/>
                    <a:gd name="connsiteY7" fmla="*/ 2583 h 9571"/>
                    <a:gd name="connsiteX0" fmla="*/ 3348 w 10000"/>
                    <a:gd name="connsiteY0" fmla="*/ 2802 h 10103"/>
                    <a:gd name="connsiteX1" fmla="*/ 0 w 10000"/>
                    <a:gd name="connsiteY1" fmla="*/ 9577 h 10103"/>
                    <a:gd name="connsiteX2" fmla="*/ 7581 w 10000"/>
                    <a:gd name="connsiteY2" fmla="*/ 10103 h 10103"/>
                    <a:gd name="connsiteX3" fmla="*/ 7911 w 10000"/>
                    <a:gd name="connsiteY3" fmla="*/ 8473 h 10103"/>
                    <a:gd name="connsiteX4" fmla="*/ 8241 w 10000"/>
                    <a:gd name="connsiteY4" fmla="*/ 4356 h 10103"/>
                    <a:gd name="connsiteX5" fmla="*/ 10000 w 10000"/>
                    <a:gd name="connsiteY5" fmla="*/ 103 h 10103"/>
                    <a:gd name="connsiteX6" fmla="*/ 5096 w 10000"/>
                    <a:gd name="connsiteY6" fmla="*/ 0 h 10103"/>
                    <a:gd name="connsiteX7" fmla="*/ 3348 w 10000"/>
                    <a:gd name="connsiteY7" fmla="*/ 2802 h 10103"/>
                    <a:gd name="connsiteX0" fmla="*/ 3348 w 10000"/>
                    <a:gd name="connsiteY0" fmla="*/ 3092 h 10393"/>
                    <a:gd name="connsiteX1" fmla="*/ 0 w 10000"/>
                    <a:gd name="connsiteY1" fmla="*/ 9867 h 10393"/>
                    <a:gd name="connsiteX2" fmla="*/ 7581 w 10000"/>
                    <a:gd name="connsiteY2" fmla="*/ 10393 h 10393"/>
                    <a:gd name="connsiteX3" fmla="*/ 7911 w 10000"/>
                    <a:gd name="connsiteY3" fmla="*/ 8763 h 10393"/>
                    <a:gd name="connsiteX4" fmla="*/ 8241 w 10000"/>
                    <a:gd name="connsiteY4" fmla="*/ 4646 h 10393"/>
                    <a:gd name="connsiteX5" fmla="*/ 10000 w 10000"/>
                    <a:gd name="connsiteY5" fmla="*/ 393 h 10393"/>
                    <a:gd name="connsiteX6" fmla="*/ 4936 w 10000"/>
                    <a:gd name="connsiteY6" fmla="*/ 0 h 10393"/>
                    <a:gd name="connsiteX7" fmla="*/ 3348 w 10000"/>
                    <a:gd name="connsiteY7" fmla="*/ 3092 h 10393"/>
                    <a:gd name="connsiteX0" fmla="*/ 3348 w 10000"/>
                    <a:gd name="connsiteY0" fmla="*/ 3092 h 10393"/>
                    <a:gd name="connsiteX1" fmla="*/ 0 w 10000"/>
                    <a:gd name="connsiteY1" fmla="*/ 9867 h 10393"/>
                    <a:gd name="connsiteX2" fmla="*/ 7581 w 10000"/>
                    <a:gd name="connsiteY2" fmla="*/ 10393 h 10393"/>
                    <a:gd name="connsiteX3" fmla="*/ 7911 w 10000"/>
                    <a:gd name="connsiteY3" fmla="*/ 8763 h 10393"/>
                    <a:gd name="connsiteX4" fmla="*/ 8241 w 10000"/>
                    <a:gd name="connsiteY4" fmla="*/ 4646 h 10393"/>
                    <a:gd name="connsiteX5" fmla="*/ 10000 w 10000"/>
                    <a:gd name="connsiteY5" fmla="*/ 393 h 10393"/>
                    <a:gd name="connsiteX6" fmla="*/ 4936 w 10000"/>
                    <a:gd name="connsiteY6" fmla="*/ 0 h 10393"/>
                    <a:gd name="connsiteX7" fmla="*/ 3348 w 10000"/>
                    <a:gd name="connsiteY7" fmla="*/ 3092 h 10393"/>
                    <a:gd name="connsiteX0" fmla="*/ 3348 w 10000"/>
                    <a:gd name="connsiteY0" fmla="*/ 3105 h 10406"/>
                    <a:gd name="connsiteX1" fmla="*/ 0 w 10000"/>
                    <a:gd name="connsiteY1" fmla="*/ 9880 h 10406"/>
                    <a:gd name="connsiteX2" fmla="*/ 7581 w 10000"/>
                    <a:gd name="connsiteY2" fmla="*/ 10406 h 10406"/>
                    <a:gd name="connsiteX3" fmla="*/ 7911 w 10000"/>
                    <a:gd name="connsiteY3" fmla="*/ 8776 h 10406"/>
                    <a:gd name="connsiteX4" fmla="*/ 8241 w 10000"/>
                    <a:gd name="connsiteY4" fmla="*/ 4659 h 10406"/>
                    <a:gd name="connsiteX5" fmla="*/ 10000 w 10000"/>
                    <a:gd name="connsiteY5" fmla="*/ 406 h 10406"/>
                    <a:gd name="connsiteX6" fmla="*/ 4936 w 10000"/>
                    <a:gd name="connsiteY6" fmla="*/ 13 h 10406"/>
                    <a:gd name="connsiteX7" fmla="*/ 3348 w 10000"/>
                    <a:gd name="connsiteY7" fmla="*/ 3105 h 10406"/>
                    <a:gd name="connsiteX0" fmla="*/ 4972 w 10036"/>
                    <a:gd name="connsiteY0" fmla="*/ 13 h 10406"/>
                    <a:gd name="connsiteX1" fmla="*/ 36 w 10036"/>
                    <a:gd name="connsiteY1" fmla="*/ 9880 h 10406"/>
                    <a:gd name="connsiteX2" fmla="*/ 7617 w 10036"/>
                    <a:gd name="connsiteY2" fmla="*/ 10406 h 10406"/>
                    <a:gd name="connsiteX3" fmla="*/ 7947 w 10036"/>
                    <a:gd name="connsiteY3" fmla="*/ 8776 h 10406"/>
                    <a:gd name="connsiteX4" fmla="*/ 8277 w 10036"/>
                    <a:gd name="connsiteY4" fmla="*/ 4659 h 10406"/>
                    <a:gd name="connsiteX5" fmla="*/ 10036 w 10036"/>
                    <a:gd name="connsiteY5" fmla="*/ 406 h 10406"/>
                    <a:gd name="connsiteX6" fmla="*/ 4972 w 10036"/>
                    <a:gd name="connsiteY6" fmla="*/ 13 h 1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6" h="10406">
                      <a:moveTo>
                        <a:pt x="4972" y="13"/>
                      </a:moveTo>
                      <a:cubicBezTo>
                        <a:pt x="3305" y="1592"/>
                        <a:pt x="-405" y="8148"/>
                        <a:pt x="36" y="9880"/>
                      </a:cubicBezTo>
                      <a:lnTo>
                        <a:pt x="7617" y="10406"/>
                      </a:lnTo>
                      <a:lnTo>
                        <a:pt x="7947" y="8776"/>
                      </a:lnTo>
                      <a:cubicBezTo>
                        <a:pt x="6573" y="7682"/>
                        <a:pt x="7672" y="5940"/>
                        <a:pt x="8277" y="4659"/>
                      </a:cubicBezTo>
                      <a:cubicBezTo>
                        <a:pt x="8881" y="3328"/>
                        <a:pt x="9624" y="1761"/>
                        <a:pt x="10036" y="406"/>
                      </a:cubicBezTo>
                      <a:cubicBezTo>
                        <a:pt x="8348" y="275"/>
                        <a:pt x="6820" y="-73"/>
                        <a:pt x="4972" y="13"/>
                      </a:cubicBezTo>
                      <a:close/>
                    </a:path>
                  </a:pathLst>
                </a:custGeom>
                <a:solidFill>
                  <a:srgbClr val="77B9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1" name="Freeform 272">
                  <a:extLst>
                    <a:ext uri="{FF2B5EF4-FFF2-40B4-BE49-F238E27FC236}">
                      <a16:creationId xmlns:a16="http://schemas.microsoft.com/office/drawing/2014/main" id="{A392E34D-073C-4083-81D1-27EA10844A10}"/>
                    </a:ext>
                  </a:extLst>
                </p:cNvPr>
                <p:cNvSpPr>
                  <a:spLocks/>
                </p:cNvSpPr>
                <p:nvPr/>
              </p:nvSpPr>
              <p:spPr bwMode="auto">
                <a:xfrm>
                  <a:off x="10974713" y="3572822"/>
                  <a:ext cx="126676" cy="153041"/>
                </a:xfrm>
                <a:custGeom>
                  <a:avLst/>
                  <a:gdLst>
                    <a:gd name="T0" fmla="*/ 0 w 223"/>
                    <a:gd name="T1" fmla="*/ 338 h 428"/>
                    <a:gd name="T2" fmla="*/ 186 w 223"/>
                    <a:gd name="T3" fmla="*/ 428 h 428"/>
                    <a:gd name="T4" fmla="*/ 223 w 223"/>
                    <a:gd name="T5" fmla="*/ 52 h 428"/>
                    <a:gd name="T6" fmla="*/ 144 w 223"/>
                    <a:gd name="T7" fmla="*/ 44 h 428"/>
                    <a:gd name="T8" fmla="*/ 146 w 223"/>
                    <a:gd name="T9" fmla="*/ 19 h 428"/>
                    <a:gd name="T10" fmla="*/ 27 w 223"/>
                    <a:gd name="T11" fmla="*/ 0 h 428"/>
                    <a:gd name="T12" fmla="*/ 40 w 223"/>
                    <a:gd name="T13" fmla="*/ 184 h 428"/>
                    <a:gd name="T14" fmla="*/ 0 w 223"/>
                    <a:gd name="T15" fmla="*/ 338 h 428"/>
                    <a:gd name="connsiteX0" fmla="*/ 470 w 10470"/>
                    <a:gd name="connsiteY0" fmla="*/ 7897 h 10000"/>
                    <a:gd name="connsiteX1" fmla="*/ 8811 w 10470"/>
                    <a:gd name="connsiteY1" fmla="*/ 10000 h 10000"/>
                    <a:gd name="connsiteX2" fmla="*/ 10470 w 10470"/>
                    <a:gd name="connsiteY2" fmla="*/ 1215 h 10000"/>
                    <a:gd name="connsiteX3" fmla="*/ 6927 w 10470"/>
                    <a:gd name="connsiteY3" fmla="*/ 1028 h 10000"/>
                    <a:gd name="connsiteX4" fmla="*/ 7017 w 10470"/>
                    <a:gd name="connsiteY4" fmla="*/ 444 h 10000"/>
                    <a:gd name="connsiteX5" fmla="*/ 1681 w 10470"/>
                    <a:gd name="connsiteY5" fmla="*/ 0 h 10000"/>
                    <a:gd name="connsiteX6" fmla="*/ 470 w 10470"/>
                    <a:gd name="connsiteY6" fmla="*/ 7897 h 10000"/>
                    <a:gd name="connsiteX0" fmla="*/ 4699 w 14699"/>
                    <a:gd name="connsiteY0" fmla="*/ 8852 h 10955"/>
                    <a:gd name="connsiteX1" fmla="*/ 13040 w 14699"/>
                    <a:gd name="connsiteY1" fmla="*/ 10955 h 10955"/>
                    <a:gd name="connsiteX2" fmla="*/ 14699 w 14699"/>
                    <a:gd name="connsiteY2" fmla="*/ 2170 h 10955"/>
                    <a:gd name="connsiteX3" fmla="*/ 11156 w 14699"/>
                    <a:gd name="connsiteY3" fmla="*/ 1983 h 10955"/>
                    <a:gd name="connsiteX4" fmla="*/ 11246 w 14699"/>
                    <a:gd name="connsiteY4" fmla="*/ 1399 h 10955"/>
                    <a:gd name="connsiteX5" fmla="*/ 171 w 14699"/>
                    <a:gd name="connsiteY5" fmla="*/ 0 h 10955"/>
                    <a:gd name="connsiteX6" fmla="*/ 4699 w 14699"/>
                    <a:gd name="connsiteY6" fmla="*/ 8852 h 10955"/>
                    <a:gd name="connsiteX0" fmla="*/ 303 w 17347"/>
                    <a:gd name="connsiteY0" fmla="*/ 7625 h 10955"/>
                    <a:gd name="connsiteX1" fmla="*/ 15688 w 17347"/>
                    <a:gd name="connsiteY1" fmla="*/ 10955 h 10955"/>
                    <a:gd name="connsiteX2" fmla="*/ 17347 w 17347"/>
                    <a:gd name="connsiteY2" fmla="*/ 2170 h 10955"/>
                    <a:gd name="connsiteX3" fmla="*/ 13804 w 17347"/>
                    <a:gd name="connsiteY3" fmla="*/ 1983 h 10955"/>
                    <a:gd name="connsiteX4" fmla="*/ 13894 w 17347"/>
                    <a:gd name="connsiteY4" fmla="*/ 1399 h 10955"/>
                    <a:gd name="connsiteX5" fmla="*/ 2819 w 17347"/>
                    <a:gd name="connsiteY5" fmla="*/ 0 h 10955"/>
                    <a:gd name="connsiteX6" fmla="*/ 303 w 17347"/>
                    <a:gd name="connsiteY6" fmla="*/ 7625 h 10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47" h="10955">
                      <a:moveTo>
                        <a:pt x="303" y="7625"/>
                      </a:moveTo>
                      <a:cubicBezTo>
                        <a:pt x="1155" y="8279"/>
                        <a:pt x="14118" y="10745"/>
                        <a:pt x="15688" y="10955"/>
                      </a:cubicBezTo>
                      <a:cubicBezTo>
                        <a:pt x="14791" y="8221"/>
                        <a:pt x="16764" y="4974"/>
                        <a:pt x="17347" y="2170"/>
                      </a:cubicBezTo>
                      <a:lnTo>
                        <a:pt x="13804" y="1983"/>
                      </a:lnTo>
                      <a:cubicBezTo>
                        <a:pt x="13834" y="1788"/>
                        <a:pt x="13864" y="1594"/>
                        <a:pt x="13894" y="1399"/>
                      </a:cubicBezTo>
                      <a:lnTo>
                        <a:pt x="2819" y="0"/>
                      </a:lnTo>
                      <a:cubicBezTo>
                        <a:pt x="1728" y="1242"/>
                        <a:pt x="-885" y="5958"/>
                        <a:pt x="303" y="7625"/>
                      </a:cubicBezTo>
                      <a:close/>
                    </a:path>
                  </a:pathLst>
                </a:custGeom>
                <a:solidFill>
                  <a:srgbClr val="478C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grpSp>
      <p:grpSp>
        <p:nvGrpSpPr>
          <p:cNvPr id="222" name="Group 221">
            <a:extLst>
              <a:ext uri="{FF2B5EF4-FFF2-40B4-BE49-F238E27FC236}">
                <a16:creationId xmlns:a16="http://schemas.microsoft.com/office/drawing/2014/main" id="{124A01BA-97AC-47B8-B1B9-C2ABAA2B0C51}"/>
              </a:ext>
            </a:extLst>
          </p:cNvPr>
          <p:cNvGrpSpPr/>
          <p:nvPr/>
        </p:nvGrpSpPr>
        <p:grpSpPr>
          <a:xfrm>
            <a:off x="10924178" y="2514774"/>
            <a:ext cx="496896" cy="1463960"/>
            <a:chOff x="-1161019" y="1975486"/>
            <a:chExt cx="1186497" cy="3495676"/>
          </a:xfrm>
        </p:grpSpPr>
        <p:sp>
          <p:nvSpPr>
            <p:cNvPr id="325" name="Oval 324">
              <a:extLst>
                <a:ext uri="{FF2B5EF4-FFF2-40B4-BE49-F238E27FC236}">
                  <a16:creationId xmlns:a16="http://schemas.microsoft.com/office/drawing/2014/main" id="{DC360298-AC26-4473-A43D-8ACDFCC0D858}"/>
                </a:ext>
              </a:extLst>
            </p:cNvPr>
            <p:cNvSpPr/>
            <p:nvPr/>
          </p:nvSpPr>
          <p:spPr>
            <a:xfrm>
              <a:off x="-629920" y="2615736"/>
              <a:ext cx="335280" cy="2620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6" name="Group 325">
              <a:extLst>
                <a:ext uri="{FF2B5EF4-FFF2-40B4-BE49-F238E27FC236}">
                  <a16:creationId xmlns:a16="http://schemas.microsoft.com/office/drawing/2014/main" id="{C81957FF-0891-4878-A513-8C76A18A371E}"/>
                </a:ext>
              </a:extLst>
            </p:cNvPr>
            <p:cNvGrpSpPr/>
            <p:nvPr/>
          </p:nvGrpSpPr>
          <p:grpSpPr>
            <a:xfrm>
              <a:off x="-1161019" y="1975486"/>
              <a:ext cx="1186497" cy="3495676"/>
              <a:chOff x="1705770" y="1050926"/>
              <a:chExt cx="1186497" cy="3495676"/>
            </a:xfrm>
          </p:grpSpPr>
          <p:sp>
            <p:nvSpPr>
              <p:cNvPr id="327" name="Freeform 354">
                <a:extLst>
                  <a:ext uri="{FF2B5EF4-FFF2-40B4-BE49-F238E27FC236}">
                    <a16:creationId xmlns:a16="http://schemas.microsoft.com/office/drawing/2014/main" id="{2ED9BB93-1F3F-4880-B330-31663AB3074D}"/>
                  </a:ext>
                </a:extLst>
              </p:cNvPr>
              <p:cNvSpPr>
                <a:spLocks/>
              </p:cNvSpPr>
              <p:nvPr/>
            </p:nvSpPr>
            <p:spPr bwMode="auto">
              <a:xfrm>
                <a:off x="1851259" y="1716088"/>
                <a:ext cx="1024909" cy="1118473"/>
              </a:xfrm>
              <a:custGeom>
                <a:avLst/>
                <a:gdLst>
                  <a:gd name="T0" fmla="*/ 79 w 3134"/>
                  <a:gd name="T1" fmla="*/ 2307 h 3392"/>
                  <a:gd name="T2" fmla="*/ 19 w 3134"/>
                  <a:gd name="T3" fmla="*/ 3000 h 3392"/>
                  <a:gd name="T4" fmla="*/ 4 w 3134"/>
                  <a:gd name="T5" fmla="*/ 3184 h 3392"/>
                  <a:gd name="T6" fmla="*/ 33 w 3134"/>
                  <a:gd name="T7" fmla="*/ 3326 h 3392"/>
                  <a:gd name="T8" fmla="*/ 395 w 3134"/>
                  <a:gd name="T9" fmla="*/ 3340 h 3392"/>
                  <a:gd name="T10" fmla="*/ 475 w 3134"/>
                  <a:gd name="T11" fmla="*/ 3358 h 3392"/>
                  <a:gd name="T12" fmla="*/ 480 w 3134"/>
                  <a:gd name="T13" fmla="*/ 3363 h 3392"/>
                  <a:gd name="T14" fmla="*/ 491 w 3134"/>
                  <a:gd name="T15" fmla="*/ 3376 h 3392"/>
                  <a:gd name="T16" fmla="*/ 546 w 3134"/>
                  <a:gd name="T17" fmla="*/ 3157 h 3392"/>
                  <a:gd name="T18" fmla="*/ 569 w 3134"/>
                  <a:gd name="T19" fmla="*/ 2905 h 3392"/>
                  <a:gd name="T20" fmla="*/ 637 w 3134"/>
                  <a:gd name="T21" fmla="*/ 2157 h 3392"/>
                  <a:gd name="T22" fmla="*/ 813 w 3134"/>
                  <a:gd name="T23" fmla="*/ 1579 h 3392"/>
                  <a:gd name="T24" fmla="*/ 821 w 3134"/>
                  <a:gd name="T25" fmla="*/ 1553 h 3392"/>
                  <a:gd name="T26" fmla="*/ 826 w 3134"/>
                  <a:gd name="T27" fmla="*/ 1541 h 3392"/>
                  <a:gd name="T28" fmla="*/ 837 w 3134"/>
                  <a:gd name="T29" fmla="*/ 1523 h 3392"/>
                  <a:gd name="T30" fmla="*/ 836 w 3134"/>
                  <a:gd name="T31" fmla="*/ 3131 h 3392"/>
                  <a:gd name="T32" fmla="*/ 1486 w 3134"/>
                  <a:gd name="T33" fmla="*/ 3125 h 3392"/>
                  <a:gd name="T34" fmla="*/ 1673 w 3134"/>
                  <a:gd name="T35" fmla="*/ 3090 h 3392"/>
                  <a:gd name="T36" fmla="*/ 1783 w 3134"/>
                  <a:gd name="T37" fmla="*/ 3089 h 3392"/>
                  <a:gd name="T38" fmla="*/ 1857 w 3134"/>
                  <a:gd name="T39" fmla="*/ 3123 h 3392"/>
                  <a:gd name="T40" fmla="*/ 2538 w 3134"/>
                  <a:gd name="T41" fmla="*/ 3124 h 3392"/>
                  <a:gd name="T42" fmla="*/ 2541 w 3134"/>
                  <a:gd name="T43" fmla="*/ 1783 h 3392"/>
                  <a:gd name="T44" fmla="*/ 2623 w 3134"/>
                  <a:gd name="T45" fmla="*/ 2140 h 3392"/>
                  <a:gd name="T46" fmla="*/ 2666 w 3134"/>
                  <a:gd name="T47" fmla="*/ 2989 h 3392"/>
                  <a:gd name="T48" fmla="*/ 2727 w 3134"/>
                  <a:gd name="T49" fmla="*/ 3392 h 3392"/>
                  <a:gd name="T50" fmla="*/ 2816 w 3134"/>
                  <a:gd name="T51" fmla="*/ 3366 h 3392"/>
                  <a:gd name="T52" fmla="*/ 2942 w 3134"/>
                  <a:gd name="T53" fmla="*/ 3366 h 3392"/>
                  <a:gd name="T54" fmla="*/ 2966 w 3134"/>
                  <a:gd name="T55" fmla="*/ 2989 h 3392"/>
                  <a:gd name="T56" fmla="*/ 2989 w 3134"/>
                  <a:gd name="T57" fmla="*/ 2608 h 3392"/>
                  <a:gd name="T58" fmla="*/ 3134 w 3134"/>
                  <a:gd name="T59" fmla="*/ 1957 h 3392"/>
                  <a:gd name="T60" fmla="*/ 2852 w 3134"/>
                  <a:gd name="T61" fmla="*/ 693 h 3392"/>
                  <a:gd name="T62" fmla="*/ 2650 w 3134"/>
                  <a:gd name="T63" fmla="*/ 318 h 3392"/>
                  <a:gd name="T64" fmla="*/ 2532 w 3134"/>
                  <a:gd name="T65" fmla="*/ 242 h 3392"/>
                  <a:gd name="T66" fmla="*/ 2003 w 3134"/>
                  <a:gd name="T67" fmla="*/ 0 h 3392"/>
                  <a:gd name="T68" fmla="*/ 2075 w 3134"/>
                  <a:gd name="T69" fmla="*/ 157 h 3392"/>
                  <a:gd name="T70" fmla="*/ 1894 w 3134"/>
                  <a:gd name="T71" fmla="*/ 659 h 3392"/>
                  <a:gd name="T72" fmla="*/ 1836 w 3134"/>
                  <a:gd name="T73" fmla="*/ 569 h 3392"/>
                  <a:gd name="T74" fmla="*/ 1772 w 3134"/>
                  <a:gd name="T75" fmla="*/ 678 h 3392"/>
                  <a:gd name="T76" fmla="*/ 1848 w 3134"/>
                  <a:gd name="T77" fmla="*/ 2625 h 3392"/>
                  <a:gd name="T78" fmla="*/ 1821 w 3134"/>
                  <a:gd name="T79" fmla="*/ 2765 h 3392"/>
                  <a:gd name="T80" fmla="*/ 1698 w 3134"/>
                  <a:gd name="T81" fmla="*/ 2971 h 3392"/>
                  <a:gd name="T82" fmla="*/ 1567 w 3134"/>
                  <a:gd name="T83" fmla="*/ 2765 h 3392"/>
                  <a:gd name="T84" fmla="*/ 1540 w 3134"/>
                  <a:gd name="T85" fmla="*/ 2634 h 3392"/>
                  <a:gd name="T86" fmla="*/ 1614 w 3134"/>
                  <a:gd name="T87" fmla="*/ 839 h 3392"/>
                  <a:gd name="T88" fmla="*/ 1556 w 3134"/>
                  <a:gd name="T89" fmla="*/ 583 h 3392"/>
                  <a:gd name="T90" fmla="*/ 1552 w 3134"/>
                  <a:gd name="T91" fmla="*/ 579 h 3392"/>
                  <a:gd name="T92" fmla="*/ 1548 w 3134"/>
                  <a:gd name="T93" fmla="*/ 575 h 3392"/>
                  <a:gd name="T94" fmla="*/ 1494 w 3134"/>
                  <a:gd name="T95" fmla="*/ 659 h 3392"/>
                  <a:gd name="T96" fmla="*/ 1328 w 3134"/>
                  <a:gd name="T97" fmla="*/ 362 h 3392"/>
                  <a:gd name="T98" fmla="*/ 1378 w 3134"/>
                  <a:gd name="T99" fmla="*/ 0 h 3392"/>
                  <a:gd name="T100" fmla="*/ 907 w 3134"/>
                  <a:gd name="T101" fmla="*/ 199 h 3392"/>
                  <a:gd name="T102" fmla="*/ 782 w 3134"/>
                  <a:gd name="T103" fmla="*/ 303 h 3392"/>
                  <a:gd name="T104" fmla="*/ 568 w 3134"/>
                  <a:gd name="T105" fmla="*/ 538 h 3392"/>
                  <a:gd name="T106" fmla="*/ 249 w 3134"/>
                  <a:gd name="T107" fmla="*/ 1583 h 3392"/>
                  <a:gd name="T108" fmla="*/ 145 w 3134"/>
                  <a:gd name="T109" fmla="*/ 1927 h 3392"/>
                  <a:gd name="T110" fmla="*/ 79 w 3134"/>
                  <a:gd name="T111" fmla="*/ 2307 h 3392"/>
                  <a:gd name="connsiteX0" fmla="*/ 242 w 9995"/>
                  <a:gd name="connsiteY0" fmla="*/ 6801 h 10000"/>
                  <a:gd name="connsiteX1" fmla="*/ 51 w 9995"/>
                  <a:gd name="connsiteY1" fmla="*/ 8844 h 10000"/>
                  <a:gd name="connsiteX2" fmla="*/ 3 w 9995"/>
                  <a:gd name="connsiteY2" fmla="*/ 9387 h 10000"/>
                  <a:gd name="connsiteX3" fmla="*/ 95 w 9995"/>
                  <a:gd name="connsiteY3" fmla="*/ 9805 h 10000"/>
                  <a:gd name="connsiteX4" fmla="*/ 1250 w 9995"/>
                  <a:gd name="connsiteY4" fmla="*/ 9847 h 10000"/>
                  <a:gd name="connsiteX5" fmla="*/ 1506 w 9995"/>
                  <a:gd name="connsiteY5" fmla="*/ 9900 h 10000"/>
                  <a:gd name="connsiteX6" fmla="*/ 1522 w 9995"/>
                  <a:gd name="connsiteY6" fmla="*/ 9915 h 10000"/>
                  <a:gd name="connsiteX7" fmla="*/ 1557 w 9995"/>
                  <a:gd name="connsiteY7" fmla="*/ 9953 h 10000"/>
                  <a:gd name="connsiteX8" fmla="*/ 1732 w 9995"/>
                  <a:gd name="connsiteY8" fmla="*/ 9307 h 10000"/>
                  <a:gd name="connsiteX9" fmla="*/ 1806 w 9995"/>
                  <a:gd name="connsiteY9" fmla="*/ 8564 h 10000"/>
                  <a:gd name="connsiteX10" fmla="*/ 2023 w 9995"/>
                  <a:gd name="connsiteY10" fmla="*/ 6359 h 10000"/>
                  <a:gd name="connsiteX11" fmla="*/ 2584 w 9995"/>
                  <a:gd name="connsiteY11" fmla="*/ 4655 h 10000"/>
                  <a:gd name="connsiteX12" fmla="*/ 2610 w 9995"/>
                  <a:gd name="connsiteY12" fmla="*/ 4578 h 10000"/>
                  <a:gd name="connsiteX13" fmla="*/ 2626 w 9995"/>
                  <a:gd name="connsiteY13" fmla="*/ 4543 h 10000"/>
                  <a:gd name="connsiteX14" fmla="*/ 2661 w 9995"/>
                  <a:gd name="connsiteY14" fmla="*/ 4490 h 10000"/>
                  <a:gd name="connsiteX15" fmla="*/ 2658 w 9995"/>
                  <a:gd name="connsiteY15" fmla="*/ 9231 h 10000"/>
                  <a:gd name="connsiteX16" fmla="*/ 4732 w 9995"/>
                  <a:gd name="connsiteY16" fmla="*/ 9213 h 10000"/>
                  <a:gd name="connsiteX17" fmla="*/ 5328 w 9995"/>
                  <a:gd name="connsiteY17" fmla="*/ 9110 h 10000"/>
                  <a:gd name="connsiteX18" fmla="*/ 5679 w 9995"/>
                  <a:gd name="connsiteY18" fmla="*/ 9107 h 10000"/>
                  <a:gd name="connsiteX19" fmla="*/ 5915 w 9995"/>
                  <a:gd name="connsiteY19" fmla="*/ 9207 h 10000"/>
                  <a:gd name="connsiteX20" fmla="*/ 8088 w 9995"/>
                  <a:gd name="connsiteY20" fmla="*/ 9210 h 10000"/>
                  <a:gd name="connsiteX21" fmla="*/ 8098 w 9995"/>
                  <a:gd name="connsiteY21" fmla="*/ 5256 h 10000"/>
                  <a:gd name="connsiteX22" fmla="*/ 8359 w 9995"/>
                  <a:gd name="connsiteY22" fmla="*/ 6309 h 10000"/>
                  <a:gd name="connsiteX23" fmla="*/ 8497 w 9995"/>
                  <a:gd name="connsiteY23" fmla="*/ 8812 h 10000"/>
                  <a:gd name="connsiteX24" fmla="*/ 8691 w 9995"/>
                  <a:gd name="connsiteY24" fmla="*/ 10000 h 10000"/>
                  <a:gd name="connsiteX25" fmla="*/ 8975 w 9995"/>
                  <a:gd name="connsiteY25" fmla="*/ 9923 h 10000"/>
                  <a:gd name="connsiteX26" fmla="*/ 9377 w 9995"/>
                  <a:gd name="connsiteY26" fmla="*/ 9923 h 10000"/>
                  <a:gd name="connsiteX27" fmla="*/ 9454 w 9995"/>
                  <a:gd name="connsiteY27" fmla="*/ 8812 h 10000"/>
                  <a:gd name="connsiteX28" fmla="*/ 9990 w 9995"/>
                  <a:gd name="connsiteY28" fmla="*/ 5769 h 10000"/>
                  <a:gd name="connsiteX29" fmla="*/ 9090 w 9995"/>
                  <a:gd name="connsiteY29" fmla="*/ 2043 h 10000"/>
                  <a:gd name="connsiteX30" fmla="*/ 8446 w 9995"/>
                  <a:gd name="connsiteY30" fmla="*/ 938 h 10000"/>
                  <a:gd name="connsiteX31" fmla="*/ 8069 w 9995"/>
                  <a:gd name="connsiteY31" fmla="*/ 713 h 10000"/>
                  <a:gd name="connsiteX32" fmla="*/ 6381 w 9995"/>
                  <a:gd name="connsiteY32" fmla="*/ 0 h 10000"/>
                  <a:gd name="connsiteX33" fmla="*/ 6611 w 9995"/>
                  <a:gd name="connsiteY33" fmla="*/ 463 h 10000"/>
                  <a:gd name="connsiteX34" fmla="*/ 6033 w 9995"/>
                  <a:gd name="connsiteY34" fmla="*/ 1943 h 10000"/>
                  <a:gd name="connsiteX35" fmla="*/ 5848 w 9995"/>
                  <a:gd name="connsiteY35" fmla="*/ 1677 h 10000"/>
                  <a:gd name="connsiteX36" fmla="*/ 5644 w 9995"/>
                  <a:gd name="connsiteY36" fmla="*/ 1999 h 10000"/>
                  <a:gd name="connsiteX37" fmla="*/ 5887 w 9995"/>
                  <a:gd name="connsiteY37" fmla="*/ 7739 h 10000"/>
                  <a:gd name="connsiteX38" fmla="*/ 5800 w 9995"/>
                  <a:gd name="connsiteY38" fmla="*/ 8152 h 10000"/>
                  <a:gd name="connsiteX39" fmla="*/ 5408 w 9995"/>
                  <a:gd name="connsiteY39" fmla="*/ 8759 h 10000"/>
                  <a:gd name="connsiteX40" fmla="*/ 4990 w 9995"/>
                  <a:gd name="connsiteY40" fmla="*/ 8152 h 10000"/>
                  <a:gd name="connsiteX41" fmla="*/ 4904 w 9995"/>
                  <a:gd name="connsiteY41" fmla="*/ 7765 h 10000"/>
                  <a:gd name="connsiteX42" fmla="*/ 5140 w 9995"/>
                  <a:gd name="connsiteY42" fmla="*/ 2473 h 10000"/>
                  <a:gd name="connsiteX43" fmla="*/ 4955 w 9995"/>
                  <a:gd name="connsiteY43" fmla="*/ 1719 h 10000"/>
                  <a:gd name="connsiteX44" fmla="*/ 4942 w 9995"/>
                  <a:gd name="connsiteY44" fmla="*/ 1707 h 10000"/>
                  <a:gd name="connsiteX45" fmla="*/ 4929 w 9995"/>
                  <a:gd name="connsiteY45" fmla="*/ 1695 h 10000"/>
                  <a:gd name="connsiteX46" fmla="*/ 4757 w 9995"/>
                  <a:gd name="connsiteY46" fmla="*/ 1943 h 10000"/>
                  <a:gd name="connsiteX47" fmla="*/ 4227 w 9995"/>
                  <a:gd name="connsiteY47" fmla="*/ 1067 h 10000"/>
                  <a:gd name="connsiteX48" fmla="*/ 4387 w 9995"/>
                  <a:gd name="connsiteY48" fmla="*/ 0 h 10000"/>
                  <a:gd name="connsiteX49" fmla="*/ 2884 w 9995"/>
                  <a:gd name="connsiteY49" fmla="*/ 587 h 10000"/>
                  <a:gd name="connsiteX50" fmla="*/ 2485 w 9995"/>
                  <a:gd name="connsiteY50" fmla="*/ 893 h 10000"/>
                  <a:gd name="connsiteX51" fmla="*/ 1802 w 9995"/>
                  <a:gd name="connsiteY51" fmla="*/ 1586 h 10000"/>
                  <a:gd name="connsiteX52" fmla="*/ 785 w 9995"/>
                  <a:gd name="connsiteY52" fmla="*/ 4667 h 10000"/>
                  <a:gd name="connsiteX53" fmla="*/ 453 w 9995"/>
                  <a:gd name="connsiteY53" fmla="*/ 5681 h 10000"/>
                  <a:gd name="connsiteX54" fmla="*/ 242 w 9995"/>
                  <a:gd name="connsiteY54" fmla="*/ 6801 h 10000"/>
                  <a:gd name="connsiteX0" fmla="*/ 242 w 9998"/>
                  <a:gd name="connsiteY0" fmla="*/ 6801 h 10000"/>
                  <a:gd name="connsiteX1" fmla="*/ 51 w 9998"/>
                  <a:gd name="connsiteY1" fmla="*/ 8844 h 10000"/>
                  <a:gd name="connsiteX2" fmla="*/ 3 w 9998"/>
                  <a:gd name="connsiteY2" fmla="*/ 9387 h 10000"/>
                  <a:gd name="connsiteX3" fmla="*/ 95 w 9998"/>
                  <a:gd name="connsiteY3" fmla="*/ 9805 h 10000"/>
                  <a:gd name="connsiteX4" fmla="*/ 1251 w 9998"/>
                  <a:gd name="connsiteY4" fmla="*/ 9847 h 10000"/>
                  <a:gd name="connsiteX5" fmla="*/ 1507 w 9998"/>
                  <a:gd name="connsiteY5" fmla="*/ 9900 h 10000"/>
                  <a:gd name="connsiteX6" fmla="*/ 1523 w 9998"/>
                  <a:gd name="connsiteY6" fmla="*/ 9915 h 10000"/>
                  <a:gd name="connsiteX7" fmla="*/ 1558 w 9998"/>
                  <a:gd name="connsiteY7" fmla="*/ 9953 h 10000"/>
                  <a:gd name="connsiteX8" fmla="*/ 1733 w 9998"/>
                  <a:gd name="connsiteY8" fmla="*/ 9307 h 10000"/>
                  <a:gd name="connsiteX9" fmla="*/ 1807 w 9998"/>
                  <a:gd name="connsiteY9" fmla="*/ 8564 h 10000"/>
                  <a:gd name="connsiteX10" fmla="*/ 2024 w 9998"/>
                  <a:gd name="connsiteY10" fmla="*/ 6359 h 10000"/>
                  <a:gd name="connsiteX11" fmla="*/ 2585 w 9998"/>
                  <a:gd name="connsiteY11" fmla="*/ 4655 h 10000"/>
                  <a:gd name="connsiteX12" fmla="*/ 2611 w 9998"/>
                  <a:gd name="connsiteY12" fmla="*/ 4578 h 10000"/>
                  <a:gd name="connsiteX13" fmla="*/ 2627 w 9998"/>
                  <a:gd name="connsiteY13" fmla="*/ 4543 h 10000"/>
                  <a:gd name="connsiteX14" fmla="*/ 2662 w 9998"/>
                  <a:gd name="connsiteY14" fmla="*/ 4490 h 10000"/>
                  <a:gd name="connsiteX15" fmla="*/ 2659 w 9998"/>
                  <a:gd name="connsiteY15" fmla="*/ 9231 h 10000"/>
                  <a:gd name="connsiteX16" fmla="*/ 4734 w 9998"/>
                  <a:gd name="connsiteY16" fmla="*/ 9213 h 10000"/>
                  <a:gd name="connsiteX17" fmla="*/ 5331 w 9998"/>
                  <a:gd name="connsiteY17" fmla="*/ 9110 h 10000"/>
                  <a:gd name="connsiteX18" fmla="*/ 5682 w 9998"/>
                  <a:gd name="connsiteY18" fmla="*/ 9107 h 10000"/>
                  <a:gd name="connsiteX19" fmla="*/ 5918 w 9998"/>
                  <a:gd name="connsiteY19" fmla="*/ 9207 h 10000"/>
                  <a:gd name="connsiteX20" fmla="*/ 8092 w 9998"/>
                  <a:gd name="connsiteY20" fmla="*/ 9210 h 10000"/>
                  <a:gd name="connsiteX21" fmla="*/ 8102 w 9998"/>
                  <a:gd name="connsiteY21" fmla="*/ 5256 h 10000"/>
                  <a:gd name="connsiteX22" fmla="*/ 8363 w 9998"/>
                  <a:gd name="connsiteY22" fmla="*/ 6309 h 10000"/>
                  <a:gd name="connsiteX23" fmla="*/ 8501 w 9998"/>
                  <a:gd name="connsiteY23" fmla="*/ 8812 h 10000"/>
                  <a:gd name="connsiteX24" fmla="*/ 8695 w 9998"/>
                  <a:gd name="connsiteY24" fmla="*/ 10000 h 10000"/>
                  <a:gd name="connsiteX25" fmla="*/ 8979 w 9998"/>
                  <a:gd name="connsiteY25" fmla="*/ 9923 h 10000"/>
                  <a:gd name="connsiteX26" fmla="*/ 9382 w 9998"/>
                  <a:gd name="connsiteY26" fmla="*/ 9923 h 10000"/>
                  <a:gd name="connsiteX27" fmla="*/ 9995 w 9998"/>
                  <a:gd name="connsiteY27" fmla="*/ 5769 h 10000"/>
                  <a:gd name="connsiteX28" fmla="*/ 9095 w 9998"/>
                  <a:gd name="connsiteY28" fmla="*/ 2043 h 10000"/>
                  <a:gd name="connsiteX29" fmla="*/ 8450 w 9998"/>
                  <a:gd name="connsiteY29" fmla="*/ 938 h 10000"/>
                  <a:gd name="connsiteX30" fmla="*/ 8073 w 9998"/>
                  <a:gd name="connsiteY30" fmla="*/ 713 h 10000"/>
                  <a:gd name="connsiteX31" fmla="*/ 6384 w 9998"/>
                  <a:gd name="connsiteY31" fmla="*/ 0 h 10000"/>
                  <a:gd name="connsiteX32" fmla="*/ 6614 w 9998"/>
                  <a:gd name="connsiteY32" fmla="*/ 463 h 10000"/>
                  <a:gd name="connsiteX33" fmla="*/ 6036 w 9998"/>
                  <a:gd name="connsiteY33" fmla="*/ 1943 h 10000"/>
                  <a:gd name="connsiteX34" fmla="*/ 5851 w 9998"/>
                  <a:gd name="connsiteY34" fmla="*/ 1677 h 10000"/>
                  <a:gd name="connsiteX35" fmla="*/ 5647 w 9998"/>
                  <a:gd name="connsiteY35" fmla="*/ 1999 h 10000"/>
                  <a:gd name="connsiteX36" fmla="*/ 5890 w 9998"/>
                  <a:gd name="connsiteY36" fmla="*/ 7739 h 10000"/>
                  <a:gd name="connsiteX37" fmla="*/ 5803 w 9998"/>
                  <a:gd name="connsiteY37" fmla="*/ 8152 h 10000"/>
                  <a:gd name="connsiteX38" fmla="*/ 5411 w 9998"/>
                  <a:gd name="connsiteY38" fmla="*/ 8759 h 10000"/>
                  <a:gd name="connsiteX39" fmla="*/ 4992 w 9998"/>
                  <a:gd name="connsiteY39" fmla="*/ 8152 h 10000"/>
                  <a:gd name="connsiteX40" fmla="*/ 4906 w 9998"/>
                  <a:gd name="connsiteY40" fmla="*/ 7765 h 10000"/>
                  <a:gd name="connsiteX41" fmla="*/ 5143 w 9998"/>
                  <a:gd name="connsiteY41" fmla="*/ 2473 h 10000"/>
                  <a:gd name="connsiteX42" fmla="*/ 4957 w 9998"/>
                  <a:gd name="connsiteY42" fmla="*/ 1719 h 10000"/>
                  <a:gd name="connsiteX43" fmla="*/ 4944 w 9998"/>
                  <a:gd name="connsiteY43" fmla="*/ 1707 h 10000"/>
                  <a:gd name="connsiteX44" fmla="*/ 4931 w 9998"/>
                  <a:gd name="connsiteY44" fmla="*/ 1695 h 10000"/>
                  <a:gd name="connsiteX45" fmla="*/ 4759 w 9998"/>
                  <a:gd name="connsiteY45" fmla="*/ 1943 h 10000"/>
                  <a:gd name="connsiteX46" fmla="*/ 4229 w 9998"/>
                  <a:gd name="connsiteY46" fmla="*/ 1067 h 10000"/>
                  <a:gd name="connsiteX47" fmla="*/ 4389 w 9998"/>
                  <a:gd name="connsiteY47" fmla="*/ 0 h 10000"/>
                  <a:gd name="connsiteX48" fmla="*/ 2885 w 9998"/>
                  <a:gd name="connsiteY48" fmla="*/ 587 h 10000"/>
                  <a:gd name="connsiteX49" fmla="*/ 2486 w 9998"/>
                  <a:gd name="connsiteY49" fmla="*/ 893 h 10000"/>
                  <a:gd name="connsiteX50" fmla="*/ 1803 w 9998"/>
                  <a:gd name="connsiteY50" fmla="*/ 1586 h 10000"/>
                  <a:gd name="connsiteX51" fmla="*/ 785 w 9998"/>
                  <a:gd name="connsiteY51" fmla="*/ 4667 h 10000"/>
                  <a:gd name="connsiteX52" fmla="*/ 453 w 9998"/>
                  <a:gd name="connsiteY52" fmla="*/ 5681 h 10000"/>
                  <a:gd name="connsiteX53" fmla="*/ 242 w 9998"/>
                  <a:gd name="connsiteY53" fmla="*/ 6801 h 10000"/>
                  <a:gd name="connsiteX0" fmla="*/ 242 w 10001"/>
                  <a:gd name="connsiteY0" fmla="*/ 6801 h 10000"/>
                  <a:gd name="connsiteX1" fmla="*/ 51 w 10001"/>
                  <a:gd name="connsiteY1" fmla="*/ 8844 h 10000"/>
                  <a:gd name="connsiteX2" fmla="*/ 3 w 10001"/>
                  <a:gd name="connsiteY2" fmla="*/ 9387 h 10000"/>
                  <a:gd name="connsiteX3" fmla="*/ 95 w 10001"/>
                  <a:gd name="connsiteY3" fmla="*/ 9805 h 10000"/>
                  <a:gd name="connsiteX4" fmla="*/ 1251 w 10001"/>
                  <a:gd name="connsiteY4" fmla="*/ 9847 h 10000"/>
                  <a:gd name="connsiteX5" fmla="*/ 1507 w 10001"/>
                  <a:gd name="connsiteY5" fmla="*/ 9900 h 10000"/>
                  <a:gd name="connsiteX6" fmla="*/ 1523 w 10001"/>
                  <a:gd name="connsiteY6" fmla="*/ 9915 h 10000"/>
                  <a:gd name="connsiteX7" fmla="*/ 1558 w 10001"/>
                  <a:gd name="connsiteY7" fmla="*/ 9953 h 10000"/>
                  <a:gd name="connsiteX8" fmla="*/ 1733 w 10001"/>
                  <a:gd name="connsiteY8" fmla="*/ 9307 h 10000"/>
                  <a:gd name="connsiteX9" fmla="*/ 1807 w 10001"/>
                  <a:gd name="connsiteY9" fmla="*/ 8564 h 10000"/>
                  <a:gd name="connsiteX10" fmla="*/ 2024 w 10001"/>
                  <a:gd name="connsiteY10" fmla="*/ 6359 h 10000"/>
                  <a:gd name="connsiteX11" fmla="*/ 2586 w 10001"/>
                  <a:gd name="connsiteY11" fmla="*/ 4655 h 10000"/>
                  <a:gd name="connsiteX12" fmla="*/ 2612 w 10001"/>
                  <a:gd name="connsiteY12" fmla="*/ 4578 h 10000"/>
                  <a:gd name="connsiteX13" fmla="*/ 2628 w 10001"/>
                  <a:gd name="connsiteY13" fmla="*/ 4543 h 10000"/>
                  <a:gd name="connsiteX14" fmla="*/ 2663 w 10001"/>
                  <a:gd name="connsiteY14" fmla="*/ 4490 h 10000"/>
                  <a:gd name="connsiteX15" fmla="*/ 2660 w 10001"/>
                  <a:gd name="connsiteY15" fmla="*/ 9231 h 10000"/>
                  <a:gd name="connsiteX16" fmla="*/ 4735 w 10001"/>
                  <a:gd name="connsiteY16" fmla="*/ 9213 h 10000"/>
                  <a:gd name="connsiteX17" fmla="*/ 5332 w 10001"/>
                  <a:gd name="connsiteY17" fmla="*/ 9110 h 10000"/>
                  <a:gd name="connsiteX18" fmla="*/ 5683 w 10001"/>
                  <a:gd name="connsiteY18" fmla="*/ 9107 h 10000"/>
                  <a:gd name="connsiteX19" fmla="*/ 5919 w 10001"/>
                  <a:gd name="connsiteY19" fmla="*/ 9207 h 10000"/>
                  <a:gd name="connsiteX20" fmla="*/ 8094 w 10001"/>
                  <a:gd name="connsiteY20" fmla="*/ 9210 h 10000"/>
                  <a:gd name="connsiteX21" fmla="*/ 8104 w 10001"/>
                  <a:gd name="connsiteY21" fmla="*/ 5256 h 10000"/>
                  <a:gd name="connsiteX22" fmla="*/ 8365 w 10001"/>
                  <a:gd name="connsiteY22" fmla="*/ 6309 h 10000"/>
                  <a:gd name="connsiteX23" fmla="*/ 8503 w 10001"/>
                  <a:gd name="connsiteY23" fmla="*/ 8812 h 10000"/>
                  <a:gd name="connsiteX24" fmla="*/ 8697 w 10001"/>
                  <a:gd name="connsiteY24" fmla="*/ 10000 h 10000"/>
                  <a:gd name="connsiteX25" fmla="*/ 8981 w 10001"/>
                  <a:gd name="connsiteY25" fmla="*/ 9923 h 10000"/>
                  <a:gd name="connsiteX26" fmla="*/ 9533 w 10001"/>
                  <a:gd name="connsiteY26" fmla="*/ 9992 h 10000"/>
                  <a:gd name="connsiteX27" fmla="*/ 9997 w 10001"/>
                  <a:gd name="connsiteY27" fmla="*/ 5769 h 10000"/>
                  <a:gd name="connsiteX28" fmla="*/ 9097 w 10001"/>
                  <a:gd name="connsiteY28" fmla="*/ 2043 h 10000"/>
                  <a:gd name="connsiteX29" fmla="*/ 8452 w 10001"/>
                  <a:gd name="connsiteY29" fmla="*/ 938 h 10000"/>
                  <a:gd name="connsiteX30" fmla="*/ 8075 w 10001"/>
                  <a:gd name="connsiteY30" fmla="*/ 713 h 10000"/>
                  <a:gd name="connsiteX31" fmla="*/ 6385 w 10001"/>
                  <a:gd name="connsiteY31" fmla="*/ 0 h 10000"/>
                  <a:gd name="connsiteX32" fmla="*/ 6615 w 10001"/>
                  <a:gd name="connsiteY32" fmla="*/ 463 h 10000"/>
                  <a:gd name="connsiteX33" fmla="*/ 6037 w 10001"/>
                  <a:gd name="connsiteY33" fmla="*/ 1943 h 10000"/>
                  <a:gd name="connsiteX34" fmla="*/ 5852 w 10001"/>
                  <a:gd name="connsiteY34" fmla="*/ 1677 h 10000"/>
                  <a:gd name="connsiteX35" fmla="*/ 5648 w 10001"/>
                  <a:gd name="connsiteY35" fmla="*/ 1999 h 10000"/>
                  <a:gd name="connsiteX36" fmla="*/ 5891 w 10001"/>
                  <a:gd name="connsiteY36" fmla="*/ 7739 h 10000"/>
                  <a:gd name="connsiteX37" fmla="*/ 5804 w 10001"/>
                  <a:gd name="connsiteY37" fmla="*/ 8152 h 10000"/>
                  <a:gd name="connsiteX38" fmla="*/ 5412 w 10001"/>
                  <a:gd name="connsiteY38" fmla="*/ 8759 h 10000"/>
                  <a:gd name="connsiteX39" fmla="*/ 4993 w 10001"/>
                  <a:gd name="connsiteY39" fmla="*/ 8152 h 10000"/>
                  <a:gd name="connsiteX40" fmla="*/ 4907 w 10001"/>
                  <a:gd name="connsiteY40" fmla="*/ 7765 h 10000"/>
                  <a:gd name="connsiteX41" fmla="*/ 5144 w 10001"/>
                  <a:gd name="connsiteY41" fmla="*/ 2473 h 10000"/>
                  <a:gd name="connsiteX42" fmla="*/ 4958 w 10001"/>
                  <a:gd name="connsiteY42" fmla="*/ 1719 h 10000"/>
                  <a:gd name="connsiteX43" fmla="*/ 4945 w 10001"/>
                  <a:gd name="connsiteY43" fmla="*/ 1707 h 10000"/>
                  <a:gd name="connsiteX44" fmla="*/ 4932 w 10001"/>
                  <a:gd name="connsiteY44" fmla="*/ 1695 h 10000"/>
                  <a:gd name="connsiteX45" fmla="*/ 4760 w 10001"/>
                  <a:gd name="connsiteY45" fmla="*/ 1943 h 10000"/>
                  <a:gd name="connsiteX46" fmla="*/ 4230 w 10001"/>
                  <a:gd name="connsiteY46" fmla="*/ 1067 h 10000"/>
                  <a:gd name="connsiteX47" fmla="*/ 4390 w 10001"/>
                  <a:gd name="connsiteY47" fmla="*/ 0 h 10000"/>
                  <a:gd name="connsiteX48" fmla="*/ 2886 w 10001"/>
                  <a:gd name="connsiteY48" fmla="*/ 587 h 10000"/>
                  <a:gd name="connsiteX49" fmla="*/ 2486 w 10001"/>
                  <a:gd name="connsiteY49" fmla="*/ 893 h 10000"/>
                  <a:gd name="connsiteX50" fmla="*/ 1803 w 10001"/>
                  <a:gd name="connsiteY50" fmla="*/ 1586 h 10000"/>
                  <a:gd name="connsiteX51" fmla="*/ 785 w 10001"/>
                  <a:gd name="connsiteY51" fmla="*/ 4667 h 10000"/>
                  <a:gd name="connsiteX52" fmla="*/ 453 w 10001"/>
                  <a:gd name="connsiteY52" fmla="*/ 5681 h 10000"/>
                  <a:gd name="connsiteX53" fmla="*/ 242 w 10001"/>
                  <a:gd name="connsiteY53" fmla="*/ 6801 h 10000"/>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09"/>
                  <a:gd name="connsiteX1" fmla="*/ 51 w 10001"/>
                  <a:gd name="connsiteY1" fmla="*/ 8844 h 10309"/>
                  <a:gd name="connsiteX2" fmla="*/ 3 w 10001"/>
                  <a:gd name="connsiteY2" fmla="*/ 9387 h 10309"/>
                  <a:gd name="connsiteX3" fmla="*/ 95 w 10001"/>
                  <a:gd name="connsiteY3" fmla="*/ 9805 h 10309"/>
                  <a:gd name="connsiteX4" fmla="*/ 1251 w 10001"/>
                  <a:gd name="connsiteY4" fmla="*/ 9847 h 10309"/>
                  <a:gd name="connsiteX5" fmla="*/ 1507 w 10001"/>
                  <a:gd name="connsiteY5" fmla="*/ 9900 h 10309"/>
                  <a:gd name="connsiteX6" fmla="*/ 1523 w 10001"/>
                  <a:gd name="connsiteY6" fmla="*/ 9915 h 10309"/>
                  <a:gd name="connsiteX7" fmla="*/ 1558 w 10001"/>
                  <a:gd name="connsiteY7" fmla="*/ 9953 h 10309"/>
                  <a:gd name="connsiteX8" fmla="*/ 1733 w 10001"/>
                  <a:gd name="connsiteY8" fmla="*/ 9307 h 10309"/>
                  <a:gd name="connsiteX9" fmla="*/ 1807 w 10001"/>
                  <a:gd name="connsiteY9" fmla="*/ 8564 h 10309"/>
                  <a:gd name="connsiteX10" fmla="*/ 2024 w 10001"/>
                  <a:gd name="connsiteY10" fmla="*/ 6359 h 10309"/>
                  <a:gd name="connsiteX11" fmla="*/ 2586 w 10001"/>
                  <a:gd name="connsiteY11" fmla="*/ 4655 h 10309"/>
                  <a:gd name="connsiteX12" fmla="*/ 2612 w 10001"/>
                  <a:gd name="connsiteY12" fmla="*/ 4578 h 10309"/>
                  <a:gd name="connsiteX13" fmla="*/ 2628 w 10001"/>
                  <a:gd name="connsiteY13" fmla="*/ 4543 h 10309"/>
                  <a:gd name="connsiteX14" fmla="*/ 2663 w 10001"/>
                  <a:gd name="connsiteY14" fmla="*/ 4490 h 10309"/>
                  <a:gd name="connsiteX15" fmla="*/ 2660 w 10001"/>
                  <a:gd name="connsiteY15" fmla="*/ 9231 h 10309"/>
                  <a:gd name="connsiteX16" fmla="*/ 4735 w 10001"/>
                  <a:gd name="connsiteY16" fmla="*/ 9213 h 10309"/>
                  <a:gd name="connsiteX17" fmla="*/ 5332 w 10001"/>
                  <a:gd name="connsiteY17" fmla="*/ 9110 h 10309"/>
                  <a:gd name="connsiteX18" fmla="*/ 5683 w 10001"/>
                  <a:gd name="connsiteY18" fmla="*/ 9107 h 10309"/>
                  <a:gd name="connsiteX19" fmla="*/ 5919 w 10001"/>
                  <a:gd name="connsiteY19" fmla="*/ 9207 h 10309"/>
                  <a:gd name="connsiteX20" fmla="*/ 8094 w 10001"/>
                  <a:gd name="connsiteY20" fmla="*/ 9210 h 10309"/>
                  <a:gd name="connsiteX21" fmla="*/ 8104 w 10001"/>
                  <a:gd name="connsiteY21" fmla="*/ 5256 h 10309"/>
                  <a:gd name="connsiteX22" fmla="*/ 8365 w 10001"/>
                  <a:gd name="connsiteY22" fmla="*/ 6309 h 10309"/>
                  <a:gd name="connsiteX23" fmla="*/ 8503 w 10001"/>
                  <a:gd name="connsiteY23" fmla="*/ 8812 h 10309"/>
                  <a:gd name="connsiteX24" fmla="*/ 8697 w 10001"/>
                  <a:gd name="connsiteY24" fmla="*/ 10000 h 10309"/>
                  <a:gd name="connsiteX25" fmla="*/ 9533 w 10001"/>
                  <a:gd name="connsiteY25" fmla="*/ 9992 h 10309"/>
                  <a:gd name="connsiteX26" fmla="*/ 9997 w 10001"/>
                  <a:gd name="connsiteY26" fmla="*/ 5769 h 10309"/>
                  <a:gd name="connsiteX27" fmla="*/ 9097 w 10001"/>
                  <a:gd name="connsiteY27" fmla="*/ 2043 h 10309"/>
                  <a:gd name="connsiteX28" fmla="*/ 8452 w 10001"/>
                  <a:gd name="connsiteY28" fmla="*/ 938 h 10309"/>
                  <a:gd name="connsiteX29" fmla="*/ 8075 w 10001"/>
                  <a:gd name="connsiteY29" fmla="*/ 713 h 10309"/>
                  <a:gd name="connsiteX30" fmla="*/ 6385 w 10001"/>
                  <a:gd name="connsiteY30" fmla="*/ 0 h 10309"/>
                  <a:gd name="connsiteX31" fmla="*/ 6615 w 10001"/>
                  <a:gd name="connsiteY31" fmla="*/ 463 h 10309"/>
                  <a:gd name="connsiteX32" fmla="*/ 6037 w 10001"/>
                  <a:gd name="connsiteY32" fmla="*/ 1943 h 10309"/>
                  <a:gd name="connsiteX33" fmla="*/ 5852 w 10001"/>
                  <a:gd name="connsiteY33" fmla="*/ 1677 h 10309"/>
                  <a:gd name="connsiteX34" fmla="*/ 5648 w 10001"/>
                  <a:gd name="connsiteY34" fmla="*/ 1999 h 10309"/>
                  <a:gd name="connsiteX35" fmla="*/ 5891 w 10001"/>
                  <a:gd name="connsiteY35" fmla="*/ 7739 h 10309"/>
                  <a:gd name="connsiteX36" fmla="*/ 5804 w 10001"/>
                  <a:gd name="connsiteY36" fmla="*/ 8152 h 10309"/>
                  <a:gd name="connsiteX37" fmla="*/ 5412 w 10001"/>
                  <a:gd name="connsiteY37" fmla="*/ 8759 h 10309"/>
                  <a:gd name="connsiteX38" fmla="*/ 4993 w 10001"/>
                  <a:gd name="connsiteY38" fmla="*/ 8152 h 10309"/>
                  <a:gd name="connsiteX39" fmla="*/ 4907 w 10001"/>
                  <a:gd name="connsiteY39" fmla="*/ 7765 h 10309"/>
                  <a:gd name="connsiteX40" fmla="*/ 5144 w 10001"/>
                  <a:gd name="connsiteY40" fmla="*/ 2473 h 10309"/>
                  <a:gd name="connsiteX41" fmla="*/ 4958 w 10001"/>
                  <a:gd name="connsiteY41" fmla="*/ 1719 h 10309"/>
                  <a:gd name="connsiteX42" fmla="*/ 4945 w 10001"/>
                  <a:gd name="connsiteY42" fmla="*/ 1707 h 10309"/>
                  <a:gd name="connsiteX43" fmla="*/ 4932 w 10001"/>
                  <a:gd name="connsiteY43" fmla="*/ 1695 h 10309"/>
                  <a:gd name="connsiteX44" fmla="*/ 4760 w 10001"/>
                  <a:gd name="connsiteY44" fmla="*/ 1943 h 10309"/>
                  <a:gd name="connsiteX45" fmla="*/ 4230 w 10001"/>
                  <a:gd name="connsiteY45" fmla="*/ 1067 h 10309"/>
                  <a:gd name="connsiteX46" fmla="*/ 4390 w 10001"/>
                  <a:gd name="connsiteY46" fmla="*/ 0 h 10309"/>
                  <a:gd name="connsiteX47" fmla="*/ 2886 w 10001"/>
                  <a:gd name="connsiteY47" fmla="*/ 587 h 10309"/>
                  <a:gd name="connsiteX48" fmla="*/ 2486 w 10001"/>
                  <a:gd name="connsiteY48" fmla="*/ 893 h 10309"/>
                  <a:gd name="connsiteX49" fmla="*/ 1803 w 10001"/>
                  <a:gd name="connsiteY49" fmla="*/ 1586 h 10309"/>
                  <a:gd name="connsiteX50" fmla="*/ 785 w 10001"/>
                  <a:gd name="connsiteY50" fmla="*/ 4667 h 10309"/>
                  <a:gd name="connsiteX51" fmla="*/ 453 w 10001"/>
                  <a:gd name="connsiteY51" fmla="*/ 5681 h 10309"/>
                  <a:gd name="connsiteX52" fmla="*/ 242 w 10001"/>
                  <a:gd name="connsiteY52" fmla="*/ 6801 h 10309"/>
                  <a:gd name="connsiteX0" fmla="*/ 242 w 10001"/>
                  <a:gd name="connsiteY0" fmla="*/ 6801 h 10065"/>
                  <a:gd name="connsiteX1" fmla="*/ 51 w 10001"/>
                  <a:gd name="connsiteY1" fmla="*/ 8844 h 10065"/>
                  <a:gd name="connsiteX2" fmla="*/ 3 w 10001"/>
                  <a:gd name="connsiteY2" fmla="*/ 9387 h 10065"/>
                  <a:gd name="connsiteX3" fmla="*/ 95 w 10001"/>
                  <a:gd name="connsiteY3" fmla="*/ 9805 h 10065"/>
                  <a:gd name="connsiteX4" fmla="*/ 1251 w 10001"/>
                  <a:gd name="connsiteY4" fmla="*/ 9847 h 10065"/>
                  <a:gd name="connsiteX5" fmla="*/ 1507 w 10001"/>
                  <a:gd name="connsiteY5" fmla="*/ 9900 h 10065"/>
                  <a:gd name="connsiteX6" fmla="*/ 1523 w 10001"/>
                  <a:gd name="connsiteY6" fmla="*/ 9915 h 10065"/>
                  <a:gd name="connsiteX7" fmla="*/ 1558 w 10001"/>
                  <a:gd name="connsiteY7" fmla="*/ 9953 h 10065"/>
                  <a:gd name="connsiteX8" fmla="*/ 1733 w 10001"/>
                  <a:gd name="connsiteY8" fmla="*/ 9307 h 10065"/>
                  <a:gd name="connsiteX9" fmla="*/ 1807 w 10001"/>
                  <a:gd name="connsiteY9" fmla="*/ 8564 h 10065"/>
                  <a:gd name="connsiteX10" fmla="*/ 2024 w 10001"/>
                  <a:gd name="connsiteY10" fmla="*/ 6359 h 10065"/>
                  <a:gd name="connsiteX11" fmla="*/ 2586 w 10001"/>
                  <a:gd name="connsiteY11" fmla="*/ 4655 h 10065"/>
                  <a:gd name="connsiteX12" fmla="*/ 2612 w 10001"/>
                  <a:gd name="connsiteY12" fmla="*/ 4578 h 10065"/>
                  <a:gd name="connsiteX13" fmla="*/ 2628 w 10001"/>
                  <a:gd name="connsiteY13" fmla="*/ 4543 h 10065"/>
                  <a:gd name="connsiteX14" fmla="*/ 2663 w 10001"/>
                  <a:gd name="connsiteY14" fmla="*/ 4490 h 10065"/>
                  <a:gd name="connsiteX15" fmla="*/ 2660 w 10001"/>
                  <a:gd name="connsiteY15" fmla="*/ 9231 h 10065"/>
                  <a:gd name="connsiteX16" fmla="*/ 4735 w 10001"/>
                  <a:gd name="connsiteY16" fmla="*/ 9213 h 10065"/>
                  <a:gd name="connsiteX17" fmla="*/ 5332 w 10001"/>
                  <a:gd name="connsiteY17" fmla="*/ 9110 h 10065"/>
                  <a:gd name="connsiteX18" fmla="*/ 5683 w 10001"/>
                  <a:gd name="connsiteY18" fmla="*/ 9107 h 10065"/>
                  <a:gd name="connsiteX19" fmla="*/ 5919 w 10001"/>
                  <a:gd name="connsiteY19" fmla="*/ 9207 h 10065"/>
                  <a:gd name="connsiteX20" fmla="*/ 8094 w 10001"/>
                  <a:gd name="connsiteY20" fmla="*/ 9210 h 10065"/>
                  <a:gd name="connsiteX21" fmla="*/ 8104 w 10001"/>
                  <a:gd name="connsiteY21" fmla="*/ 5256 h 10065"/>
                  <a:gd name="connsiteX22" fmla="*/ 8365 w 10001"/>
                  <a:gd name="connsiteY22" fmla="*/ 6309 h 10065"/>
                  <a:gd name="connsiteX23" fmla="*/ 8503 w 10001"/>
                  <a:gd name="connsiteY23" fmla="*/ 8812 h 10065"/>
                  <a:gd name="connsiteX24" fmla="*/ 8697 w 10001"/>
                  <a:gd name="connsiteY24" fmla="*/ 10000 h 10065"/>
                  <a:gd name="connsiteX25" fmla="*/ 9533 w 10001"/>
                  <a:gd name="connsiteY25" fmla="*/ 9992 h 10065"/>
                  <a:gd name="connsiteX26" fmla="*/ 9997 w 10001"/>
                  <a:gd name="connsiteY26" fmla="*/ 5769 h 10065"/>
                  <a:gd name="connsiteX27" fmla="*/ 9097 w 10001"/>
                  <a:gd name="connsiteY27" fmla="*/ 2043 h 10065"/>
                  <a:gd name="connsiteX28" fmla="*/ 8452 w 10001"/>
                  <a:gd name="connsiteY28" fmla="*/ 938 h 10065"/>
                  <a:gd name="connsiteX29" fmla="*/ 8075 w 10001"/>
                  <a:gd name="connsiteY29" fmla="*/ 713 h 10065"/>
                  <a:gd name="connsiteX30" fmla="*/ 6385 w 10001"/>
                  <a:gd name="connsiteY30" fmla="*/ 0 h 10065"/>
                  <a:gd name="connsiteX31" fmla="*/ 6615 w 10001"/>
                  <a:gd name="connsiteY31" fmla="*/ 463 h 10065"/>
                  <a:gd name="connsiteX32" fmla="*/ 6037 w 10001"/>
                  <a:gd name="connsiteY32" fmla="*/ 1943 h 10065"/>
                  <a:gd name="connsiteX33" fmla="*/ 5852 w 10001"/>
                  <a:gd name="connsiteY33" fmla="*/ 1677 h 10065"/>
                  <a:gd name="connsiteX34" fmla="*/ 5648 w 10001"/>
                  <a:gd name="connsiteY34" fmla="*/ 1999 h 10065"/>
                  <a:gd name="connsiteX35" fmla="*/ 5891 w 10001"/>
                  <a:gd name="connsiteY35" fmla="*/ 7739 h 10065"/>
                  <a:gd name="connsiteX36" fmla="*/ 5804 w 10001"/>
                  <a:gd name="connsiteY36" fmla="*/ 8152 h 10065"/>
                  <a:gd name="connsiteX37" fmla="*/ 5412 w 10001"/>
                  <a:gd name="connsiteY37" fmla="*/ 8759 h 10065"/>
                  <a:gd name="connsiteX38" fmla="*/ 4993 w 10001"/>
                  <a:gd name="connsiteY38" fmla="*/ 8152 h 10065"/>
                  <a:gd name="connsiteX39" fmla="*/ 4907 w 10001"/>
                  <a:gd name="connsiteY39" fmla="*/ 7765 h 10065"/>
                  <a:gd name="connsiteX40" fmla="*/ 5144 w 10001"/>
                  <a:gd name="connsiteY40" fmla="*/ 2473 h 10065"/>
                  <a:gd name="connsiteX41" fmla="*/ 4958 w 10001"/>
                  <a:gd name="connsiteY41" fmla="*/ 1719 h 10065"/>
                  <a:gd name="connsiteX42" fmla="*/ 4945 w 10001"/>
                  <a:gd name="connsiteY42" fmla="*/ 1707 h 10065"/>
                  <a:gd name="connsiteX43" fmla="*/ 4932 w 10001"/>
                  <a:gd name="connsiteY43" fmla="*/ 1695 h 10065"/>
                  <a:gd name="connsiteX44" fmla="*/ 4760 w 10001"/>
                  <a:gd name="connsiteY44" fmla="*/ 1943 h 10065"/>
                  <a:gd name="connsiteX45" fmla="*/ 4230 w 10001"/>
                  <a:gd name="connsiteY45" fmla="*/ 1067 h 10065"/>
                  <a:gd name="connsiteX46" fmla="*/ 4390 w 10001"/>
                  <a:gd name="connsiteY46" fmla="*/ 0 h 10065"/>
                  <a:gd name="connsiteX47" fmla="*/ 2886 w 10001"/>
                  <a:gd name="connsiteY47" fmla="*/ 587 h 10065"/>
                  <a:gd name="connsiteX48" fmla="*/ 2486 w 10001"/>
                  <a:gd name="connsiteY48" fmla="*/ 893 h 10065"/>
                  <a:gd name="connsiteX49" fmla="*/ 1803 w 10001"/>
                  <a:gd name="connsiteY49" fmla="*/ 1586 h 10065"/>
                  <a:gd name="connsiteX50" fmla="*/ 785 w 10001"/>
                  <a:gd name="connsiteY50" fmla="*/ 4667 h 10065"/>
                  <a:gd name="connsiteX51" fmla="*/ 453 w 10001"/>
                  <a:gd name="connsiteY51" fmla="*/ 5681 h 10065"/>
                  <a:gd name="connsiteX52" fmla="*/ 242 w 10001"/>
                  <a:gd name="connsiteY52" fmla="*/ 6801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0001" h="10065">
                    <a:moveTo>
                      <a:pt x="242" y="6801"/>
                    </a:moveTo>
                    <a:cubicBezTo>
                      <a:pt x="178" y="7482"/>
                      <a:pt x="115" y="8163"/>
                      <a:pt x="51" y="8844"/>
                    </a:cubicBezTo>
                    <a:lnTo>
                      <a:pt x="3" y="9387"/>
                    </a:lnTo>
                    <a:cubicBezTo>
                      <a:pt x="-10" y="9555"/>
                      <a:pt x="19" y="9685"/>
                      <a:pt x="95" y="9805"/>
                    </a:cubicBezTo>
                    <a:cubicBezTo>
                      <a:pt x="287" y="9785"/>
                      <a:pt x="966" y="9838"/>
                      <a:pt x="1251" y="9847"/>
                    </a:cubicBezTo>
                    <a:cubicBezTo>
                      <a:pt x="1475" y="9856"/>
                      <a:pt x="1440" y="9835"/>
                      <a:pt x="1507" y="9900"/>
                    </a:cubicBezTo>
                    <a:cubicBezTo>
                      <a:pt x="1513" y="9903"/>
                      <a:pt x="1519" y="9909"/>
                      <a:pt x="1523" y="9915"/>
                    </a:cubicBezTo>
                    <a:lnTo>
                      <a:pt x="1558" y="9953"/>
                    </a:lnTo>
                    <a:cubicBezTo>
                      <a:pt x="1631" y="9705"/>
                      <a:pt x="1679" y="9917"/>
                      <a:pt x="1733" y="9307"/>
                    </a:cubicBezTo>
                    <a:cubicBezTo>
                      <a:pt x="1759" y="9057"/>
                      <a:pt x="1781" y="8815"/>
                      <a:pt x="1807" y="8564"/>
                    </a:cubicBezTo>
                    <a:cubicBezTo>
                      <a:pt x="1829" y="8314"/>
                      <a:pt x="1976" y="6527"/>
                      <a:pt x="2024" y="6359"/>
                    </a:cubicBezTo>
                    <a:cubicBezTo>
                      <a:pt x="2167" y="5855"/>
                      <a:pt x="2426" y="5183"/>
                      <a:pt x="2586" y="4655"/>
                    </a:cubicBezTo>
                    <a:cubicBezTo>
                      <a:pt x="2593" y="4631"/>
                      <a:pt x="2602" y="4599"/>
                      <a:pt x="2612" y="4578"/>
                    </a:cubicBezTo>
                    <a:cubicBezTo>
                      <a:pt x="2615" y="4573"/>
                      <a:pt x="2624" y="4549"/>
                      <a:pt x="2628" y="4543"/>
                    </a:cubicBezTo>
                    <a:cubicBezTo>
                      <a:pt x="2656" y="4487"/>
                      <a:pt x="2640" y="4517"/>
                      <a:pt x="2663" y="4490"/>
                    </a:cubicBezTo>
                    <a:cubicBezTo>
                      <a:pt x="2662" y="6070"/>
                      <a:pt x="2661" y="7651"/>
                      <a:pt x="2660" y="9231"/>
                    </a:cubicBezTo>
                    <a:cubicBezTo>
                      <a:pt x="2822" y="9186"/>
                      <a:pt x="4498" y="9186"/>
                      <a:pt x="4735" y="9213"/>
                    </a:cubicBezTo>
                    <a:cubicBezTo>
                      <a:pt x="4830" y="9060"/>
                      <a:pt x="5090" y="9110"/>
                      <a:pt x="5332" y="9110"/>
                    </a:cubicBezTo>
                    <a:cubicBezTo>
                      <a:pt x="5447" y="9110"/>
                      <a:pt x="5572" y="9104"/>
                      <a:pt x="5683" y="9107"/>
                    </a:cubicBezTo>
                    <a:cubicBezTo>
                      <a:pt x="5849" y="9113"/>
                      <a:pt x="5846" y="9127"/>
                      <a:pt x="5919" y="9207"/>
                    </a:cubicBezTo>
                    <a:lnTo>
                      <a:pt x="8094" y="9210"/>
                    </a:lnTo>
                    <a:cubicBezTo>
                      <a:pt x="8097" y="7892"/>
                      <a:pt x="8101" y="6574"/>
                      <a:pt x="8104" y="5256"/>
                    </a:cubicBezTo>
                    <a:cubicBezTo>
                      <a:pt x="8113" y="5413"/>
                      <a:pt x="8318" y="6076"/>
                      <a:pt x="8365" y="6309"/>
                    </a:cubicBezTo>
                    <a:cubicBezTo>
                      <a:pt x="8420" y="6563"/>
                      <a:pt x="8487" y="8405"/>
                      <a:pt x="8503" y="8812"/>
                    </a:cubicBezTo>
                    <a:cubicBezTo>
                      <a:pt x="8519" y="9198"/>
                      <a:pt x="8480" y="9714"/>
                      <a:pt x="8697" y="10000"/>
                    </a:cubicBezTo>
                    <a:cubicBezTo>
                      <a:pt x="9148" y="10008"/>
                      <a:pt x="9112" y="10148"/>
                      <a:pt x="9533" y="9992"/>
                    </a:cubicBezTo>
                    <a:cubicBezTo>
                      <a:pt x="9702" y="9300"/>
                      <a:pt x="10045" y="7082"/>
                      <a:pt x="9997" y="5769"/>
                    </a:cubicBezTo>
                    <a:cubicBezTo>
                      <a:pt x="9687" y="4525"/>
                      <a:pt x="9397" y="3281"/>
                      <a:pt x="9097" y="2043"/>
                    </a:cubicBezTo>
                    <a:cubicBezTo>
                      <a:pt x="8991" y="1619"/>
                      <a:pt x="8962" y="1129"/>
                      <a:pt x="8452" y="938"/>
                    </a:cubicBezTo>
                    <a:cubicBezTo>
                      <a:pt x="8091" y="802"/>
                      <a:pt x="8346" y="929"/>
                      <a:pt x="8075" y="713"/>
                    </a:cubicBezTo>
                    <a:cubicBezTo>
                      <a:pt x="7778" y="475"/>
                      <a:pt x="6940" y="44"/>
                      <a:pt x="6385" y="0"/>
                    </a:cubicBezTo>
                    <a:cubicBezTo>
                      <a:pt x="6433" y="106"/>
                      <a:pt x="6564" y="174"/>
                      <a:pt x="6615" y="463"/>
                    </a:cubicBezTo>
                    <a:cubicBezTo>
                      <a:pt x="6701" y="958"/>
                      <a:pt x="6325" y="1616"/>
                      <a:pt x="6037" y="1943"/>
                    </a:cubicBezTo>
                    <a:cubicBezTo>
                      <a:pt x="5961" y="1884"/>
                      <a:pt x="5907" y="1766"/>
                      <a:pt x="5852" y="1677"/>
                    </a:cubicBezTo>
                    <a:cubicBezTo>
                      <a:pt x="5804" y="1792"/>
                      <a:pt x="5670" y="1902"/>
                      <a:pt x="5648" y="1999"/>
                    </a:cubicBezTo>
                    <a:lnTo>
                      <a:pt x="5891" y="7739"/>
                    </a:lnTo>
                    <a:cubicBezTo>
                      <a:pt x="5907" y="7998"/>
                      <a:pt x="5926" y="7960"/>
                      <a:pt x="5804" y="8152"/>
                    </a:cubicBezTo>
                    <a:cubicBezTo>
                      <a:pt x="5702" y="8311"/>
                      <a:pt x="5524" y="8638"/>
                      <a:pt x="5412" y="8759"/>
                    </a:cubicBezTo>
                    <a:cubicBezTo>
                      <a:pt x="5342" y="8706"/>
                      <a:pt x="5077" y="8272"/>
                      <a:pt x="4993" y="8152"/>
                    </a:cubicBezTo>
                    <a:cubicBezTo>
                      <a:pt x="4872" y="7972"/>
                      <a:pt x="4897" y="8004"/>
                      <a:pt x="4907" y="7765"/>
                    </a:cubicBezTo>
                    <a:lnTo>
                      <a:pt x="5144" y="2473"/>
                    </a:lnTo>
                    <a:cubicBezTo>
                      <a:pt x="5160" y="2167"/>
                      <a:pt x="5230" y="1999"/>
                      <a:pt x="4958" y="1719"/>
                    </a:cubicBezTo>
                    <a:cubicBezTo>
                      <a:pt x="4958" y="1716"/>
                      <a:pt x="4948" y="1716"/>
                      <a:pt x="4945" y="1707"/>
                    </a:cubicBezTo>
                    <a:cubicBezTo>
                      <a:pt x="4945" y="1701"/>
                      <a:pt x="4939" y="1698"/>
                      <a:pt x="4932" y="1695"/>
                    </a:cubicBezTo>
                    <a:cubicBezTo>
                      <a:pt x="4875" y="1778"/>
                      <a:pt x="4817" y="1860"/>
                      <a:pt x="4760" y="1943"/>
                    </a:cubicBezTo>
                    <a:cubicBezTo>
                      <a:pt x="4597" y="1816"/>
                      <a:pt x="4320" y="1330"/>
                      <a:pt x="4230" y="1067"/>
                    </a:cubicBezTo>
                    <a:cubicBezTo>
                      <a:pt x="4061" y="578"/>
                      <a:pt x="4160" y="342"/>
                      <a:pt x="4390" y="0"/>
                    </a:cubicBezTo>
                    <a:cubicBezTo>
                      <a:pt x="3863" y="77"/>
                      <a:pt x="3305" y="318"/>
                      <a:pt x="2886" y="587"/>
                    </a:cubicBezTo>
                    <a:cubicBezTo>
                      <a:pt x="2733" y="687"/>
                      <a:pt x="2605" y="823"/>
                      <a:pt x="2486" y="893"/>
                    </a:cubicBezTo>
                    <a:cubicBezTo>
                      <a:pt x="2244" y="1047"/>
                      <a:pt x="1992" y="979"/>
                      <a:pt x="1803" y="1586"/>
                    </a:cubicBezTo>
                    <a:lnTo>
                      <a:pt x="785" y="4667"/>
                    </a:lnTo>
                    <a:cubicBezTo>
                      <a:pt x="673" y="5000"/>
                      <a:pt x="568" y="5345"/>
                      <a:pt x="453" y="5681"/>
                    </a:cubicBezTo>
                    <a:cubicBezTo>
                      <a:pt x="354" y="5970"/>
                      <a:pt x="210" y="6527"/>
                      <a:pt x="242" y="6801"/>
                    </a:cubicBezTo>
                    <a:close/>
                  </a:path>
                </a:pathLst>
              </a:custGeom>
              <a:solidFill>
                <a:srgbClr val="34ACEE"/>
              </a:solid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328" name="Freeform: Shape 327">
                <a:extLst>
                  <a:ext uri="{FF2B5EF4-FFF2-40B4-BE49-F238E27FC236}">
                    <a16:creationId xmlns:a16="http://schemas.microsoft.com/office/drawing/2014/main" id="{27956B73-3A07-46AF-824A-E3830A5D5EDC}"/>
                  </a:ext>
                </a:extLst>
              </p:cNvPr>
              <p:cNvSpPr>
                <a:spLocks/>
              </p:cNvSpPr>
              <p:nvPr/>
            </p:nvSpPr>
            <p:spPr bwMode="auto">
              <a:xfrm>
                <a:off x="2123283" y="2814361"/>
                <a:ext cx="561975" cy="1568728"/>
              </a:xfrm>
              <a:custGeom>
                <a:avLst/>
                <a:gdLst>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237408 w 561975"/>
                  <a:gd name="connsiteY6" fmla="*/ 737979 h 1568728"/>
                  <a:gd name="connsiteX7" fmla="*/ 218016 w 561975"/>
                  <a:gd name="connsiteY7" fmla="*/ 767645 h 1568728"/>
                  <a:gd name="connsiteX8" fmla="*/ 154990 w 561975"/>
                  <a:gd name="connsiteY8" fmla="*/ 804324 h 1568728"/>
                  <a:gd name="connsiteX9" fmla="*/ 152901 w 561975"/>
                  <a:gd name="connsiteY9" fmla="*/ 796044 h 1568728"/>
                  <a:gd name="connsiteX10" fmla="*/ 155105 w 561975"/>
                  <a:gd name="connsiteY10" fmla="*/ 804819 h 1568728"/>
                  <a:gd name="connsiteX11" fmla="*/ 217800 w 561975"/>
                  <a:gd name="connsiteY11" fmla="*/ 768162 h 1568728"/>
                  <a:gd name="connsiteX12" fmla="*/ 237392 w 561975"/>
                  <a:gd name="connsiteY12" fmla="*/ 738050 h 1568728"/>
                  <a:gd name="connsiteX13" fmla="*/ 4649 w 561975"/>
                  <a:gd name="connsiteY13" fmla="*/ 0 h 1568728"/>
                  <a:gd name="connsiteX14" fmla="*/ 205214 w 561975"/>
                  <a:gd name="connsiteY14" fmla="*/ 328 h 1568728"/>
                  <a:gd name="connsiteX15" fmla="*/ 213092 w 561975"/>
                  <a:gd name="connsiteY15" fmla="*/ 3930 h 1568728"/>
                  <a:gd name="connsiteX16" fmla="*/ 238039 w 561975"/>
                  <a:gd name="connsiteY16" fmla="*/ 17030 h 1568728"/>
                  <a:gd name="connsiteX17" fmla="*/ 274476 w 561975"/>
                  <a:gd name="connsiteY17" fmla="*/ 16702 h 1568728"/>
                  <a:gd name="connsiteX18" fmla="*/ 335531 w 561975"/>
                  <a:gd name="connsiteY18" fmla="*/ 983 h 1568728"/>
                  <a:gd name="connsiteX19" fmla="*/ 557433 w 561975"/>
                  <a:gd name="connsiteY19" fmla="*/ 328 h 1568728"/>
                  <a:gd name="connsiteX20" fmla="*/ 560059 w 561975"/>
                  <a:gd name="connsiteY20" fmla="*/ 92026 h 1568728"/>
                  <a:gd name="connsiteX21" fmla="*/ 560059 w 561975"/>
                  <a:gd name="connsiteY21" fmla="*/ 369085 h 1568728"/>
                  <a:gd name="connsiteX22" fmla="*/ 560387 w 561975"/>
                  <a:gd name="connsiteY22" fmla="*/ 743410 h 1568728"/>
                  <a:gd name="connsiteX23" fmla="*/ 555135 w 561975"/>
                  <a:gd name="connsiteY23" fmla="*/ 730638 h 1568728"/>
                  <a:gd name="connsiteX24" fmla="*/ 553959 w 561975"/>
                  <a:gd name="connsiteY24" fmla="*/ 734127 h 1568728"/>
                  <a:gd name="connsiteX25" fmla="*/ 554363 w 561975"/>
                  <a:gd name="connsiteY25" fmla="*/ 743707 h 1568728"/>
                  <a:gd name="connsiteX26" fmla="*/ 559044 w 561975"/>
                  <a:gd name="connsiteY26" fmla="*/ 743952 h 1568728"/>
                  <a:gd name="connsiteX27" fmla="*/ 561975 w 561975"/>
                  <a:gd name="connsiteY27" fmla="*/ 1534676 h 1568728"/>
                  <a:gd name="connsiteX28" fmla="*/ 514106 w 561975"/>
                  <a:gd name="connsiteY28" fmla="*/ 1535986 h 1568728"/>
                  <a:gd name="connsiteX29" fmla="*/ 519316 w 561975"/>
                  <a:gd name="connsiteY29" fmla="*/ 1562835 h 1568728"/>
                  <a:gd name="connsiteX30" fmla="*/ 517037 w 561975"/>
                  <a:gd name="connsiteY30" fmla="*/ 1568728 h 1568728"/>
                  <a:gd name="connsiteX31" fmla="*/ 499452 w 561975"/>
                  <a:gd name="connsiteY31" fmla="*/ 1558906 h 1568728"/>
                  <a:gd name="connsiteX32" fmla="*/ 477308 w 561975"/>
                  <a:gd name="connsiteY32" fmla="*/ 1556286 h 1568728"/>
                  <a:gd name="connsiteX33" fmla="*/ 429765 w 561975"/>
                  <a:gd name="connsiteY33" fmla="*/ 1554322 h 1568728"/>
                  <a:gd name="connsiteX34" fmla="*/ 339562 w 561975"/>
                  <a:gd name="connsiteY34" fmla="*/ 1565781 h 1568728"/>
                  <a:gd name="connsiteX35" fmla="*/ 336957 w 561975"/>
                  <a:gd name="connsiteY35" fmla="*/ 1559560 h 1568728"/>
                  <a:gd name="connsiteX36" fmla="*/ 341516 w 561975"/>
                  <a:gd name="connsiteY36" fmla="*/ 1536313 h 1568728"/>
                  <a:gd name="connsiteX37" fmla="*/ 316767 w 561975"/>
                  <a:gd name="connsiteY37" fmla="*/ 1535986 h 1568728"/>
                  <a:gd name="connsiteX38" fmla="*/ 313185 w 561975"/>
                  <a:gd name="connsiteY38" fmla="*/ 815985 h 1568728"/>
                  <a:gd name="connsiteX39" fmla="*/ 314488 w 561975"/>
                  <a:gd name="connsiteY39" fmla="*/ 578932 h 1568728"/>
                  <a:gd name="connsiteX40" fmla="*/ 316354 w 561975"/>
                  <a:gd name="connsiteY40" fmla="*/ 558423 h 1568728"/>
                  <a:gd name="connsiteX41" fmla="*/ 316329 w 561975"/>
                  <a:gd name="connsiteY41" fmla="*/ 551501 h 1568728"/>
                  <a:gd name="connsiteX42" fmla="*/ 316621 w 561975"/>
                  <a:gd name="connsiteY42" fmla="*/ 548316 h 1568728"/>
                  <a:gd name="connsiteX43" fmla="*/ 316865 w 561975"/>
                  <a:gd name="connsiteY43" fmla="*/ 533708 h 1568728"/>
                  <a:gd name="connsiteX44" fmla="*/ 316513 w 561975"/>
                  <a:gd name="connsiteY44" fmla="*/ 435902 h 1568728"/>
                  <a:gd name="connsiteX45" fmla="*/ 315836 w 561975"/>
                  <a:gd name="connsiteY45" fmla="*/ 415589 h 1568728"/>
                  <a:gd name="connsiteX46" fmla="*/ 316329 w 561975"/>
                  <a:gd name="connsiteY46" fmla="*/ 551501 h 1568728"/>
                  <a:gd name="connsiteX47" fmla="*/ 313867 w 561975"/>
                  <a:gd name="connsiteY47" fmla="*/ 578353 h 1568728"/>
                  <a:gd name="connsiteX48" fmla="*/ 312882 w 561975"/>
                  <a:gd name="connsiteY48" fmla="*/ 576061 h 1568728"/>
                  <a:gd name="connsiteX49" fmla="*/ 312225 w 561975"/>
                  <a:gd name="connsiteY49" fmla="*/ 573769 h 1568728"/>
                  <a:gd name="connsiteX50" fmla="*/ 311241 w 561975"/>
                  <a:gd name="connsiteY50" fmla="*/ 568856 h 1568728"/>
                  <a:gd name="connsiteX51" fmla="*/ 310912 w 561975"/>
                  <a:gd name="connsiteY51" fmla="*/ 557721 h 1568728"/>
                  <a:gd name="connsiteX52" fmla="*/ 310912 w 561975"/>
                  <a:gd name="connsiteY52" fmla="*/ 421812 h 1568728"/>
                  <a:gd name="connsiteX53" fmla="*/ 309599 w 561975"/>
                  <a:gd name="connsiteY53" fmla="*/ 264615 h 1568728"/>
                  <a:gd name="connsiteX54" fmla="*/ 253796 w 561975"/>
                  <a:gd name="connsiteY54" fmla="*/ 265270 h 1568728"/>
                  <a:gd name="connsiteX55" fmla="*/ 251498 w 561975"/>
                  <a:gd name="connsiteY55" fmla="*/ 565909 h 1568728"/>
                  <a:gd name="connsiteX56" fmla="*/ 248544 w 561975"/>
                  <a:gd name="connsiteY56" fmla="*/ 862290 h 1568728"/>
                  <a:gd name="connsiteX57" fmla="*/ 246574 w 561975"/>
                  <a:gd name="connsiteY57" fmla="*/ 697561 h 1568728"/>
                  <a:gd name="connsiteX58" fmla="*/ 246193 w 561975"/>
                  <a:gd name="connsiteY58" fmla="*/ 699276 h 1568728"/>
                  <a:gd name="connsiteX59" fmla="*/ 245734 w 561975"/>
                  <a:gd name="connsiteY59" fmla="*/ 733647 h 1568728"/>
                  <a:gd name="connsiteX60" fmla="*/ 248168 w 561975"/>
                  <a:gd name="connsiteY60" fmla="*/ 862752 h 1568728"/>
                  <a:gd name="connsiteX61" fmla="*/ 247515 w 561975"/>
                  <a:gd name="connsiteY61" fmla="*/ 1361888 h 1568728"/>
                  <a:gd name="connsiteX62" fmla="*/ 245882 w 561975"/>
                  <a:gd name="connsiteY62" fmla="*/ 1524558 h 1568728"/>
                  <a:gd name="connsiteX63" fmla="*/ 221719 w 561975"/>
                  <a:gd name="connsiteY63" fmla="*/ 1524885 h 1568728"/>
                  <a:gd name="connsiteX64" fmla="*/ 225637 w 561975"/>
                  <a:gd name="connsiteY64" fmla="*/ 1545178 h 1568728"/>
                  <a:gd name="connsiteX65" fmla="*/ 222372 w 561975"/>
                  <a:gd name="connsiteY65" fmla="*/ 1552051 h 1568728"/>
                  <a:gd name="connsiteX66" fmla="*/ 204412 w 561975"/>
                  <a:gd name="connsiteY66" fmla="*/ 1546160 h 1568728"/>
                  <a:gd name="connsiteX67" fmla="*/ 48981 w 561975"/>
                  <a:gd name="connsiteY67" fmla="*/ 1552051 h 1568728"/>
                  <a:gd name="connsiteX68" fmla="*/ 45715 w 561975"/>
                  <a:gd name="connsiteY68" fmla="*/ 1543214 h 1568728"/>
                  <a:gd name="connsiteX69" fmla="*/ 49307 w 561975"/>
                  <a:gd name="connsiteY69" fmla="*/ 1523903 h 1568728"/>
                  <a:gd name="connsiteX70" fmla="*/ 0 w 561975"/>
                  <a:gd name="connsiteY70" fmla="*/ 1523576 h 1568728"/>
                  <a:gd name="connsiteX71" fmla="*/ 3265 w 561975"/>
                  <a:gd name="connsiteY71" fmla="*/ 860788 h 1568728"/>
                  <a:gd name="connsiteX72" fmla="*/ 5878 w 561975"/>
                  <a:gd name="connsiteY72" fmla="*/ 844750 h 1568728"/>
                  <a:gd name="connsiteX73" fmla="*/ 43430 w 561975"/>
                  <a:gd name="connsiteY73" fmla="*/ 805147 h 1568728"/>
                  <a:gd name="connsiteX74" fmla="*/ 43430 w 561975"/>
                  <a:gd name="connsiteY74" fmla="*/ 571126 h 1568728"/>
                  <a:gd name="connsiteX75" fmla="*/ 60409 w 561975"/>
                  <a:gd name="connsiteY75" fmla="*/ 519412 h 1568728"/>
                  <a:gd name="connsiteX76" fmla="*/ 61267 w 561975"/>
                  <a:gd name="connsiteY76" fmla="*/ 411443 h 1568728"/>
                  <a:gd name="connsiteX77" fmla="*/ 60422 w 561975"/>
                  <a:gd name="connsiteY77" fmla="*/ 308157 h 1568728"/>
                  <a:gd name="connsiteX78" fmla="*/ 59796 w 561975"/>
                  <a:gd name="connsiteY78" fmla="*/ 305879 h 1568728"/>
                  <a:gd name="connsiteX79" fmla="*/ 3008 w 561975"/>
                  <a:gd name="connsiteY79" fmla="*/ 260357 h 1568728"/>
                  <a:gd name="connsiteX80" fmla="*/ 2023 w 561975"/>
                  <a:gd name="connsiteY80" fmla="*/ 130670 h 1568728"/>
                  <a:gd name="connsiteX81" fmla="*/ 4649 w 561975"/>
                  <a:gd name="connsiteY81"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154990 w 561975"/>
                  <a:gd name="connsiteY9" fmla="*/ 804324 h 1568728"/>
                  <a:gd name="connsiteX10" fmla="*/ 152901 w 561975"/>
                  <a:gd name="connsiteY10" fmla="*/ 796044 h 1568728"/>
                  <a:gd name="connsiteX11" fmla="*/ 217800 w 561975"/>
                  <a:gd name="connsiteY11" fmla="*/ 768162 h 1568728"/>
                  <a:gd name="connsiteX12" fmla="*/ 237392 w 561975"/>
                  <a:gd name="connsiteY12" fmla="*/ 738050 h 1568728"/>
                  <a:gd name="connsiteX13" fmla="*/ 237408 w 561975"/>
                  <a:gd name="connsiteY13" fmla="*/ 737979 h 1568728"/>
                  <a:gd name="connsiteX14" fmla="*/ 4649 w 561975"/>
                  <a:gd name="connsiteY14" fmla="*/ 0 h 1568728"/>
                  <a:gd name="connsiteX15" fmla="*/ 205214 w 561975"/>
                  <a:gd name="connsiteY15" fmla="*/ 328 h 1568728"/>
                  <a:gd name="connsiteX16" fmla="*/ 213092 w 561975"/>
                  <a:gd name="connsiteY16" fmla="*/ 3930 h 1568728"/>
                  <a:gd name="connsiteX17" fmla="*/ 238039 w 561975"/>
                  <a:gd name="connsiteY17" fmla="*/ 17030 h 1568728"/>
                  <a:gd name="connsiteX18" fmla="*/ 274476 w 561975"/>
                  <a:gd name="connsiteY18" fmla="*/ 16702 h 1568728"/>
                  <a:gd name="connsiteX19" fmla="*/ 335531 w 561975"/>
                  <a:gd name="connsiteY19" fmla="*/ 983 h 1568728"/>
                  <a:gd name="connsiteX20" fmla="*/ 557433 w 561975"/>
                  <a:gd name="connsiteY20" fmla="*/ 328 h 1568728"/>
                  <a:gd name="connsiteX21" fmla="*/ 560059 w 561975"/>
                  <a:gd name="connsiteY21" fmla="*/ 92026 h 1568728"/>
                  <a:gd name="connsiteX22" fmla="*/ 560059 w 561975"/>
                  <a:gd name="connsiteY22" fmla="*/ 369085 h 1568728"/>
                  <a:gd name="connsiteX23" fmla="*/ 560387 w 561975"/>
                  <a:gd name="connsiteY23" fmla="*/ 743410 h 1568728"/>
                  <a:gd name="connsiteX24" fmla="*/ 555135 w 561975"/>
                  <a:gd name="connsiteY24" fmla="*/ 730638 h 1568728"/>
                  <a:gd name="connsiteX25" fmla="*/ 553959 w 561975"/>
                  <a:gd name="connsiteY25" fmla="*/ 734127 h 1568728"/>
                  <a:gd name="connsiteX26" fmla="*/ 554363 w 561975"/>
                  <a:gd name="connsiteY26" fmla="*/ 743707 h 1568728"/>
                  <a:gd name="connsiteX27" fmla="*/ 559044 w 561975"/>
                  <a:gd name="connsiteY27" fmla="*/ 743952 h 1568728"/>
                  <a:gd name="connsiteX28" fmla="*/ 561975 w 561975"/>
                  <a:gd name="connsiteY28" fmla="*/ 1534676 h 1568728"/>
                  <a:gd name="connsiteX29" fmla="*/ 514106 w 561975"/>
                  <a:gd name="connsiteY29" fmla="*/ 1535986 h 1568728"/>
                  <a:gd name="connsiteX30" fmla="*/ 519316 w 561975"/>
                  <a:gd name="connsiteY30" fmla="*/ 1562835 h 1568728"/>
                  <a:gd name="connsiteX31" fmla="*/ 517037 w 561975"/>
                  <a:gd name="connsiteY31" fmla="*/ 1568728 h 1568728"/>
                  <a:gd name="connsiteX32" fmla="*/ 499452 w 561975"/>
                  <a:gd name="connsiteY32" fmla="*/ 1558906 h 1568728"/>
                  <a:gd name="connsiteX33" fmla="*/ 477308 w 561975"/>
                  <a:gd name="connsiteY33" fmla="*/ 1556286 h 1568728"/>
                  <a:gd name="connsiteX34" fmla="*/ 429765 w 561975"/>
                  <a:gd name="connsiteY34" fmla="*/ 1554322 h 1568728"/>
                  <a:gd name="connsiteX35" fmla="*/ 339562 w 561975"/>
                  <a:gd name="connsiteY35" fmla="*/ 1565781 h 1568728"/>
                  <a:gd name="connsiteX36" fmla="*/ 336957 w 561975"/>
                  <a:gd name="connsiteY36" fmla="*/ 1559560 h 1568728"/>
                  <a:gd name="connsiteX37" fmla="*/ 341516 w 561975"/>
                  <a:gd name="connsiteY37" fmla="*/ 1536313 h 1568728"/>
                  <a:gd name="connsiteX38" fmla="*/ 316767 w 561975"/>
                  <a:gd name="connsiteY38" fmla="*/ 1535986 h 1568728"/>
                  <a:gd name="connsiteX39" fmla="*/ 313185 w 561975"/>
                  <a:gd name="connsiteY39" fmla="*/ 815985 h 1568728"/>
                  <a:gd name="connsiteX40" fmla="*/ 314488 w 561975"/>
                  <a:gd name="connsiteY40" fmla="*/ 578932 h 1568728"/>
                  <a:gd name="connsiteX41" fmla="*/ 316354 w 561975"/>
                  <a:gd name="connsiteY41" fmla="*/ 558423 h 1568728"/>
                  <a:gd name="connsiteX42" fmla="*/ 316329 w 561975"/>
                  <a:gd name="connsiteY42" fmla="*/ 551501 h 1568728"/>
                  <a:gd name="connsiteX43" fmla="*/ 316621 w 561975"/>
                  <a:gd name="connsiteY43" fmla="*/ 548316 h 1568728"/>
                  <a:gd name="connsiteX44" fmla="*/ 316865 w 561975"/>
                  <a:gd name="connsiteY44" fmla="*/ 533708 h 1568728"/>
                  <a:gd name="connsiteX45" fmla="*/ 316513 w 561975"/>
                  <a:gd name="connsiteY45" fmla="*/ 435902 h 1568728"/>
                  <a:gd name="connsiteX46" fmla="*/ 315836 w 561975"/>
                  <a:gd name="connsiteY46" fmla="*/ 415589 h 1568728"/>
                  <a:gd name="connsiteX47" fmla="*/ 316329 w 561975"/>
                  <a:gd name="connsiteY47" fmla="*/ 551501 h 1568728"/>
                  <a:gd name="connsiteX48" fmla="*/ 313867 w 561975"/>
                  <a:gd name="connsiteY48" fmla="*/ 578353 h 1568728"/>
                  <a:gd name="connsiteX49" fmla="*/ 312882 w 561975"/>
                  <a:gd name="connsiteY49" fmla="*/ 576061 h 1568728"/>
                  <a:gd name="connsiteX50" fmla="*/ 312225 w 561975"/>
                  <a:gd name="connsiteY50" fmla="*/ 573769 h 1568728"/>
                  <a:gd name="connsiteX51" fmla="*/ 311241 w 561975"/>
                  <a:gd name="connsiteY51" fmla="*/ 568856 h 1568728"/>
                  <a:gd name="connsiteX52" fmla="*/ 310912 w 561975"/>
                  <a:gd name="connsiteY52" fmla="*/ 557721 h 1568728"/>
                  <a:gd name="connsiteX53" fmla="*/ 310912 w 561975"/>
                  <a:gd name="connsiteY53" fmla="*/ 421812 h 1568728"/>
                  <a:gd name="connsiteX54" fmla="*/ 309599 w 561975"/>
                  <a:gd name="connsiteY54" fmla="*/ 264615 h 1568728"/>
                  <a:gd name="connsiteX55" fmla="*/ 253796 w 561975"/>
                  <a:gd name="connsiteY55" fmla="*/ 265270 h 1568728"/>
                  <a:gd name="connsiteX56" fmla="*/ 251498 w 561975"/>
                  <a:gd name="connsiteY56" fmla="*/ 565909 h 1568728"/>
                  <a:gd name="connsiteX57" fmla="*/ 248544 w 561975"/>
                  <a:gd name="connsiteY57" fmla="*/ 862290 h 1568728"/>
                  <a:gd name="connsiteX58" fmla="*/ 246574 w 561975"/>
                  <a:gd name="connsiteY58" fmla="*/ 697561 h 1568728"/>
                  <a:gd name="connsiteX59" fmla="*/ 246193 w 561975"/>
                  <a:gd name="connsiteY59" fmla="*/ 699276 h 1568728"/>
                  <a:gd name="connsiteX60" fmla="*/ 245734 w 561975"/>
                  <a:gd name="connsiteY60" fmla="*/ 733647 h 1568728"/>
                  <a:gd name="connsiteX61" fmla="*/ 248168 w 561975"/>
                  <a:gd name="connsiteY61" fmla="*/ 862752 h 1568728"/>
                  <a:gd name="connsiteX62" fmla="*/ 247515 w 561975"/>
                  <a:gd name="connsiteY62" fmla="*/ 1361888 h 1568728"/>
                  <a:gd name="connsiteX63" fmla="*/ 245882 w 561975"/>
                  <a:gd name="connsiteY63" fmla="*/ 1524558 h 1568728"/>
                  <a:gd name="connsiteX64" fmla="*/ 221719 w 561975"/>
                  <a:gd name="connsiteY64" fmla="*/ 1524885 h 1568728"/>
                  <a:gd name="connsiteX65" fmla="*/ 225637 w 561975"/>
                  <a:gd name="connsiteY65" fmla="*/ 1545178 h 1568728"/>
                  <a:gd name="connsiteX66" fmla="*/ 222372 w 561975"/>
                  <a:gd name="connsiteY66" fmla="*/ 1552051 h 1568728"/>
                  <a:gd name="connsiteX67" fmla="*/ 204412 w 561975"/>
                  <a:gd name="connsiteY67" fmla="*/ 1546160 h 1568728"/>
                  <a:gd name="connsiteX68" fmla="*/ 48981 w 561975"/>
                  <a:gd name="connsiteY68" fmla="*/ 1552051 h 1568728"/>
                  <a:gd name="connsiteX69" fmla="*/ 45715 w 561975"/>
                  <a:gd name="connsiteY69" fmla="*/ 1543214 h 1568728"/>
                  <a:gd name="connsiteX70" fmla="*/ 49307 w 561975"/>
                  <a:gd name="connsiteY70" fmla="*/ 1523903 h 1568728"/>
                  <a:gd name="connsiteX71" fmla="*/ 0 w 561975"/>
                  <a:gd name="connsiteY71" fmla="*/ 1523576 h 1568728"/>
                  <a:gd name="connsiteX72" fmla="*/ 3265 w 561975"/>
                  <a:gd name="connsiteY72" fmla="*/ 860788 h 1568728"/>
                  <a:gd name="connsiteX73" fmla="*/ 5878 w 561975"/>
                  <a:gd name="connsiteY73" fmla="*/ 844750 h 1568728"/>
                  <a:gd name="connsiteX74" fmla="*/ 43430 w 561975"/>
                  <a:gd name="connsiteY74" fmla="*/ 805147 h 1568728"/>
                  <a:gd name="connsiteX75" fmla="*/ 43430 w 561975"/>
                  <a:gd name="connsiteY75" fmla="*/ 571126 h 1568728"/>
                  <a:gd name="connsiteX76" fmla="*/ 60409 w 561975"/>
                  <a:gd name="connsiteY76" fmla="*/ 519412 h 1568728"/>
                  <a:gd name="connsiteX77" fmla="*/ 61267 w 561975"/>
                  <a:gd name="connsiteY77" fmla="*/ 411443 h 1568728"/>
                  <a:gd name="connsiteX78" fmla="*/ 60422 w 561975"/>
                  <a:gd name="connsiteY78" fmla="*/ 308157 h 1568728"/>
                  <a:gd name="connsiteX79" fmla="*/ 59796 w 561975"/>
                  <a:gd name="connsiteY79" fmla="*/ 305879 h 1568728"/>
                  <a:gd name="connsiteX80" fmla="*/ 3008 w 561975"/>
                  <a:gd name="connsiteY80" fmla="*/ 260357 h 1568728"/>
                  <a:gd name="connsiteX81" fmla="*/ 2023 w 561975"/>
                  <a:gd name="connsiteY81" fmla="*/ 130670 h 1568728"/>
                  <a:gd name="connsiteX82" fmla="*/ 4649 w 561975"/>
                  <a:gd name="connsiteY82"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154990 w 561975"/>
                  <a:gd name="connsiteY9" fmla="*/ 804324 h 1568728"/>
                  <a:gd name="connsiteX10" fmla="*/ 217800 w 561975"/>
                  <a:gd name="connsiteY10" fmla="*/ 768162 h 1568728"/>
                  <a:gd name="connsiteX11" fmla="*/ 237392 w 561975"/>
                  <a:gd name="connsiteY11" fmla="*/ 738050 h 1568728"/>
                  <a:gd name="connsiteX12" fmla="*/ 237408 w 561975"/>
                  <a:gd name="connsiteY12" fmla="*/ 737979 h 1568728"/>
                  <a:gd name="connsiteX13" fmla="*/ 4649 w 561975"/>
                  <a:gd name="connsiteY13" fmla="*/ 0 h 1568728"/>
                  <a:gd name="connsiteX14" fmla="*/ 205214 w 561975"/>
                  <a:gd name="connsiteY14" fmla="*/ 328 h 1568728"/>
                  <a:gd name="connsiteX15" fmla="*/ 213092 w 561975"/>
                  <a:gd name="connsiteY15" fmla="*/ 3930 h 1568728"/>
                  <a:gd name="connsiteX16" fmla="*/ 238039 w 561975"/>
                  <a:gd name="connsiteY16" fmla="*/ 17030 h 1568728"/>
                  <a:gd name="connsiteX17" fmla="*/ 274476 w 561975"/>
                  <a:gd name="connsiteY17" fmla="*/ 16702 h 1568728"/>
                  <a:gd name="connsiteX18" fmla="*/ 335531 w 561975"/>
                  <a:gd name="connsiteY18" fmla="*/ 983 h 1568728"/>
                  <a:gd name="connsiteX19" fmla="*/ 557433 w 561975"/>
                  <a:gd name="connsiteY19" fmla="*/ 328 h 1568728"/>
                  <a:gd name="connsiteX20" fmla="*/ 560059 w 561975"/>
                  <a:gd name="connsiteY20" fmla="*/ 92026 h 1568728"/>
                  <a:gd name="connsiteX21" fmla="*/ 560059 w 561975"/>
                  <a:gd name="connsiteY21" fmla="*/ 369085 h 1568728"/>
                  <a:gd name="connsiteX22" fmla="*/ 560387 w 561975"/>
                  <a:gd name="connsiteY22" fmla="*/ 743410 h 1568728"/>
                  <a:gd name="connsiteX23" fmla="*/ 555135 w 561975"/>
                  <a:gd name="connsiteY23" fmla="*/ 730638 h 1568728"/>
                  <a:gd name="connsiteX24" fmla="*/ 553959 w 561975"/>
                  <a:gd name="connsiteY24" fmla="*/ 734127 h 1568728"/>
                  <a:gd name="connsiteX25" fmla="*/ 554363 w 561975"/>
                  <a:gd name="connsiteY25" fmla="*/ 743707 h 1568728"/>
                  <a:gd name="connsiteX26" fmla="*/ 559044 w 561975"/>
                  <a:gd name="connsiteY26" fmla="*/ 743952 h 1568728"/>
                  <a:gd name="connsiteX27" fmla="*/ 561975 w 561975"/>
                  <a:gd name="connsiteY27" fmla="*/ 1534676 h 1568728"/>
                  <a:gd name="connsiteX28" fmla="*/ 514106 w 561975"/>
                  <a:gd name="connsiteY28" fmla="*/ 1535986 h 1568728"/>
                  <a:gd name="connsiteX29" fmla="*/ 519316 w 561975"/>
                  <a:gd name="connsiteY29" fmla="*/ 1562835 h 1568728"/>
                  <a:gd name="connsiteX30" fmla="*/ 517037 w 561975"/>
                  <a:gd name="connsiteY30" fmla="*/ 1568728 h 1568728"/>
                  <a:gd name="connsiteX31" fmla="*/ 499452 w 561975"/>
                  <a:gd name="connsiteY31" fmla="*/ 1558906 h 1568728"/>
                  <a:gd name="connsiteX32" fmla="*/ 477308 w 561975"/>
                  <a:gd name="connsiteY32" fmla="*/ 1556286 h 1568728"/>
                  <a:gd name="connsiteX33" fmla="*/ 429765 w 561975"/>
                  <a:gd name="connsiteY33" fmla="*/ 1554322 h 1568728"/>
                  <a:gd name="connsiteX34" fmla="*/ 339562 w 561975"/>
                  <a:gd name="connsiteY34" fmla="*/ 1565781 h 1568728"/>
                  <a:gd name="connsiteX35" fmla="*/ 336957 w 561975"/>
                  <a:gd name="connsiteY35" fmla="*/ 1559560 h 1568728"/>
                  <a:gd name="connsiteX36" fmla="*/ 341516 w 561975"/>
                  <a:gd name="connsiteY36" fmla="*/ 1536313 h 1568728"/>
                  <a:gd name="connsiteX37" fmla="*/ 316767 w 561975"/>
                  <a:gd name="connsiteY37" fmla="*/ 1535986 h 1568728"/>
                  <a:gd name="connsiteX38" fmla="*/ 313185 w 561975"/>
                  <a:gd name="connsiteY38" fmla="*/ 815985 h 1568728"/>
                  <a:gd name="connsiteX39" fmla="*/ 314488 w 561975"/>
                  <a:gd name="connsiteY39" fmla="*/ 578932 h 1568728"/>
                  <a:gd name="connsiteX40" fmla="*/ 316354 w 561975"/>
                  <a:gd name="connsiteY40" fmla="*/ 558423 h 1568728"/>
                  <a:gd name="connsiteX41" fmla="*/ 316329 w 561975"/>
                  <a:gd name="connsiteY41" fmla="*/ 551501 h 1568728"/>
                  <a:gd name="connsiteX42" fmla="*/ 316621 w 561975"/>
                  <a:gd name="connsiteY42" fmla="*/ 548316 h 1568728"/>
                  <a:gd name="connsiteX43" fmla="*/ 316865 w 561975"/>
                  <a:gd name="connsiteY43" fmla="*/ 533708 h 1568728"/>
                  <a:gd name="connsiteX44" fmla="*/ 316513 w 561975"/>
                  <a:gd name="connsiteY44" fmla="*/ 435902 h 1568728"/>
                  <a:gd name="connsiteX45" fmla="*/ 315836 w 561975"/>
                  <a:gd name="connsiteY45" fmla="*/ 415589 h 1568728"/>
                  <a:gd name="connsiteX46" fmla="*/ 316329 w 561975"/>
                  <a:gd name="connsiteY46" fmla="*/ 551501 h 1568728"/>
                  <a:gd name="connsiteX47" fmla="*/ 313867 w 561975"/>
                  <a:gd name="connsiteY47" fmla="*/ 578353 h 1568728"/>
                  <a:gd name="connsiteX48" fmla="*/ 312882 w 561975"/>
                  <a:gd name="connsiteY48" fmla="*/ 576061 h 1568728"/>
                  <a:gd name="connsiteX49" fmla="*/ 312225 w 561975"/>
                  <a:gd name="connsiteY49" fmla="*/ 573769 h 1568728"/>
                  <a:gd name="connsiteX50" fmla="*/ 311241 w 561975"/>
                  <a:gd name="connsiteY50" fmla="*/ 568856 h 1568728"/>
                  <a:gd name="connsiteX51" fmla="*/ 310912 w 561975"/>
                  <a:gd name="connsiteY51" fmla="*/ 557721 h 1568728"/>
                  <a:gd name="connsiteX52" fmla="*/ 310912 w 561975"/>
                  <a:gd name="connsiteY52" fmla="*/ 421812 h 1568728"/>
                  <a:gd name="connsiteX53" fmla="*/ 309599 w 561975"/>
                  <a:gd name="connsiteY53" fmla="*/ 264615 h 1568728"/>
                  <a:gd name="connsiteX54" fmla="*/ 253796 w 561975"/>
                  <a:gd name="connsiteY54" fmla="*/ 265270 h 1568728"/>
                  <a:gd name="connsiteX55" fmla="*/ 251498 w 561975"/>
                  <a:gd name="connsiteY55" fmla="*/ 565909 h 1568728"/>
                  <a:gd name="connsiteX56" fmla="*/ 248544 w 561975"/>
                  <a:gd name="connsiteY56" fmla="*/ 862290 h 1568728"/>
                  <a:gd name="connsiteX57" fmla="*/ 246574 w 561975"/>
                  <a:gd name="connsiteY57" fmla="*/ 697561 h 1568728"/>
                  <a:gd name="connsiteX58" fmla="*/ 246193 w 561975"/>
                  <a:gd name="connsiteY58" fmla="*/ 699276 h 1568728"/>
                  <a:gd name="connsiteX59" fmla="*/ 245734 w 561975"/>
                  <a:gd name="connsiteY59" fmla="*/ 733647 h 1568728"/>
                  <a:gd name="connsiteX60" fmla="*/ 248168 w 561975"/>
                  <a:gd name="connsiteY60" fmla="*/ 862752 h 1568728"/>
                  <a:gd name="connsiteX61" fmla="*/ 247515 w 561975"/>
                  <a:gd name="connsiteY61" fmla="*/ 1361888 h 1568728"/>
                  <a:gd name="connsiteX62" fmla="*/ 245882 w 561975"/>
                  <a:gd name="connsiteY62" fmla="*/ 1524558 h 1568728"/>
                  <a:gd name="connsiteX63" fmla="*/ 221719 w 561975"/>
                  <a:gd name="connsiteY63" fmla="*/ 1524885 h 1568728"/>
                  <a:gd name="connsiteX64" fmla="*/ 225637 w 561975"/>
                  <a:gd name="connsiteY64" fmla="*/ 1545178 h 1568728"/>
                  <a:gd name="connsiteX65" fmla="*/ 222372 w 561975"/>
                  <a:gd name="connsiteY65" fmla="*/ 1552051 h 1568728"/>
                  <a:gd name="connsiteX66" fmla="*/ 204412 w 561975"/>
                  <a:gd name="connsiteY66" fmla="*/ 1546160 h 1568728"/>
                  <a:gd name="connsiteX67" fmla="*/ 48981 w 561975"/>
                  <a:gd name="connsiteY67" fmla="*/ 1552051 h 1568728"/>
                  <a:gd name="connsiteX68" fmla="*/ 45715 w 561975"/>
                  <a:gd name="connsiteY68" fmla="*/ 1543214 h 1568728"/>
                  <a:gd name="connsiteX69" fmla="*/ 49307 w 561975"/>
                  <a:gd name="connsiteY69" fmla="*/ 1523903 h 1568728"/>
                  <a:gd name="connsiteX70" fmla="*/ 0 w 561975"/>
                  <a:gd name="connsiteY70" fmla="*/ 1523576 h 1568728"/>
                  <a:gd name="connsiteX71" fmla="*/ 3265 w 561975"/>
                  <a:gd name="connsiteY71" fmla="*/ 860788 h 1568728"/>
                  <a:gd name="connsiteX72" fmla="*/ 5878 w 561975"/>
                  <a:gd name="connsiteY72" fmla="*/ 844750 h 1568728"/>
                  <a:gd name="connsiteX73" fmla="*/ 43430 w 561975"/>
                  <a:gd name="connsiteY73" fmla="*/ 805147 h 1568728"/>
                  <a:gd name="connsiteX74" fmla="*/ 43430 w 561975"/>
                  <a:gd name="connsiteY74" fmla="*/ 571126 h 1568728"/>
                  <a:gd name="connsiteX75" fmla="*/ 60409 w 561975"/>
                  <a:gd name="connsiteY75" fmla="*/ 519412 h 1568728"/>
                  <a:gd name="connsiteX76" fmla="*/ 61267 w 561975"/>
                  <a:gd name="connsiteY76" fmla="*/ 411443 h 1568728"/>
                  <a:gd name="connsiteX77" fmla="*/ 60422 w 561975"/>
                  <a:gd name="connsiteY77" fmla="*/ 308157 h 1568728"/>
                  <a:gd name="connsiteX78" fmla="*/ 59796 w 561975"/>
                  <a:gd name="connsiteY78" fmla="*/ 305879 h 1568728"/>
                  <a:gd name="connsiteX79" fmla="*/ 3008 w 561975"/>
                  <a:gd name="connsiteY79" fmla="*/ 260357 h 1568728"/>
                  <a:gd name="connsiteX80" fmla="*/ 2023 w 561975"/>
                  <a:gd name="connsiteY80" fmla="*/ 130670 h 1568728"/>
                  <a:gd name="connsiteX81" fmla="*/ 4649 w 561975"/>
                  <a:gd name="connsiteY81"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217800 w 561975"/>
                  <a:gd name="connsiteY9" fmla="*/ 768162 h 1568728"/>
                  <a:gd name="connsiteX10" fmla="*/ 237392 w 561975"/>
                  <a:gd name="connsiteY10" fmla="*/ 738050 h 1568728"/>
                  <a:gd name="connsiteX11" fmla="*/ 237408 w 561975"/>
                  <a:gd name="connsiteY11" fmla="*/ 737979 h 1568728"/>
                  <a:gd name="connsiteX12" fmla="*/ 4649 w 561975"/>
                  <a:gd name="connsiteY12" fmla="*/ 0 h 1568728"/>
                  <a:gd name="connsiteX13" fmla="*/ 205214 w 561975"/>
                  <a:gd name="connsiteY13" fmla="*/ 328 h 1568728"/>
                  <a:gd name="connsiteX14" fmla="*/ 213092 w 561975"/>
                  <a:gd name="connsiteY14" fmla="*/ 3930 h 1568728"/>
                  <a:gd name="connsiteX15" fmla="*/ 238039 w 561975"/>
                  <a:gd name="connsiteY15" fmla="*/ 17030 h 1568728"/>
                  <a:gd name="connsiteX16" fmla="*/ 274476 w 561975"/>
                  <a:gd name="connsiteY16" fmla="*/ 16702 h 1568728"/>
                  <a:gd name="connsiteX17" fmla="*/ 335531 w 561975"/>
                  <a:gd name="connsiteY17" fmla="*/ 983 h 1568728"/>
                  <a:gd name="connsiteX18" fmla="*/ 557433 w 561975"/>
                  <a:gd name="connsiteY18" fmla="*/ 328 h 1568728"/>
                  <a:gd name="connsiteX19" fmla="*/ 560059 w 561975"/>
                  <a:gd name="connsiteY19" fmla="*/ 92026 h 1568728"/>
                  <a:gd name="connsiteX20" fmla="*/ 560059 w 561975"/>
                  <a:gd name="connsiteY20" fmla="*/ 369085 h 1568728"/>
                  <a:gd name="connsiteX21" fmla="*/ 560387 w 561975"/>
                  <a:gd name="connsiteY21" fmla="*/ 743410 h 1568728"/>
                  <a:gd name="connsiteX22" fmla="*/ 555135 w 561975"/>
                  <a:gd name="connsiteY22" fmla="*/ 730638 h 1568728"/>
                  <a:gd name="connsiteX23" fmla="*/ 553959 w 561975"/>
                  <a:gd name="connsiteY23" fmla="*/ 734127 h 1568728"/>
                  <a:gd name="connsiteX24" fmla="*/ 554363 w 561975"/>
                  <a:gd name="connsiteY24" fmla="*/ 743707 h 1568728"/>
                  <a:gd name="connsiteX25" fmla="*/ 559044 w 561975"/>
                  <a:gd name="connsiteY25" fmla="*/ 743952 h 1568728"/>
                  <a:gd name="connsiteX26" fmla="*/ 561975 w 561975"/>
                  <a:gd name="connsiteY26" fmla="*/ 1534676 h 1568728"/>
                  <a:gd name="connsiteX27" fmla="*/ 514106 w 561975"/>
                  <a:gd name="connsiteY27" fmla="*/ 1535986 h 1568728"/>
                  <a:gd name="connsiteX28" fmla="*/ 519316 w 561975"/>
                  <a:gd name="connsiteY28" fmla="*/ 1562835 h 1568728"/>
                  <a:gd name="connsiteX29" fmla="*/ 517037 w 561975"/>
                  <a:gd name="connsiteY29" fmla="*/ 1568728 h 1568728"/>
                  <a:gd name="connsiteX30" fmla="*/ 499452 w 561975"/>
                  <a:gd name="connsiteY30" fmla="*/ 1558906 h 1568728"/>
                  <a:gd name="connsiteX31" fmla="*/ 477308 w 561975"/>
                  <a:gd name="connsiteY31" fmla="*/ 1556286 h 1568728"/>
                  <a:gd name="connsiteX32" fmla="*/ 429765 w 561975"/>
                  <a:gd name="connsiteY32" fmla="*/ 1554322 h 1568728"/>
                  <a:gd name="connsiteX33" fmla="*/ 339562 w 561975"/>
                  <a:gd name="connsiteY33" fmla="*/ 1565781 h 1568728"/>
                  <a:gd name="connsiteX34" fmla="*/ 336957 w 561975"/>
                  <a:gd name="connsiteY34" fmla="*/ 1559560 h 1568728"/>
                  <a:gd name="connsiteX35" fmla="*/ 341516 w 561975"/>
                  <a:gd name="connsiteY35" fmla="*/ 1536313 h 1568728"/>
                  <a:gd name="connsiteX36" fmla="*/ 316767 w 561975"/>
                  <a:gd name="connsiteY36" fmla="*/ 1535986 h 1568728"/>
                  <a:gd name="connsiteX37" fmla="*/ 313185 w 561975"/>
                  <a:gd name="connsiteY37" fmla="*/ 815985 h 1568728"/>
                  <a:gd name="connsiteX38" fmla="*/ 314488 w 561975"/>
                  <a:gd name="connsiteY38" fmla="*/ 578932 h 1568728"/>
                  <a:gd name="connsiteX39" fmla="*/ 316354 w 561975"/>
                  <a:gd name="connsiteY39" fmla="*/ 558423 h 1568728"/>
                  <a:gd name="connsiteX40" fmla="*/ 316329 w 561975"/>
                  <a:gd name="connsiteY40" fmla="*/ 551501 h 1568728"/>
                  <a:gd name="connsiteX41" fmla="*/ 316621 w 561975"/>
                  <a:gd name="connsiteY41" fmla="*/ 548316 h 1568728"/>
                  <a:gd name="connsiteX42" fmla="*/ 316865 w 561975"/>
                  <a:gd name="connsiteY42" fmla="*/ 533708 h 1568728"/>
                  <a:gd name="connsiteX43" fmla="*/ 316513 w 561975"/>
                  <a:gd name="connsiteY43" fmla="*/ 435902 h 1568728"/>
                  <a:gd name="connsiteX44" fmla="*/ 315836 w 561975"/>
                  <a:gd name="connsiteY44" fmla="*/ 415589 h 1568728"/>
                  <a:gd name="connsiteX45" fmla="*/ 316329 w 561975"/>
                  <a:gd name="connsiteY45" fmla="*/ 551501 h 1568728"/>
                  <a:gd name="connsiteX46" fmla="*/ 313867 w 561975"/>
                  <a:gd name="connsiteY46" fmla="*/ 578353 h 1568728"/>
                  <a:gd name="connsiteX47" fmla="*/ 312882 w 561975"/>
                  <a:gd name="connsiteY47" fmla="*/ 576061 h 1568728"/>
                  <a:gd name="connsiteX48" fmla="*/ 312225 w 561975"/>
                  <a:gd name="connsiteY48" fmla="*/ 573769 h 1568728"/>
                  <a:gd name="connsiteX49" fmla="*/ 311241 w 561975"/>
                  <a:gd name="connsiteY49" fmla="*/ 568856 h 1568728"/>
                  <a:gd name="connsiteX50" fmla="*/ 310912 w 561975"/>
                  <a:gd name="connsiteY50" fmla="*/ 557721 h 1568728"/>
                  <a:gd name="connsiteX51" fmla="*/ 310912 w 561975"/>
                  <a:gd name="connsiteY51" fmla="*/ 421812 h 1568728"/>
                  <a:gd name="connsiteX52" fmla="*/ 309599 w 561975"/>
                  <a:gd name="connsiteY52" fmla="*/ 264615 h 1568728"/>
                  <a:gd name="connsiteX53" fmla="*/ 253796 w 561975"/>
                  <a:gd name="connsiteY53" fmla="*/ 265270 h 1568728"/>
                  <a:gd name="connsiteX54" fmla="*/ 251498 w 561975"/>
                  <a:gd name="connsiteY54" fmla="*/ 565909 h 1568728"/>
                  <a:gd name="connsiteX55" fmla="*/ 248544 w 561975"/>
                  <a:gd name="connsiteY55" fmla="*/ 862290 h 1568728"/>
                  <a:gd name="connsiteX56" fmla="*/ 246574 w 561975"/>
                  <a:gd name="connsiteY56" fmla="*/ 697561 h 1568728"/>
                  <a:gd name="connsiteX57" fmla="*/ 246193 w 561975"/>
                  <a:gd name="connsiteY57" fmla="*/ 699276 h 1568728"/>
                  <a:gd name="connsiteX58" fmla="*/ 245734 w 561975"/>
                  <a:gd name="connsiteY58" fmla="*/ 733647 h 1568728"/>
                  <a:gd name="connsiteX59" fmla="*/ 248168 w 561975"/>
                  <a:gd name="connsiteY59" fmla="*/ 862752 h 1568728"/>
                  <a:gd name="connsiteX60" fmla="*/ 247515 w 561975"/>
                  <a:gd name="connsiteY60" fmla="*/ 1361888 h 1568728"/>
                  <a:gd name="connsiteX61" fmla="*/ 245882 w 561975"/>
                  <a:gd name="connsiteY61" fmla="*/ 1524558 h 1568728"/>
                  <a:gd name="connsiteX62" fmla="*/ 221719 w 561975"/>
                  <a:gd name="connsiteY62" fmla="*/ 1524885 h 1568728"/>
                  <a:gd name="connsiteX63" fmla="*/ 225637 w 561975"/>
                  <a:gd name="connsiteY63" fmla="*/ 1545178 h 1568728"/>
                  <a:gd name="connsiteX64" fmla="*/ 222372 w 561975"/>
                  <a:gd name="connsiteY64" fmla="*/ 1552051 h 1568728"/>
                  <a:gd name="connsiteX65" fmla="*/ 204412 w 561975"/>
                  <a:gd name="connsiteY65" fmla="*/ 1546160 h 1568728"/>
                  <a:gd name="connsiteX66" fmla="*/ 48981 w 561975"/>
                  <a:gd name="connsiteY66" fmla="*/ 1552051 h 1568728"/>
                  <a:gd name="connsiteX67" fmla="*/ 45715 w 561975"/>
                  <a:gd name="connsiteY67" fmla="*/ 1543214 h 1568728"/>
                  <a:gd name="connsiteX68" fmla="*/ 49307 w 561975"/>
                  <a:gd name="connsiteY68" fmla="*/ 1523903 h 1568728"/>
                  <a:gd name="connsiteX69" fmla="*/ 0 w 561975"/>
                  <a:gd name="connsiteY69" fmla="*/ 1523576 h 1568728"/>
                  <a:gd name="connsiteX70" fmla="*/ 3265 w 561975"/>
                  <a:gd name="connsiteY70" fmla="*/ 860788 h 1568728"/>
                  <a:gd name="connsiteX71" fmla="*/ 5878 w 561975"/>
                  <a:gd name="connsiteY71" fmla="*/ 844750 h 1568728"/>
                  <a:gd name="connsiteX72" fmla="*/ 43430 w 561975"/>
                  <a:gd name="connsiteY72" fmla="*/ 805147 h 1568728"/>
                  <a:gd name="connsiteX73" fmla="*/ 43430 w 561975"/>
                  <a:gd name="connsiteY73" fmla="*/ 571126 h 1568728"/>
                  <a:gd name="connsiteX74" fmla="*/ 60409 w 561975"/>
                  <a:gd name="connsiteY74" fmla="*/ 519412 h 1568728"/>
                  <a:gd name="connsiteX75" fmla="*/ 61267 w 561975"/>
                  <a:gd name="connsiteY75" fmla="*/ 411443 h 1568728"/>
                  <a:gd name="connsiteX76" fmla="*/ 60422 w 561975"/>
                  <a:gd name="connsiteY76" fmla="*/ 308157 h 1568728"/>
                  <a:gd name="connsiteX77" fmla="*/ 59796 w 561975"/>
                  <a:gd name="connsiteY77" fmla="*/ 305879 h 1568728"/>
                  <a:gd name="connsiteX78" fmla="*/ 3008 w 561975"/>
                  <a:gd name="connsiteY78" fmla="*/ 260357 h 1568728"/>
                  <a:gd name="connsiteX79" fmla="*/ 2023 w 561975"/>
                  <a:gd name="connsiteY79" fmla="*/ 130670 h 1568728"/>
                  <a:gd name="connsiteX80" fmla="*/ 4649 w 561975"/>
                  <a:gd name="connsiteY80"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237392 w 561975"/>
                  <a:gd name="connsiteY9" fmla="*/ 738050 h 1568728"/>
                  <a:gd name="connsiteX10" fmla="*/ 237408 w 561975"/>
                  <a:gd name="connsiteY10" fmla="*/ 737979 h 1568728"/>
                  <a:gd name="connsiteX11" fmla="*/ 4649 w 561975"/>
                  <a:gd name="connsiteY11" fmla="*/ 0 h 1568728"/>
                  <a:gd name="connsiteX12" fmla="*/ 205214 w 561975"/>
                  <a:gd name="connsiteY12" fmla="*/ 328 h 1568728"/>
                  <a:gd name="connsiteX13" fmla="*/ 213092 w 561975"/>
                  <a:gd name="connsiteY13" fmla="*/ 3930 h 1568728"/>
                  <a:gd name="connsiteX14" fmla="*/ 238039 w 561975"/>
                  <a:gd name="connsiteY14" fmla="*/ 17030 h 1568728"/>
                  <a:gd name="connsiteX15" fmla="*/ 274476 w 561975"/>
                  <a:gd name="connsiteY15" fmla="*/ 16702 h 1568728"/>
                  <a:gd name="connsiteX16" fmla="*/ 335531 w 561975"/>
                  <a:gd name="connsiteY16" fmla="*/ 983 h 1568728"/>
                  <a:gd name="connsiteX17" fmla="*/ 557433 w 561975"/>
                  <a:gd name="connsiteY17" fmla="*/ 328 h 1568728"/>
                  <a:gd name="connsiteX18" fmla="*/ 560059 w 561975"/>
                  <a:gd name="connsiteY18" fmla="*/ 92026 h 1568728"/>
                  <a:gd name="connsiteX19" fmla="*/ 560059 w 561975"/>
                  <a:gd name="connsiteY19" fmla="*/ 369085 h 1568728"/>
                  <a:gd name="connsiteX20" fmla="*/ 560387 w 561975"/>
                  <a:gd name="connsiteY20" fmla="*/ 743410 h 1568728"/>
                  <a:gd name="connsiteX21" fmla="*/ 555135 w 561975"/>
                  <a:gd name="connsiteY21" fmla="*/ 730638 h 1568728"/>
                  <a:gd name="connsiteX22" fmla="*/ 553959 w 561975"/>
                  <a:gd name="connsiteY22" fmla="*/ 734127 h 1568728"/>
                  <a:gd name="connsiteX23" fmla="*/ 554363 w 561975"/>
                  <a:gd name="connsiteY23" fmla="*/ 743707 h 1568728"/>
                  <a:gd name="connsiteX24" fmla="*/ 559044 w 561975"/>
                  <a:gd name="connsiteY24" fmla="*/ 743952 h 1568728"/>
                  <a:gd name="connsiteX25" fmla="*/ 561975 w 561975"/>
                  <a:gd name="connsiteY25" fmla="*/ 1534676 h 1568728"/>
                  <a:gd name="connsiteX26" fmla="*/ 514106 w 561975"/>
                  <a:gd name="connsiteY26" fmla="*/ 1535986 h 1568728"/>
                  <a:gd name="connsiteX27" fmla="*/ 519316 w 561975"/>
                  <a:gd name="connsiteY27" fmla="*/ 1562835 h 1568728"/>
                  <a:gd name="connsiteX28" fmla="*/ 517037 w 561975"/>
                  <a:gd name="connsiteY28" fmla="*/ 1568728 h 1568728"/>
                  <a:gd name="connsiteX29" fmla="*/ 499452 w 561975"/>
                  <a:gd name="connsiteY29" fmla="*/ 1558906 h 1568728"/>
                  <a:gd name="connsiteX30" fmla="*/ 477308 w 561975"/>
                  <a:gd name="connsiteY30" fmla="*/ 1556286 h 1568728"/>
                  <a:gd name="connsiteX31" fmla="*/ 429765 w 561975"/>
                  <a:gd name="connsiteY31" fmla="*/ 1554322 h 1568728"/>
                  <a:gd name="connsiteX32" fmla="*/ 339562 w 561975"/>
                  <a:gd name="connsiteY32" fmla="*/ 1565781 h 1568728"/>
                  <a:gd name="connsiteX33" fmla="*/ 336957 w 561975"/>
                  <a:gd name="connsiteY33" fmla="*/ 1559560 h 1568728"/>
                  <a:gd name="connsiteX34" fmla="*/ 341516 w 561975"/>
                  <a:gd name="connsiteY34" fmla="*/ 1536313 h 1568728"/>
                  <a:gd name="connsiteX35" fmla="*/ 316767 w 561975"/>
                  <a:gd name="connsiteY35" fmla="*/ 1535986 h 1568728"/>
                  <a:gd name="connsiteX36" fmla="*/ 313185 w 561975"/>
                  <a:gd name="connsiteY36" fmla="*/ 815985 h 1568728"/>
                  <a:gd name="connsiteX37" fmla="*/ 314488 w 561975"/>
                  <a:gd name="connsiteY37" fmla="*/ 578932 h 1568728"/>
                  <a:gd name="connsiteX38" fmla="*/ 316354 w 561975"/>
                  <a:gd name="connsiteY38" fmla="*/ 558423 h 1568728"/>
                  <a:gd name="connsiteX39" fmla="*/ 316329 w 561975"/>
                  <a:gd name="connsiteY39" fmla="*/ 551501 h 1568728"/>
                  <a:gd name="connsiteX40" fmla="*/ 316621 w 561975"/>
                  <a:gd name="connsiteY40" fmla="*/ 548316 h 1568728"/>
                  <a:gd name="connsiteX41" fmla="*/ 316865 w 561975"/>
                  <a:gd name="connsiteY41" fmla="*/ 533708 h 1568728"/>
                  <a:gd name="connsiteX42" fmla="*/ 316513 w 561975"/>
                  <a:gd name="connsiteY42" fmla="*/ 435902 h 1568728"/>
                  <a:gd name="connsiteX43" fmla="*/ 315836 w 561975"/>
                  <a:gd name="connsiteY43" fmla="*/ 415589 h 1568728"/>
                  <a:gd name="connsiteX44" fmla="*/ 316329 w 561975"/>
                  <a:gd name="connsiteY44" fmla="*/ 551501 h 1568728"/>
                  <a:gd name="connsiteX45" fmla="*/ 313867 w 561975"/>
                  <a:gd name="connsiteY45" fmla="*/ 578353 h 1568728"/>
                  <a:gd name="connsiteX46" fmla="*/ 312882 w 561975"/>
                  <a:gd name="connsiteY46" fmla="*/ 576061 h 1568728"/>
                  <a:gd name="connsiteX47" fmla="*/ 312225 w 561975"/>
                  <a:gd name="connsiteY47" fmla="*/ 573769 h 1568728"/>
                  <a:gd name="connsiteX48" fmla="*/ 311241 w 561975"/>
                  <a:gd name="connsiteY48" fmla="*/ 568856 h 1568728"/>
                  <a:gd name="connsiteX49" fmla="*/ 310912 w 561975"/>
                  <a:gd name="connsiteY49" fmla="*/ 557721 h 1568728"/>
                  <a:gd name="connsiteX50" fmla="*/ 310912 w 561975"/>
                  <a:gd name="connsiteY50" fmla="*/ 421812 h 1568728"/>
                  <a:gd name="connsiteX51" fmla="*/ 309599 w 561975"/>
                  <a:gd name="connsiteY51" fmla="*/ 264615 h 1568728"/>
                  <a:gd name="connsiteX52" fmla="*/ 253796 w 561975"/>
                  <a:gd name="connsiteY52" fmla="*/ 265270 h 1568728"/>
                  <a:gd name="connsiteX53" fmla="*/ 251498 w 561975"/>
                  <a:gd name="connsiteY53" fmla="*/ 565909 h 1568728"/>
                  <a:gd name="connsiteX54" fmla="*/ 248544 w 561975"/>
                  <a:gd name="connsiteY54" fmla="*/ 862290 h 1568728"/>
                  <a:gd name="connsiteX55" fmla="*/ 246574 w 561975"/>
                  <a:gd name="connsiteY55" fmla="*/ 697561 h 1568728"/>
                  <a:gd name="connsiteX56" fmla="*/ 246193 w 561975"/>
                  <a:gd name="connsiteY56" fmla="*/ 699276 h 1568728"/>
                  <a:gd name="connsiteX57" fmla="*/ 245734 w 561975"/>
                  <a:gd name="connsiteY57" fmla="*/ 733647 h 1568728"/>
                  <a:gd name="connsiteX58" fmla="*/ 248168 w 561975"/>
                  <a:gd name="connsiteY58" fmla="*/ 862752 h 1568728"/>
                  <a:gd name="connsiteX59" fmla="*/ 247515 w 561975"/>
                  <a:gd name="connsiteY59" fmla="*/ 1361888 h 1568728"/>
                  <a:gd name="connsiteX60" fmla="*/ 245882 w 561975"/>
                  <a:gd name="connsiteY60" fmla="*/ 1524558 h 1568728"/>
                  <a:gd name="connsiteX61" fmla="*/ 221719 w 561975"/>
                  <a:gd name="connsiteY61" fmla="*/ 1524885 h 1568728"/>
                  <a:gd name="connsiteX62" fmla="*/ 225637 w 561975"/>
                  <a:gd name="connsiteY62" fmla="*/ 1545178 h 1568728"/>
                  <a:gd name="connsiteX63" fmla="*/ 222372 w 561975"/>
                  <a:gd name="connsiteY63" fmla="*/ 1552051 h 1568728"/>
                  <a:gd name="connsiteX64" fmla="*/ 204412 w 561975"/>
                  <a:gd name="connsiteY64" fmla="*/ 1546160 h 1568728"/>
                  <a:gd name="connsiteX65" fmla="*/ 48981 w 561975"/>
                  <a:gd name="connsiteY65" fmla="*/ 1552051 h 1568728"/>
                  <a:gd name="connsiteX66" fmla="*/ 45715 w 561975"/>
                  <a:gd name="connsiteY66" fmla="*/ 1543214 h 1568728"/>
                  <a:gd name="connsiteX67" fmla="*/ 49307 w 561975"/>
                  <a:gd name="connsiteY67" fmla="*/ 1523903 h 1568728"/>
                  <a:gd name="connsiteX68" fmla="*/ 0 w 561975"/>
                  <a:gd name="connsiteY68" fmla="*/ 1523576 h 1568728"/>
                  <a:gd name="connsiteX69" fmla="*/ 3265 w 561975"/>
                  <a:gd name="connsiteY69" fmla="*/ 860788 h 1568728"/>
                  <a:gd name="connsiteX70" fmla="*/ 5878 w 561975"/>
                  <a:gd name="connsiteY70" fmla="*/ 844750 h 1568728"/>
                  <a:gd name="connsiteX71" fmla="*/ 43430 w 561975"/>
                  <a:gd name="connsiteY71" fmla="*/ 805147 h 1568728"/>
                  <a:gd name="connsiteX72" fmla="*/ 43430 w 561975"/>
                  <a:gd name="connsiteY72" fmla="*/ 571126 h 1568728"/>
                  <a:gd name="connsiteX73" fmla="*/ 60409 w 561975"/>
                  <a:gd name="connsiteY73" fmla="*/ 519412 h 1568728"/>
                  <a:gd name="connsiteX74" fmla="*/ 61267 w 561975"/>
                  <a:gd name="connsiteY74" fmla="*/ 411443 h 1568728"/>
                  <a:gd name="connsiteX75" fmla="*/ 60422 w 561975"/>
                  <a:gd name="connsiteY75" fmla="*/ 308157 h 1568728"/>
                  <a:gd name="connsiteX76" fmla="*/ 59796 w 561975"/>
                  <a:gd name="connsiteY76" fmla="*/ 305879 h 1568728"/>
                  <a:gd name="connsiteX77" fmla="*/ 3008 w 561975"/>
                  <a:gd name="connsiteY77" fmla="*/ 260357 h 1568728"/>
                  <a:gd name="connsiteX78" fmla="*/ 2023 w 561975"/>
                  <a:gd name="connsiteY78" fmla="*/ 130670 h 1568728"/>
                  <a:gd name="connsiteX79" fmla="*/ 4649 w 561975"/>
                  <a:gd name="connsiteY79"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392 w 561975"/>
                  <a:gd name="connsiteY7" fmla="*/ 738050 h 1568728"/>
                  <a:gd name="connsiteX8" fmla="*/ 218016 w 561975"/>
                  <a:gd name="connsiteY8" fmla="*/ 767645 h 1568728"/>
                  <a:gd name="connsiteX9" fmla="*/ 237392 w 561975"/>
                  <a:gd name="connsiteY9" fmla="*/ 738050 h 1568728"/>
                  <a:gd name="connsiteX10" fmla="*/ 4649 w 561975"/>
                  <a:gd name="connsiteY10" fmla="*/ 0 h 1568728"/>
                  <a:gd name="connsiteX11" fmla="*/ 205214 w 561975"/>
                  <a:gd name="connsiteY11" fmla="*/ 328 h 1568728"/>
                  <a:gd name="connsiteX12" fmla="*/ 213092 w 561975"/>
                  <a:gd name="connsiteY12" fmla="*/ 3930 h 1568728"/>
                  <a:gd name="connsiteX13" fmla="*/ 238039 w 561975"/>
                  <a:gd name="connsiteY13" fmla="*/ 17030 h 1568728"/>
                  <a:gd name="connsiteX14" fmla="*/ 274476 w 561975"/>
                  <a:gd name="connsiteY14" fmla="*/ 16702 h 1568728"/>
                  <a:gd name="connsiteX15" fmla="*/ 335531 w 561975"/>
                  <a:gd name="connsiteY15" fmla="*/ 983 h 1568728"/>
                  <a:gd name="connsiteX16" fmla="*/ 557433 w 561975"/>
                  <a:gd name="connsiteY16" fmla="*/ 328 h 1568728"/>
                  <a:gd name="connsiteX17" fmla="*/ 560059 w 561975"/>
                  <a:gd name="connsiteY17" fmla="*/ 92026 h 1568728"/>
                  <a:gd name="connsiteX18" fmla="*/ 560059 w 561975"/>
                  <a:gd name="connsiteY18" fmla="*/ 369085 h 1568728"/>
                  <a:gd name="connsiteX19" fmla="*/ 560387 w 561975"/>
                  <a:gd name="connsiteY19" fmla="*/ 743410 h 1568728"/>
                  <a:gd name="connsiteX20" fmla="*/ 555135 w 561975"/>
                  <a:gd name="connsiteY20" fmla="*/ 730638 h 1568728"/>
                  <a:gd name="connsiteX21" fmla="*/ 553959 w 561975"/>
                  <a:gd name="connsiteY21" fmla="*/ 734127 h 1568728"/>
                  <a:gd name="connsiteX22" fmla="*/ 554363 w 561975"/>
                  <a:gd name="connsiteY22" fmla="*/ 743707 h 1568728"/>
                  <a:gd name="connsiteX23" fmla="*/ 559044 w 561975"/>
                  <a:gd name="connsiteY23" fmla="*/ 743952 h 1568728"/>
                  <a:gd name="connsiteX24" fmla="*/ 561975 w 561975"/>
                  <a:gd name="connsiteY24" fmla="*/ 1534676 h 1568728"/>
                  <a:gd name="connsiteX25" fmla="*/ 514106 w 561975"/>
                  <a:gd name="connsiteY25" fmla="*/ 1535986 h 1568728"/>
                  <a:gd name="connsiteX26" fmla="*/ 519316 w 561975"/>
                  <a:gd name="connsiteY26" fmla="*/ 1562835 h 1568728"/>
                  <a:gd name="connsiteX27" fmla="*/ 517037 w 561975"/>
                  <a:gd name="connsiteY27" fmla="*/ 1568728 h 1568728"/>
                  <a:gd name="connsiteX28" fmla="*/ 499452 w 561975"/>
                  <a:gd name="connsiteY28" fmla="*/ 1558906 h 1568728"/>
                  <a:gd name="connsiteX29" fmla="*/ 477308 w 561975"/>
                  <a:gd name="connsiteY29" fmla="*/ 1556286 h 1568728"/>
                  <a:gd name="connsiteX30" fmla="*/ 429765 w 561975"/>
                  <a:gd name="connsiteY30" fmla="*/ 1554322 h 1568728"/>
                  <a:gd name="connsiteX31" fmla="*/ 339562 w 561975"/>
                  <a:gd name="connsiteY31" fmla="*/ 1565781 h 1568728"/>
                  <a:gd name="connsiteX32" fmla="*/ 336957 w 561975"/>
                  <a:gd name="connsiteY32" fmla="*/ 1559560 h 1568728"/>
                  <a:gd name="connsiteX33" fmla="*/ 341516 w 561975"/>
                  <a:gd name="connsiteY33" fmla="*/ 1536313 h 1568728"/>
                  <a:gd name="connsiteX34" fmla="*/ 316767 w 561975"/>
                  <a:gd name="connsiteY34" fmla="*/ 1535986 h 1568728"/>
                  <a:gd name="connsiteX35" fmla="*/ 313185 w 561975"/>
                  <a:gd name="connsiteY35" fmla="*/ 815985 h 1568728"/>
                  <a:gd name="connsiteX36" fmla="*/ 314488 w 561975"/>
                  <a:gd name="connsiteY36" fmla="*/ 578932 h 1568728"/>
                  <a:gd name="connsiteX37" fmla="*/ 316354 w 561975"/>
                  <a:gd name="connsiteY37" fmla="*/ 558423 h 1568728"/>
                  <a:gd name="connsiteX38" fmla="*/ 316329 w 561975"/>
                  <a:gd name="connsiteY38" fmla="*/ 551501 h 1568728"/>
                  <a:gd name="connsiteX39" fmla="*/ 316621 w 561975"/>
                  <a:gd name="connsiteY39" fmla="*/ 548316 h 1568728"/>
                  <a:gd name="connsiteX40" fmla="*/ 316865 w 561975"/>
                  <a:gd name="connsiteY40" fmla="*/ 533708 h 1568728"/>
                  <a:gd name="connsiteX41" fmla="*/ 316513 w 561975"/>
                  <a:gd name="connsiteY41" fmla="*/ 435902 h 1568728"/>
                  <a:gd name="connsiteX42" fmla="*/ 315836 w 561975"/>
                  <a:gd name="connsiteY42" fmla="*/ 415589 h 1568728"/>
                  <a:gd name="connsiteX43" fmla="*/ 316329 w 561975"/>
                  <a:gd name="connsiteY43" fmla="*/ 551501 h 1568728"/>
                  <a:gd name="connsiteX44" fmla="*/ 313867 w 561975"/>
                  <a:gd name="connsiteY44" fmla="*/ 578353 h 1568728"/>
                  <a:gd name="connsiteX45" fmla="*/ 312882 w 561975"/>
                  <a:gd name="connsiteY45" fmla="*/ 576061 h 1568728"/>
                  <a:gd name="connsiteX46" fmla="*/ 312225 w 561975"/>
                  <a:gd name="connsiteY46" fmla="*/ 573769 h 1568728"/>
                  <a:gd name="connsiteX47" fmla="*/ 311241 w 561975"/>
                  <a:gd name="connsiteY47" fmla="*/ 568856 h 1568728"/>
                  <a:gd name="connsiteX48" fmla="*/ 310912 w 561975"/>
                  <a:gd name="connsiteY48" fmla="*/ 557721 h 1568728"/>
                  <a:gd name="connsiteX49" fmla="*/ 310912 w 561975"/>
                  <a:gd name="connsiteY49" fmla="*/ 421812 h 1568728"/>
                  <a:gd name="connsiteX50" fmla="*/ 309599 w 561975"/>
                  <a:gd name="connsiteY50" fmla="*/ 264615 h 1568728"/>
                  <a:gd name="connsiteX51" fmla="*/ 253796 w 561975"/>
                  <a:gd name="connsiteY51" fmla="*/ 265270 h 1568728"/>
                  <a:gd name="connsiteX52" fmla="*/ 251498 w 561975"/>
                  <a:gd name="connsiteY52" fmla="*/ 565909 h 1568728"/>
                  <a:gd name="connsiteX53" fmla="*/ 248544 w 561975"/>
                  <a:gd name="connsiteY53" fmla="*/ 862290 h 1568728"/>
                  <a:gd name="connsiteX54" fmla="*/ 246574 w 561975"/>
                  <a:gd name="connsiteY54" fmla="*/ 697561 h 1568728"/>
                  <a:gd name="connsiteX55" fmla="*/ 246193 w 561975"/>
                  <a:gd name="connsiteY55" fmla="*/ 699276 h 1568728"/>
                  <a:gd name="connsiteX56" fmla="*/ 245734 w 561975"/>
                  <a:gd name="connsiteY56" fmla="*/ 733647 h 1568728"/>
                  <a:gd name="connsiteX57" fmla="*/ 248168 w 561975"/>
                  <a:gd name="connsiteY57" fmla="*/ 862752 h 1568728"/>
                  <a:gd name="connsiteX58" fmla="*/ 247515 w 561975"/>
                  <a:gd name="connsiteY58" fmla="*/ 1361888 h 1568728"/>
                  <a:gd name="connsiteX59" fmla="*/ 245882 w 561975"/>
                  <a:gd name="connsiteY59" fmla="*/ 1524558 h 1568728"/>
                  <a:gd name="connsiteX60" fmla="*/ 221719 w 561975"/>
                  <a:gd name="connsiteY60" fmla="*/ 1524885 h 1568728"/>
                  <a:gd name="connsiteX61" fmla="*/ 225637 w 561975"/>
                  <a:gd name="connsiteY61" fmla="*/ 1545178 h 1568728"/>
                  <a:gd name="connsiteX62" fmla="*/ 222372 w 561975"/>
                  <a:gd name="connsiteY62" fmla="*/ 1552051 h 1568728"/>
                  <a:gd name="connsiteX63" fmla="*/ 204412 w 561975"/>
                  <a:gd name="connsiteY63" fmla="*/ 1546160 h 1568728"/>
                  <a:gd name="connsiteX64" fmla="*/ 48981 w 561975"/>
                  <a:gd name="connsiteY64" fmla="*/ 1552051 h 1568728"/>
                  <a:gd name="connsiteX65" fmla="*/ 45715 w 561975"/>
                  <a:gd name="connsiteY65" fmla="*/ 1543214 h 1568728"/>
                  <a:gd name="connsiteX66" fmla="*/ 49307 w 561975"/>
                  <a:gd name="connsiteY66" fmla="*/ 1523903 h 1568728"/>
                  <a:gd name="connsiteX67" fmla="*/ 0 w 561975"/>
                  <a:gd name="connsiteY67" fmla="*/ 1523576 h 1568728"/>
                  <a:gd name="connsiteX68" fmla="*/ 3265 w 561975"/>
                  <a:gd name="connsiteY68" fmla="*/ 860788 h 1568728"/>
                  <a:gd name="connsiteX69" fmla="*/ 5878 w 561975"/>
                  <a:gd name="connsiteY69" fmla="*/ 844750 h 1568728"/>
                  <a:gd name="connsiteX70" fmla="*/ 43430 w 561975"/>
                  <a:gd name="connsiteY70" fmla="*/ 805147 h 1568728"/>
                  <a:gd name="connsiteX71" fmla="*/ 43430 w 561975"/>
                  <a:gd name="connsiteY71" fmla="*/ 571126 h 1568728"/>
                  <a:gd name="connsiteX72" fmla="*/ 60409 w 561975"/>
                  <a:gd name="connsiteY72" fmla="*/ 519412 h 1568728"/>
                  <a:gd name="connsiteX73" fmla="*/ 61267 w 561975"/>
                  <a:gd name="connsiteY73" fmla="*/ 411443 h 1568728"/>
                  <a:gd name="connsiteX74" fmla="*/ 60422 w 561975"/>
                  <a:gd name="connsiteY74" fmla="*/ 308157 h 1568728"/>
                  <a:gd name="connsiteX75" fmla="*/ 59796 w 561975"/>
                  <a:gd name="connsiteY75" fmla="*/ 305879 h 1568728"/>
                  <a:gd name="connsiteX76" fmla="*/ 3008 w 561975"/>
                  <a:gd name="connsiteY76" fmla="*/ 260357 h 1568728"/>
                  <a:gd name="connsiteX77" fmla="*/ 2023 w 561975"/>
                  <a:gd name="connsiteY77" fmla="*/ 130670 h 1568728"/>
                  <a:gd name="connsiteX78" fmla="*/ 4649 w 561975"/>
                  <a:gd name="connsiteY78"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4649 w 561975"/>
                  <a:gd name="connsiteY7" fmla="*/ 0 h 1568728"/>
                  <a:gd name="connsiteX8" fmla="*/ 205214 w 561975"/>
                  <a:gd name="connsiteY8" fmla="*/ 328 h 1568728"/>
                  <a:gd name="connsiteX9" fmla="*/ 213092 w 561975"/>
                  <a:gd name="connsiteY9" fmla="*/ 3930 h 1568728"/>
                  <a:gd name="connsiteX10" fmla="*/ 238039 w 561975"/>
                  <a:gd name="connsiteY10" fmla="*/ 17030 h 1568728"/>
                  <a:gd name="connsiteX11" fmla="*/ 274476 w 561975"/>
                  <a:gd name="connsiteY11" fmla="*/ 16702 h 1568728"/>
                  <a:gd name="connsiteX12" fmla="*/ 335531 w 561975"/>
                  <a:gd name="connsiteY12" fmla="*/ 983 h 1568728"/>
                  <a:gd name="connsiteX13" fmla="*/ 557433 w 561975"/>
                  <a:gd name="connsiteY13" fmla="*/ 328 h 1568728"/>
                  <a:gd name="connsiteX14" fmla="*/ 560059 w 561975"/>
                  <a:gd name="connsiteY14" fmla="*/ 92026 h 1568728"/>
                  <a:gd name="connsiteX15" fmla="*/ 560059 w 561975"/>
                  <a:gd name="connsiteY15" fmla="*/ 369085 h 1568728"/>
                  <a:gd name="connsiteX16" fmla="*/ 560387 w 561975"/>
                  <a:gd name="connsiteY16" fmla="*/ 743410 h 1568728"/>
                  <a:gd name="connsiteX17" fmla="*/ 555135 w 561975"/>
                  <a:gd name="connsiteY17" fmla="*/ 730638 h 1568728"/>
                  <a:gd name="connsiteX18" fmla="*/ 553959 w 561975"/>
                  <a:gd name="connsiteY18" fmla="*/ 734127 h 1568728"/>
                  <a:gd name="connsiteX19" fmla="*/ 554363 w 561975"/>
                  <a:gd name="connsiteY19" fmla="*/ 743707 h 1568728"/>
                  <a:gd name="connsiteX20" fmla="*/ 559044 w 561975"/>
                  <a:gd name="connsiteY20" fmla="*/ 743952 h 1568728"/>
                  <a:gd name="connsiteX21" fmla="*/ 561975 w 561975"/>
                  <a:gd name="connsiteY21" fmla="*/ 1534676 h 1568728"/>
                  <a:gd name="connsiteX22" fmla="*/ 514106 w 561975"/>
                  <a:gd name="connsiteY22" fmla="*/ 1535986 h 1568728"/>
                  <a:gd name="connsiteX23" fmla="*/ 519316 w 561975"/>
                  <a:gd name="connsiteY23" fmla="*/ 1562835 h 1568728"/>
                  <a:gd name="connsiteX24" fmla="*/ 517037 w 561975"/>
                  <a:gd name="connsiteY24" fmla="*/ 1568728 h 1568728"/>
                  <a:gd name="connsiteX25" fmla="*/ 499452 w 561975"/>
                  <a:gd name="connsiteY25" fmla="*/ 1558906 h 1568728"/>
                  <a:gd name="connsiteX26" fmla="*/ 477308 w 561975"/>
                  <a:gd name="connsiteY26" fmla="*/ 1556286 h 1568728"/>
                  <a:gd name="connsiteX27" fmla="*/ 429765 w 561975"/>
                  <a:gd name="connsiteY27" fmla="*/ 1554322 h 1568728"/>
                  <a:gd name="connsiteX28" fmla="*/ 339562 w 561975"/>
                  <a:gd name="connsiteY28" fmla="*/ 1565781 h 1568728"/>
                  <a:gd name="connsiteX29" fmla="*/ 336957 w 561975"/>
                  <a:gd name="connsiteY29" fmla="*/ 1559560 h 1568728"/>
                  <a:gd name="connsiteX30" fmla="*/ 341516 w 561975"/>
                  <a:gd name="connsiteY30" fmla="*/ 1536313 h 1568728"/>
                  <a:gd name="connsiteX31" fmla="*/ 316767 w 561975"/>
                  <a:gd name="connsiteY31" fmla="*/ 1535986 h 1568728"/>
                  <a:gd name="connsiteX32" fmla="*/ 313185 w 561975"/>
                  <a:gd name="connsiteY32" fmla="*/ 815985 h 1568728"/>
                  <a:gd name="connsiteX33" fmla="*/ 314488 w 561975"/>
                  <a:gd name="connsiteY33" fmla="*/ 578932 h 1568728"/>
                  <a:gd name="connsiteX34" fmla="*/ 316354 w 561975"/>
                  <a:gd name="connsiteY34" fmla="*/ 558423 h 1568728"/>
                  <a:gd name="connsiteX35" fmla="*/ 316329 w 561975"/>
                  <a:gd name="connsiteY35" fmla="*/ 551501 h 1568728"/>
                  <a:gd name="connsiteX36" fmla="*/ 316621 w 561975"/>
                  <a:gd name="connsiteY36" fmla="*/ 548316 h 1568728"/>
                  <a:gd name="connsiteX37" fmla="*/ 316865 w 561975"/>
                  <a:gd name="connsiteY37" fmla="*/ 533708 h 1568728"/>
                  <a:gd name="connsiteX38" fmla="*/ 316513 w 561975"/>
                  <a:gd name="connsiteY38" fmla="*/ 435902 h 1568728"/>
                  <a:gd name="connsiteX39" fmla="*/ 315836 w 561975"/>
                  <a:gd name="connsiteY39" fmla="*/ 415589 h 1568728"/>
                  <a:gd name="connsiteX40" fmla="*/ 316329 w 561975"/>
                  <a:gd name="connsiteY40" fmla="*/ 551501 h 1568728"/>
                  <a:gd name="connsiteX41" fmla="*/ 313867 w 561975"/>
                  <a:gd name="connsiteY41" fmla="*/ 578353 h 1568728"/>
                  <a:gd name="connsiteX42" fmla="*/ 312882 w 561975"/>
                  <a:gd name="connsiteY42" fmla="*/ 576061 h 1568728"/>
                  <a:gd name="connsiteX43" fmla="*/ 312225 w 561975"/>
                  <a:gd name="connsiteY43" fmla="*/ 573769 h 1568728"/>
                  <a:gd name="connsiteX44" fmla="*/ 311241 w 561975"/>
                  <a:gd name="connsiteY44" fmla="*/ 568856 h 1568728"/>
                  <a:gd name="connsiteX45" fmla="*/ 310912 w 561975"/>
                  <a:gd name="connsiteY45" fmla="*/ 557721 h 1568728"/>
                  <a:gd name="connsiteX46" fmla="*/ 310912 w 561975"/>
                  <a:gd name="connsiteY46" fmla="*/ 421812 h 1568728"/>
                  <a:gd name="connsiteX47" fmla="*/ 309599 w 561975"/>
                  <a:gd name="connsiteY47" fmla="*/ 264615 h 1568728"/>
                  <a:gd name="connsiteX48" fmla="*/ 253796 w 561975"/>
                  <a:gd name="connsiteY48" fmla="*/ 265270 h 1568728"/>
                  <a:gd name="connsiteX49" fmla="*/ 251498 w 561975"/>
                  <a:gd name="connsiteY49" fmla="*/ 565909 h 1568728"/>
                  <a:gd name="connsiteX50" fmla="*/ 248544 w 561975"/>
                  <a:gd name="connsiteY50" fmla="*/ 862290 h 1568728"/>
                  <a:gd name="connsiteX51" fmla="*/ 246574 w 561975"/>
                  <a:gd name="connsiteY51" fmla="*/ 697561 h 1568728"/>
                  <a:gd name="connsiteX52" fmla="*/ 246193 w 561975"/>
                  <a:gd name="connsiteY52" fmla="*/ 699276 h 1568728"/>
                  <a:gd name="connsiteX53" fmla="*/ 245734 w 561975"/>
                  <a:gd name="connsiteY53" fmla="*/ 733647 h 1568728"/>
                  <a:gd name="connsiteX54" fmla="*/ 248168 w 561975"/>
                  <a:gd name="connsiteY54" fmla="*/ 862752 h 1568728"/>
                  <a:gd name="connsiteX55" fmla="*/ 247515 w 561975"/>
                  <a:gd name="connsiteY55" fmla="*/ 1361888 h 1568728"/>
                  <a:gd name="connsiteX56" fmla="*/ 245882 w 561975"/>
                  <a:gd name="connsiteY56" fmla="*/ 1524558 h 1568728"/>
                  <a:gd name="connsiteX57" fmla="*/ 221719 w 561975"/>
                  <a:gd name="connsiteY57" fmla="*/ 1524885 h 1568728"/>
                  <a:gd name="connsiteX58" fmla="*/ 225637 w 561975"/>
                  <a:gd name="connsiteY58" fmla="*/ 1545178 h 1568728"/>
                  <a:gd name="connsiteX59" fmla="*/ 222372 w 561975"/>
                  <a:gd name="connsiteY59" fmla="*/ 1552051 h 1568728"/>
                  <a:gd name="connsiteX60" fmla="*/ 204412 w 561975"/>
                  <a:gd name="connsiteY60" fmla="*/ 1546160 h 1568728"/>
                  <a:gd name="connsiteX61" fmla="*/ 48981 w 561975"/>
                  <a:gd name="connsiteY61" fmla="*/ 1552051 h 1568728"/>
                  <a:gd name="connsiteX62" fmla="*/ 45715 w 561975"/>
                  <a:gd name="connsiteY62" fmla="*/ 1543214 h 1568728"/>
                  <a:gd name="connsiteX63" fmla="*/ 49307 w 561975"/>
                  <a:gd name="connsiteY63" fmla="*/ 1523903 h 1568728"/>
                  <a:gd name="connsiteX64" fmla="*/ 0 w 561975"/>
                  <a:gd name="connsiteY64" fmla="*/ 1523576 h 1568728"/>
                  <a:gd name="connsiteX65" fmla="*/ 3265 w 561975"/>
                  <a:gd name="connsiteY65" fmla="*/ 860788 h 1568728"/>
                  <a:gd name="connsiteX66" fmla="*/ 5878 w 561975"/>
                  <a:gd name="connsiteY66" fmla="*/ 844750 h 1568728"/>
                  <a:gd name="connsiteX67" fmla="*/ 43430 w 561975"/>
                  <a:gd name="connsiteY67" fmla="*/ 805147 h 1568728"/>
                  <a:gd name="connsiteX68" fmla="*/ 43430 w 561975"/>
                  <a:gd name="connsiteY68" fmla="*/ 571126 h 1568728"/>
                  <a:gd name="connsiteX69" fmla="*/ 60409 w 561975"/>
                  <a:gd name="connsiteY69" fmla="*/ 519412 h 1568728"/>
                  <a:gd name="connsiteX70" fmla="*/ 61267 w 561975"/>
                  <a:gd name="connsiteY70" fmla="*/ 411443 h 1568728"/>
                  <a:gd name="connsiteX71" fmla="*/ 60422 w 561975"/>
                  <a:gd name="connsiteY71" fmla="*/ 308157 h 1568728"/>
                  <a:gd name="connsiteX72" fmla="*/ 59796 w 561975"/>
                  <a:gd name="connsiteY72" fmla="*/ 305879 h 1568728"/>
                  <a:gd name="connsiteX73" fmla="*/ 3008 w 561975"/>
                  <a:gd name="connsiteY73" fmla="*/ 260357 h 1568728"/>
                  <a:gd name="connsiteX74" fmla="*/ 2023 w 561975"/>
                  <a:gd name="connsiteY74" fmla="*/ 130670 h 1568728"/>
                  <a:gd name="connsiteX75" fmla="*/ 4649 w 561975"/>
                  <a:gd name="connsiteY75"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354509 w 561975"/>
                  <a:gd name="connsiteY4" fmla="*/ 792879 h 1568728"/>
                  <a:gd name="connsiteX5" fmla="*/ 332268 w 561975"/>
                  <a:gd name="connsiteY5" fmla="*/ 767912 h 1568728"/>
                  <a:gd name="connsiteX6" fmla="*/ 4649 w 561975"/>
                  <a:gd name="connsiteY6" fmla="*/ 0 h 1568728"/>
                  <a:gd name="connsiteX7" fmla="*/ 205214 w 561975"/>
                  <a:gd name="connsiteY7" fmla="*/ 328 h 1568728"/>
                  <a:gd name="connsiteX8" fmla="*/ 213092 w 561975"/>
                  <a:gd name="connsiteY8" fmla="*/ 3930 h 1568728"/>
                  <a:gd name="connsiteX9" fmla="*/ 238039 w 561975"/>
                  <a:gd name="connsiteY9" fmla="*/ 17030 h 1568728"/>
                  <a:gd name="connsiteX10" fmla="*/ 274476 w 561975"/>
                  <a:gd name="connsiteY10" fmla="*/ 16702 h 1568728"/>
                  <a:gd name="connsiteX11" fmla="*/ 335531 w 561975"/>
                  <a:gd name="connsiteY11" fmla="*/ 983 h 1568728"/>
                  <a:gd name="connsiteX12" fmla="*/ 557433 w 561975"/>
                  <a:gd name="connsiteY12" fmla="*/ 328 h 1568728"/>
                  <a:gd name="connsiteX13" fmla="*/ 560059 w 561975"/>
                  <a:gd name="connsiteY13" fmla="*/ 92026 h 1568728"/>
                  <a:gd name="connsiteX14" fmla="*/ 560059 w 561975"/>
                  <a:gd name="connsiteY14" fmla="*/ 369085 h 1568728"/>
                  <a:gd name="connsiteX15" fmla="*/ 560387 w 561975"/>
                  <a:gd name="connsiteY15" fmla="*/ 743410 h 1568728"/>
                  <a:gd name="connsiteX16" fmla="*/ 555135 w 561975"/>
                  <a:gd name="connsiteY16" fmla="*/ 730638 h 1568728"/>
                  <a:gd name="connsiteX17" fmla="*/ 553959 w 561975"/>
                  <a:gd name="connsiteY17" fmla="*/ 734127 h 1568728"/>
                  <a:gd name="connsiteX18" fmla="*/ 554363 w 561975"/>
                  <a:gd name="connsiteY18" fmla="*/ 743707 h 1568728"/>
                  <a:gd name="connsiteX19" fmla="*/ 559044 w 561975"/>
                  <a:gd name="connsiteY19" fmla="*/ 743952 h 1568728"/>
                  <a:gd name="connsiteX20" fmla="*/ 561975 w 561975"/>
                  <a:gd name="connsiteY20" fmla="*/ 1534676 h 1568728"/>
                  <a:gd name="connsiteX21" fmla="*/ 514106 w 561975"/>
                  <a:gd name="connsiteY21" fmla="*/ 1535986 h 1568728"/>
                  <a:gd name="connsiteX22" fmla="*/ 519316 w 561975"/>
                  <a:gd name="connsiteY22" fmla="*/ 1562835 h 1568728"/>
                  <a:gd name="connsiteX23" fmla="*/ 517037 w 561975"/>
                  <a:gd name="connsiteY23" fmla="*/ 1568728 h 1568728"/>
                  <a:gd name="connsiteX24" fmla="*/ 499452 w 561975"/>
                  <a:gd name="connsiteY24" fmla="*/ 1558906 h 1568728"/>
                  <a:gd name="connsiteX25" fmla="*/ 477308 w 561975"/>
                  <a:gd name="connsiteY25" fmla="*/ 1556286 h 1568728"/>
                  <a:gd name="connsiteX26" fmla="*/ 429765 w 561975"/>
                  <a:gd name="connsiteY26" fmla="*/ 1554322 h 1568728"/>
                  <a:gd name="connsiteX27" fmla="*/ 339562 w 561975"/>
                  <a:gd name="connsiteY27" fmla="*/ 1565781 h 1568728"/>
                  <a:gd name="connsiteX28" fmla="*/ 336957 w 561975"/>
                  <a:gd name="connsiteY28" fmla="*/ 1559560 h 1568728"/>
                  <a:gd name="connsiteX29" fmla="*/ 341516 w 561975"/>
                  <a:gd name="connsiteY29" fmla="*/ 1536313 h 1568728"/>
                  <a:gd name="connsiteX30" fmla="*/ 316767 w 561975"/>
                  <a:gd name="connsiteY30" fmla="*/ 1535986 h 1568728"/>
                  <a:gd name="connsiteX31" fmla="*/ 313185 w 561975"/>
                  <a:gd name="connsiteY31" fmla="*/ 815985 h 1568728"/>
                  <a:gd name="connsiteX32" fmla="*/ 314488 w 561975"/>
                  <a:gd name="connsiteY32" fmla="*/ 578932 h 1568728"/>
                  <a:gd name="connsiteX33" fmla="*/ 316354 w 561975"/>
                  <a:gd name="connsiteY33" fmla="*/ 558423 h 1568728"/>
                  <a:gd name="connsiteX34" fmla="*/ 316329 w 561975"/>
                  <a:gd name="connsiteY34" fmla="*/ 551501 h 1568728"/>
                  <a:gd name="connsiteX35" fmla="*/ 316621 w 561975"/>
                  <a:gd name="connsiteY35" fmla="*/ 548316 h 1568728"/>
                  <a:gd name="connsiteX36" fmla="*/ 316865 w 561975"/>
                  <a:gd name="connsiteY36" fmla="*/ 533708 h 1568728"/>
                  <a:gd name="connsiteX37" fmla="*/ 316513 w 561975"/>
                  <a:gd name="connsiteY37" fmla="*/ 435902 h 1568728"/>
                  <a:gd name="connsiteX38" fmla="*/ 315836 w 561975"/>
                  <a:gd name="connsiteY38" fmla="*/ 415589 h 1568728"/>
                  <a:gd name="connsiteX39" fmla="*/ 316329 w 561975"/>
                  <a:gd name="connsiteY39" fmla="*/ 551501 h 1568728"/>
                  <a:gd name="connsiteX40" fmla="*/ 313867 w 561975"/>
                  <a:gd name="connsiteY40" fmla="*/ 578353 h 1568728"/>
                  <a:gd name="connsiteX41" fmla="*/ 312882 w 561975"/>
                  <a:gd name="connsiteY41" fmla="*/ 576061 h 1568728"/>
                  <a:gd name="connsiteX42" fmla="*/ 312225 w 561975"/>
                  <a:gd name="connsiteY42" fmla="*/ 573769 h 1568728"/>
                  <a:gd name="connsiteX43" fmla="*/ 311241 w 561975"/>
                  <a:gd name="connsiteY43" fmla="*/ 568856 h 1568728"/>
                  <a:gd name="connsiteX44" fmla="*/ 310912 w 561975"/>
                  <a:gd name="connsiteY44" fmla="*/ 557721 h 1568728"/>
                  <a:gd name="connsiteX45" fmla="*/ 310912 w 561975"/>
                  <a:gd name="connsiteY45" fmla="*/ 421812 h 1568728"/>
                  <a:gd name="connsiteX46" fmla="*/ 309599 w 561975"/>
                  <a:gd name="connsiteY46" fmla="*/ 264615 h 1568728"/>
                  <a:gd name="connsiteX47" fmla="*/ 253796 w 561975"/>
                  <a:gd name="connsiteY47" fmla="*/ 265270 h 1568728"/>
                  <a:gd name="connsiteX48" fmla="*/ 251498 w 561975"/>
                  <a:gd name="connsiteY48" fmla="*/ 565909 h 1568728"/>
                  <a:gd name="connsiteX49" fmla="*/ 248544 w 561975"/>
                  <a:gd name="connsiteY49" fmla="*/ 862290 h 1568728"/>
                  <a:gd name="connsiteX50" fmla="*/ 246574 w 561975"/>
                  <a:gd name="connsiteY50" fmla="*/ 697561 h 1568728"/>
                  <a:gd name="connsiteX51" fmla="*/ 246193 w 561975"/>
                  <a:gd name="connsiteY51" fmla="*/ 699276 h 1568728"/>
                  <a:gd name="connsiteX52" fmla="*/ 245734 w 561975"/>
                  <a:gd name="connsiteY52" fmla="*/ 733647 h 1568728"/>
                  <a:gd name="connsiteX53" fmla="*/ 248168 w 561975"/>
                  <a:gd name="connsiteY53" fmla="*/ 862752 h 1568728"/>
                  <a:gd name="connsiteX54" fmla="*/ 247515 w 561975"/>
                  <a:gd name="connsiteY54" fmla="*/ 1361888 h 1568728"/>
                  <a:gd name="connsiteX55" fmla="*/ 245882 w 561975"/>
                  <a:gd name="connsiteY55" fmla="*/ 1524558 h 1568728"/>
                  <a:gd name="connsiteX56" fmla="*/ 221719 w 561975"/>
                  <a:gd name="connsiteY56" fmla="*/ 1524885 h 1568728"/>
                  <a:gd name="connsiteX57" fmla="*/ 225637 w 561975"/>
                  <a:gd name="connsiteY57" fmla="*/ 1545178 h 1568728"/>
                  <a:gd name="connsiteX58" fmla="*/ 222372 w 561975"/>
                  <a:gd name="connsiteY58" fmla="*/ 1552051 h 1568728"/>
                  <a:gd name="connsiteX59" fmla="*/ 204412 w 561975"/>
                  <a:gd name="connsiteY59" fmla="*/ 1546160 h 1568728"/>
                  <a:gd name="connsiteX60" fmla="*/ 48981 w 561975"/>
                  <a:gd name="connsiteY60" fmla="*/ 1552051 h 1568728"/>
                  <a:gd name="connsiteX61" fmla="*/ 45715 w 561975"/>
                  <a:gd name="connsiteY61" fmla="*/ 1543214 h 1568728"/>
                  <a:gd name="connsiteX62" fmla="*/ 49307 w 561975"/>
                  <a:gd name="connsiteY62" fmla="*/ 1523903 h 1568728"/>
                  <a:gd name="connsiteX63" fmla="*/ 0 w 561975"/>
                  <a:gd name="connsiteY63" fmla="*/ 1523576 h 1568728"/>
                  <a:gd name="connsiteX64" fmla="*/ 3265 w 561975"/>
                  <a:gd name="connsiteY64" fmla="*/ 860788 h 1568728"/>
                  <a:gd name="connsiteX65" fmla="*/ 5878 w 561975"/>
                  <a:gd name="connsiteY65" fmla="*/ 844750 h 1568728"/>
                  <a:gd name="connsiteX66" fmla="*/ 43430 w 561975"/>
                  <a:gd name="connsiteY66" fmla="*/ 805147 h 1568728"/>
                  <a:gd name="connsiteX67" fmla="*/ 43430 w 561975"/>
                  <a:gd name="connsiteY67" fmla="*/ 571126 h 1568728"/>
                  <a:gd name="connsiteX68" fmla="*/ 60409 w 561975"/>
                  <a:gd name="connsiteY68" fmla="*/ 519412 h 1568728"/>
                  <a:gd name="connsiteX69" fmla="*/ 61267 w 561975"/>
                  <a:gd name="connsiteY69" fmla="*/ 411443 h 1568728"/>
                  <a:gd name="connsiteX70" fmla="*/ 60422 w 561975"/>
                  <a:gd name="connsiteY70" fmla="*/ 308157 h 1568728"/>
                  <a:gd name="connsiteX71" fmla="*/ 59796 w 561975"/>
                  <a:gd name="connsiteY71" fmla="*/ 305879 h 1568728"/>
                  <a:gd name="connsiteX72" fmla="*/ 3008 w 561975"/>
                  <a:gd name="connsiteY72" fmla="*/ 260357 h 1568728"/>
                  <a:gd name="connsiteX73" fmla="*/ 2023 w 561975"/>
                  <a:gd name="connsiteY73" fmla="*/ 130670 h 1568728"/>
                  <a:gd name="connsiteX74" fmla="*/ 4649 w 561975"/>
                  <a:gd name="connsiteY74"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354509 w 561975"/>
                  <a:gd name="connsiteY3" fmla="*/ 792879 h 1568728"/>
                  <a:gd name="connsiteX4" fmla="*/ 332268 w 561975"/>
                  <a:gd name="connsiteY4" fmla="*/ 767912 h 1568728"/>
                  <a:gd name="connsiteX5" fmla="*/ 4649 w 561975"/>
                  <a:gd name="connsiteY5" fmla="*/ 0 h 1568728"/>
                  <a:gd name="connsiteX6" fmla="*/ 205214 w 561975"/>
                  <a:gd name="connsiteY6" fmla="*/ 328 h 1568728"/>
                  <a:gd name="connsiteX7" fmla="*/ 213092 w 561975"/>
                  <a:gd name="connsiteY7" fmla="*/ 3930 h 1568728"/>
                  <a:gd name="connsiteX8" fmla="*/ 238039 w 561975"/>
                  <a:gd name="connsiteY8" fmla="*/ 17030 h 1568728"/>
                  <a:gd name="connsiteX9" fmla="*/ 274476 w 561975"/>
                  <a:gd name="connsiteY9" fmla="*/ 16702 h 1568728"/>
                  <a:gd name="connsiteX10" fmla="*/ 335531 w 561975"/>
                  <a:gd name="connsiteY10" fmla="*/ 983 h 1568728"/>
                  <a:gd name="connsiteX11" fmla="*/ 557433 w 561975"/>
                  <a:gd name="connsiteY11" fmla="*/ 328 h 1568728"/>
                  <a:gd name="connsiteX12" fmla="*/ 560059 w 561975"/>
                  <a:gd name="connsiteY12" fmla="*/ 92026 h 1568728"/>
                  <a:gd name="connsiteX13" fmla="*/ 560059 w 561975"/>
                  <a:gd name="connsiteY13" fmla="*/ 369085 h 1568728"/>
                  <a:gd name="connsiteX14" fmla="*/ 560387 w 561975"/>
                  <a:gd name="connsiteY14" fmla="*/ 743410 h 1568728"/>
                  <a:gd name="connsiteX15" fmla="*/ 555135 w 561975"/>
                  <a:gd name="connsiteY15" fmla="*/ 730638 h 1568728"/>
                  <a:gd name="connsiteX16" fmla="*/ 553959 w 561975"/>
                  <a:gd name="connsiteY16" fmla="*/ 734127 h 1568728"/>
                  <a:gd name="connsiteX17" fmla="*/ 554363 w 561975"/>
                  <a:gd name="connsiteY17" fmla="*/ 743707 h 1568728"/>
                  <a:gd name="connsiteX18" fmla="*/ 559044 w 561975"/>
                  <a:gd name="connsiteY18" fmla="*/ 743952 h 1568728"/>
                  <a:gd name="connsiteX19" fmla="*/ 561975 w 561975"/>
                  <a:gd name="connsiteY19" fmla="*/ 1534676 h 1568728"/>
                  <a:gd name="connsiteX20" fmla="*/ 514106 w 561975"/>
                  <a:gd name="connsiteY20" fmla="*/ 1535986 h 1568728"/>
                  <a:gd name="connsiteX21" fmla="*/ 519316 w 561975"/>
                  <a:gd name="connsiteY21" fmla="*/ 1562835 h 1568728"/>
                  <a:gd name="connsiteX22" fmla="*/ 517037 w 561975"/>
                  <a:gd name="connsiteY22" fmla="*/ 1568728 h 1568728"/>
                  <a:gd name="connsiteX23" fmla="*/ 499452 w 561975"/>
                  <a:gd name="connsiteY23" fmla="*/ 1558906 h 1568728"/>
                  <a:gd name="connsiteX24" fmla="*/ 477308 w 561975"/>
                  <a:gd name="connsiteY24" fmla="*/ 1556286 h 1568728"/>
                  <a:gd name="connsiteX25" fmla="*/ 429765 w 561975"/>
                  <a:gd name="connsiteY25" fmla="*/ 1554322 h 1568728"/>
                  <a:gd name="connsiteX26" fmla="*/ 339562 w 561975"/>
                  <a:gd name="connsiteY26" fmla="*/ 1565781 h 1568728"/>
                  <a:gd name="connsiteX27" fmla="*/ 336957 w 561975"/>
                  <a:gd name="connsiteY27" fmla="*/ 1559560 h 1568728"/>
                  <a:gd name="connsiteX28" fmla="*/ 341516 w 561975"/>
                  <a:gd name="connsiteY28" fmla="*/ 1536313 h 1568728"/>
                  <a:gd name="connsiteX29" fmla="*/ 316767 w 561975"/>
                  <a:gd name="connsiteY29" fmla="*/ 1535986 h 1568728"/>
                  <a:gd name="connsiteX30" fmla="*/ 313185 w 561975"/>
                  <a:gd name="connsiteY30" fmla="*/ 815985 h 1568728"/>
                  <a:gd name="connsiteX31" fmla="*/ 314488 w 561975"/>
                  <a:gd name="connsiteY31" fmla="*/ 578932 h 1568728"/>
                  <a:gd name="connsiteX32" fmla="*/ 316354 w 561975"/>
                  <a:gd name="connsiteY32" fmla="*/ 558423 h 1568728"/>
                  <a:gd name="connsiteX33" fmla="*/ 316329 w 561975"/>
                  <a:gd name="connsiteY33" fmla="*/ 551501 h 1568728"/>
                  <a:gd name="connsiteX34" fmla="*/ 316621 w 561975"/>
                  <a:gd name="connsiteY34" fmla="*/ 548316 h 1568728"/>
                  <a:gd name="connsiteX35" fmla="*/ 316865 w 561975"/>
                  <a:gd name="connsiteY35" fmla="*/ 533708 h 1568728"/>
                  <a:gd name="connsiteX36" fmla="*/ 316513 w 561975"/>
                  <a:gd name="connsiteY36" fmla="*/ 435902 h 1568728"/>
                  <a:gd name="connsiteX37" fmla="*/ 315836 w 561975"/>
                  <a:gd name="connsiteY37" fmla="*/ 415589 h 1568728"/>
                  <a:gd name="connsiteX38" fmla="*/ 316329 w 561975"/>
                  <a:gd name="connsiteY38" fmla="*/ 551501 h 1568728"/>
                  <a:gd name="connsiteX39" fmla="*/ 313867 w 561975"/>
                  <a:gd name="connsiteY39" fmla="*/ 578353 h 1568728"/>
                  <a:gd name="connsiteX40" fmla="*/ 312882 w 561975"/>
                  <a:gd name="connsiteY40" fmla="*/ 576061 h 1568728"/>
                  <a:gd name="connsiteX41" fmla="*/ 312225 w 561975"/>
                  <a:gd name="connsiteY41" fmla="*/ 573769 h 1568728"/>
                  <a:gd name="connsiteX42" fmla="*/ 311241 w 561975"/>
                  <a:gd name="connsiteY42" fmla="*/ 568856 h 1568728"/>
                  <a:gd name="connsiteX43" fmla="*/ 310912 w 561975"/>
                  <a:gd name="connsiteY43" fmla="*/ 557721 h 1568728"/>
                  <a:gd name="connsiteX44" fmla="*/ 310912 w 561975"/>
                  <a:gd name="connsiteY44" fmla="*/ 421812 h 1568728"/>
                  <a:gd name="connsiteX45" fmla="*/ 309599 w 561975"/>
                  <a:gd name="connsiteY45" fmla="*/ 264615 h 1568728"/>
                  <a:gd name="connsiteX46" fmla="*/ 253796 w 561975"/>
                  <a:gd name="connsiteY46" fmla="*/ 265270 h 1568728"/>
                  <a:gd name="connsiteX47" fmla="*/ 251498 w 561975"/>
                  <a:gd name="connsiteY47" fmla="*/ 565909 h 1568728"/>
                  <a:gd name="connsiteX48" fmla="*/ 248544 w 561975"/>
                  <a:gd name="connsiteY48" fmla="*/ 862290 h 1568728"/>
                  <a:gd name="connsiteX49" fmla="*/ 246574 w 561975"/>
                  <a:gd name="connsiteY49" fmla="*/ 697561 h 1568728"/>
                  <a:gd name="connsiteX50" fmla="*/ 246193 w 561975"/>
                  <a:gd name="connsiteY50" fmla="*/ 699276 h 1568728"/>
                  <a:gd name="connsiteX51" fmla="*/ 245734 w 561975"/>
                  <a:gd name="connsiteY51" fmla="*/ 733647 h 1568728"/>
                  <a:gd name="connsiteX52" fmla="*/ 248168 w 561975"/>
                  <a:gd name="connsiteY52" fmla="*/ 862752 h 1568728"/>
                  <a:gd name="connsiteX53" fmla="*/ 247515 w 561975"/>
                  <a:gd name="connsiteY53" fmla="*/ 1361888 h 1568728"/>
                  <a:gd name="connsiteX54" fmla="*/ 245882 w 561975"/>
                  <a:gd name="connsiteY54" fmla="*/ 1524558 h 1568728"/>
                  <a:gd name="connsiteX55" fmla="*/ 221719 w 561975"/>
                  <a:gd name="connsiteY55" fmla="*/ 1524885 h 1568728"/>
                  <a:gd name="connsiteX56" fmla="*/ 225637 w 561975"/>
                  <a:gd name="connsiteY56" fmla="*/ 1545178 h 1568728"/>
                  <a:gd name="connsiteX57" fmla="*/ 222372 w 561975"/>
                  <a:gd name="connsiteY57" fmla="*/ 1552051 h 1568728"/>
                  <a:gd name="connsiteX58" fmla="*/ 204412 w 561975"/>
                  <a:gd name="connsiteY58" fmla="*/ 1546160 h 1568728"/>
                  <a:gd name="connsiteX59" fmla="*/ 48981 w 561975"/>
                  <a:gd name="connsiteY59" fmla="*/ 1552051 h 1568728"/>
                  <a:gd name="connsiteX60" fmla="*/ 45715 w 561975"/>
                  <a:gd name="connsiteY60" fmla="*/ 1543214 h 1568728"/>
                  <a:gd name="connsiteX61" fmla="*/ 49307 w 561975"/>
                  <a:gd name="connsiteY61" fmla="*/ 1523903 h 1568728"/>
                  <a:gd name="connsiteX62" fmla="*/ 0 w 561975"/>
                  <a:gd name="connsiteY62" fmla="*/ 1523576 h 1568728"/>
                  <a:gd name="connsiteX63" fmla="*/ 3265 w 561975"/>
                  <a:gd name="connsiteY63" fmla="*/ 860788 h 1568728"/>
                  <a:gd name="connsiteX64" fmla="*/ 5878 w 561975"/>
                  <a:gd name="connsiteY64" fmla="*/ 844750 h 1568728"/>
                  <a:gd name="connsiteX65" fmla="*/ 43430 w 561975"/>
                  <a:gd name="connsiteY65" fmla="*/ 805147 h 1568728"/>
                  <a:gd name="connsiteX66" fmla="*/ 43430 w 561975"/>
                  <a:gd name="connsiteY66" fmla="*/ 571126 h 1568728"/>
                  <a:gd name="connsiteX67" fmla="*/ 60409 w 561975"/>
                  <a:gd name="connsiteY67" fmla="*/ 519412 h 1568728"/>
                  <a:gd name="connsiteX68" fmla="*/ 61267 w 561975"/>
                  <a:gd name="connsiteY68" fmla="*/ 411443 h 1568728"/>
                  <a:gd name="connsiteX69" fmla="*/ 60422 w 561975"/>
                  <a:gd name="connsiteY69" fmla="*/ 308157 h 1568728"/>
                  <a:gd name="connsiteX70" fmla="*/ 59796 w 561975"/>
                  <a:gd name="connsiteY70" fmla="*/ 305879 h 1568728"/>
                  <a:gd name="connsiteX71" fmla="*/ 3008 w 561975"/>
                  <a:gd name="connsiteY71" fmla="*/ 260357 h 1568728"/>
                  <a:gd name="connsiteX72" fmla="*/ 2023 w 561975"/>
                  <a:gd name="connsiteY72" fmla="*/ 130670 h 1568728"/>
                  <a:gd name="connsiteX73" fmla="*/ 4649 w 561975"/>
                  <a:gd name="connsiteY73" fmla="*/ 0 h 1568728"/>
                  <a:gd name="connsiteX0" fmla="*/ 332268 w 561975"/>
                  <a:gd name="connsiteY0" fmla="*/ 767912 h 1568728"/>
                  <a:gd name="connsiteX1" fmla="*/ 354806 w 561975"/>
                  <a:gd name="connsiteY1" fmla="*/ 793410 h 1568728"/>
                  <a:gd name="connsiteX2" fmla="*/ 354509 w 561975"/>
                  <a:gd name="connsiteY2" fmla="*/ 792879 h 1568728"/>
                  <a:gd name="connsiteX3" fmla="*/ 332268 w 561975"/>
                  <a:gd name="connsiteY3" fmla="*/ 767912 h 1568728"/>
                  <a:gd name="connsiteX4" fmla="*/ 4649 w 561975"/>
                  <a:gd name="connsiteY4" fmla="*/ 0 h 1568728"/>
                  <a:gd name="connsiteX5" fmla="*/ 205214 w 561975"/>
                  <a:gd name="connsiteY5" fmla="*/ 328 h 1568728"/>
                  <a:gd name="connsiteX6" fmla="*/ 213092 w 561975"/>
                  <a:gd name="connsiteY6" fmla="*/ 3930 h 1568728"/>
                  <a:gd name="connsiteX7" fmla="*/ 238039 w 561975"/>
                  <a:gd name="connsiteY7" fmla="*/ 17030 h 1568728"/>
                  <a:gd name="connsiteX8" fmla="*/ 274476 w 561975"/>
                  <a:gd name="connsiteY8" fmla="*/ 16702 h 1568728"/>
                  <a:gd name="connsiteX9" fmla="*/ 335531 w 561975"/>
                  <a:gd name="connsiteY9" fmla="*/ 983 h 1568728"/>
                  <a:gd name="connsiteX10" fmla="*/ 557433 w 561975"/>
                  <a:gd name="connsiteY10" fmla="*/ 328 h 1568728"/>
                  <a:gd name="connsiteX11" fmla="*/ 560059 w 561975"/>
                  <a:gd name="connsiteY11" fmla="*/ 92026 h 1568728"/>
                  <a:gd name="connsiteX12" fmla="*/ 560059 w 561975"/>
                  <a:gd name="connsiteY12" fmla="*/ 369085 h 1568728"/>
                  <a:gd name="connsiteX13" fmla="*/ 560387 w 561975"/>
                  <a:gd name="connsiteY13" fmla="*/ 743410 h 1568728"/>
                  <a:gd name="connsiteX14" fmla="*/ 555135 w 561975"/>
                  <a:gd name="connsiteY14" fmla="*/ 730638 h 1568728"/>
                  <a:gd name="connsiteX15" fmla="*/ 553959 w 561975"/>
                  <a:gd name="connsiteY15" fmla="*/ 734127 h 1568728"/>
                  <a:gd name="connsiteX16" fmla="*/ 554363 w 561975"/>
                  <a:gd name="connsiteY16" fmla="*/ 743707 h 1568728"/>
                  <a:gd name="connsiteX17" fmla="*/ 559044 w 561975"/>
                  <a:gd name="connsiteY17" fmla="*/ 743952 h 1568728"/>
                  <a:gd name="connsiteX18" fmla="*/ 561975 w 561975"/>
                  <a:gd name="connsiteY18" fmla="*/ 1534676 h 1568728"/>
                  <a:gd name="connsiteX19" fmla="*/ 514106 w 561975"/>
                  <a:gd name="connsiteY19" fmla="*/ 1535986 h 1568728"/>
                  <a:gd name="connsiteX20" fmla="*/ 519316 w 561975"/>
                  <a:gd name="connsiteY20" fmla="*/ 1562835 h 1568728"/>
                  <a:gd name="connsiteX21" fmla="*/ 517037 w 561975"/>
                  <a:gd name="connsiteY21" fmla="*/ 1568728 h 1568728"/>
                  <a:gd name="connsiteX22" fmla="*/ 499452 w 561975"/>
                  <a:gd name="connsiteY22" fmla="*/ 1558906 h 1568728"/>
                  <a:gd name="connsiteX23" fmla="*/ 477308 w 561975"/>
                  <a:gd name="connsiteY23" fmla="*/ 1556286 h 1568728"/>
                  <a:gd name="connsiteX24" fmla="*/ 429765 w 561975"/>
                  <a:gd name="connsiteY24" fmla="*/ 1554322 h 1568728"/>
                  <a:gd name="connsiteX25" fmla="*/ 339562 w 561975"/>
                  <a:gd name="connsiteY25" fmla="*/ 1565781 h 1568728"/>
                  <a:gd name="connsiteX26" fmla="*/ 336957 w 561975"/>
                  <a:gd name="connsiteY26" fmla="*/ 1559560 h 1568728"/>
                  <a:gd name="connsiteX27" fmla="*/ 341516 w 561975"/>
                  <a:gd name="connsiteY27" fmla="*/ 1536313 h 1568728"/>
                  <a:gd name="connsiteX28" fmla="*/ 316767 w 561975"/>
                  <a:gd name="connsiteY28" fmla="*/ 1535986 h 1568728"/>
                  <a:gd name="connsiteX29" fmla="*/ 313185 w 561975"/>
                  <a:gd name="connsiteY29" fmla="*/ 815985 h 1568728"/>
                  <a:gd name="connsiteX30" fmla="*/ 314488 w 561975"/>
                  <a:gd name="connsiteY30" fmla="*/ 578932 h 1568728"/>
                  <a:gd name="connsiteX31" fmla="*/ 316354 w 561975"/>
                  <a:gd name="connsiteY31" fmla="*/ 558423 h 1568728"/>
                  <a:gd name="connsiteX32" fmla="*/ 316329 w 561975"/>
                  <a:gd name="connsiteY32" fmla="*/ 551501 h 1568728"/>
                  <a:gd name="connsiteX33" fmla="*/ 316621 w 561975"/>
                  <a:gd name="connsiteY33" fmla="*/ 548316 h 1568728"/>
                  <a:gd name="connsiteX34" fmla="*/ 316865 w 561975"/>
                  <a:gd name="connsiteY34" fmla="*/ 533708 h 1568728"/>
                  <a:gd name="connsiteX35" fmla="*/ 316513 w 561975"/>
                  <a:gd name="connsiteY35" fmla="*/ 435902 h 1568728"/>
                  <a:gd name="connsiteX36" fmla="*/ 315836 w 561975"/>
                  <a:gd name="connsiteY36" fmla="*/ 415589 h 1568728"/>
                  <a:gd name="connsiteX37" fmla="*/ 316329 w 561975"/>
                  <a:gd name="connsiteY37" fmla="*/ 551501 h 1568728"/>
                  <a:gd name="connsiteX38" fmla="*/ 313867 w 561975"/>
                  <a:gd name="connsiteY38" fmla="*/ 578353 h 1568728"/>
                  <a:gd name="connsiteX39" fmla="*/ 312882 w 561975"/>
                  <a:gd name="connsiteY39" fmla="*/ 576061 h 1568728"/>
                  <a:gd name="connsiteX40" fmla="*/ 312225 w 561975"/>
                  <a:gd name="connsiteY40" fmla="*/ 573769 h 1568728"/>
                  <a:gd name="connsiteX41" fmla="*/ 311241 w 561975"/>
                  <a:gd name="connsiteY41" fmla="*/ 568856 h 1568728"/>
                  <a:gd name="connsiteX42" fmla="*/ 310912 w 561975"/>
                  <a:gd name="connsiteY42" fmla="*/ 557721 h 1568728"/>
                  <a:gd name="connsiteX43" fmla="*/ 310912 w 561975"/>
                  <a:gd name="connsiteY43" fmla="*/ 421812 h 1568728"/>
                  <a:gd name="connsiteX44" fmla="*/ 309599 w 561975"/>
                  <a:gd name="connsiteY44" fmla="*/ 264615 h 1568728"/>
                  <a:gd name="connsiteX45" fmla="*/ 253796 w 561975"/>
                  <a:gd name="connsiteY45" fmla="*/ 265270 h 1568728"/>
                  <a:gd name="connsiteX46" fmla="*/ 251498 w 561975"/>
                  <a:gd name="connsiteY46" fmla="*/ 565909 h 1568728"/>
                  <a:gd name="connsiteX47" fmla="*/ 248544 w 561975"/>
                  <a:gd name="connsiteY47" fmla="*/ 862290 h 1568728"/>
                  <a:gd name="connsiteX48" fmla="*/ 246574 w 561975"/>
                  <a:gd name="connsiteY48" fmla="*/ 697561 h 1568728"/>
                  <a:gd name="connsiteX49" fmla="*/ 246193 w 561975"/>
                  <a:gd name="connsiteY49" fmla="*/ 699276 h 1568728"/>
                  <a:gd name="connsiteX50" fmla="*/ 245734 w 561975"/>
                  <a:gd name="connsiteY50" fmla="*/ 733647 h 1568728"/>
                  <a:gd name="connsiteX51" fmla="*/ 248168 w 561975"/>
                  <a:gd name="connsiteY51" fmla="*/ 862752 h 1568728"/>
                  <a:gd name="connsiteX52" fmla="*/ 247515 w 561975"/>
                  <a:gd name="connsiteY52" fmla="*/ 1361888 h 1568728"/>
                  <a:gd name="connsiteX53" fmla="*/ 245882 w 561975"/>
                  <a:gd name="connsiteY53" fmla="*/ 1524558 h 1568728"/>
                  <a:gd name="connsiteX54" fmla="*/ 221719 w 561975"/>
                  <a:gd name="connsiteY54" fmla="*/ 1524885 h 1568728"/>
                  <a:gd name="connsiteX55" fmla="*/ 225637 w 561975"/>
                  <a:gd name="connsiteY55" fmla="*/ 1545178 h 1568728"/>
                  <a:gd name="connsiteX56" fmla="*/ 222372 w 561975"/>
                  <a:gd name="connsiteY56" fmla="*/ 1552051 h 1568728"/>
                  <a:gd name="connsiteX57" fmla="*/ 204412 w 561975"/>
                  <a:gd name="connsiteY57" fmla="*/ 1546160 h 1568728"/>
                  <a:gd name="connsiteX58" fmla="*/ 48981 w 561975"/>
                  <a:gd name="connsiteY58" fmla="*/ 1552051 h 1568728"/>
                  <a:gd name="connsiteX59" fmla="*/ 45715 w 561975"/>
                  <a:gd name="connsiteY59" fmla="*/ 1543214 h 1568728"/>
                  <a:gd name="connsiteX60" fmla="*/ 49307 w 561975"/>
                  <a:gd name="connsiteY60" fmla="*/ 1523903 h 1568728"/>
                  <a:gd name="connsiteX61" fmla="*/ 0 w 561975"/>
                  <a:gd name="connsiteY61" fmla="*/ 1523576 h 1568728"/>
                  <a:gd name="connsiteX62" fmla="*/ 3265 w 561975"/>
                  <a:gd name="connsiteY62" fmla="*/ 860788 h 1568728"/>
                  <a:gd name="connsiteX63" fmla="*/ 5878 w 561975"/>
                  <a:gd name="connsiteY63" fmla="*/ 844750 h 1568728"/>
                  <a:gd name="connsiteX64" fmla="*/ 43430 w 561975"/>
                  <a:gd name="connsiteY64" fmla="*/ 805147 h 1568728"/>
                  <a:gd name="connsiteX65" fmla="*/ 43430 w 561975"/>
                  <a:gd name="connsiteY65" fmla="*/ 571126 h 1568728"/>
                  <a:gd name="connsiteX66" fmla="*/ 60409 w 561975"/>
                  <a:gd name="connsiteY66" fmla="*/ 519412 h 1568728"/>
                  <a:gd name="connsiteX67" fmla="*/ 61267 w 561975"/>
                  <a:gd name="connsiteY67" fmla="*/ 411443 h 1568728"/>
                  <a:gd name="connsiteX68" fmla="*/ 60422 w 561975"/>
                  <a:gd name="connsiteY68" fmla="*/ 308157 h 1568728"/>
                  <a:gd name="connsiteX69" fmla="*/ 59796 w 561975"/>
                  <a:gd name="connsiteY69" fmla="*/ 305879 h 1568728"/>
                  <a:gd name="connsiteX70" fmla="*/ 3008 w 561975"/>
                  <a:gd name="connsiteY70" fmla="*/ 260357 h 1568728"/>
                  <a:gd name="connsiteX71" fmla="*/ 2023 w 561975"/>
                  <a:gd name="connsiteY71" fmla="*/ 130670 h 1568728"/>
                  <a:gd name="connsiteX72" fmla="*/ 4649 w 561975"/>
                  <a:gd name="connsiteY72" fmla="*/ 0 h 1568728"/>
                  <a:gd name="connsiteX0" fmla="*/ 332268 w 561975"/>
                  <a:gd name="connsiteY0" fmla="*/ 767912 h 1568728"/>
                  <a:gd name="connsiteX1" fmla="*/ 354806 w 561975"/>
                  <a:gd name="connsiteY1" fmla="*/ 793410 h 1568728"/>
                  <a:gd name="connsiteX2" fmla="*/ 332268 w 561975"/>
                  <a:gd name="connsiteY2" fmla="*/ 767912 h 1568728"/>
                  <a:gd name="connsiteX3" fmla="*/ 4649 w 561975"/>
                  <a:gd name="connsiteY3" fmla="*/ 0 h 1568728"/>
                  <a:gd name="connsiteX4" fmla="*/ 205214 w 561975"/>
                  <a:gd name="connsiteY4" fmla="*/ 328 h 1568728"/>
                  <a:gd name="connsiteX5" fmla="*/ 213092 w 561975"/>
                  <a:gd name="connsiteY5" fmla="*/ 3930 h 1568728"/>
                  <a:gd name="connsiteX6" fmla="*/ 238039 w 561975"/>
                  <a:gd name="connsiteY6" fmla="*/ 17030 h 1568728"/>
                  <a:gd name="connsiteX7" fmla="*/ 274476 w 561975"/>
                  <a:gd name="connsiteY7" fmla="*/ 16702 h 1568728"/>
                  <a:gd name="connsiteX8" fmla="*/ 335531 w 561975"/>
                  <a:gd name="connsiteY8" fmla="*/ 983 h 1568728"/>
                  <a:gd name="connsiteX9" fmla="*/ 557433 w 561975"/>
                  <a:gd name="connsiteY9" fmla="*/ 328 h 1568728"/>
                  <a:gd name="connsiteX10" fmla="*/ 560059 w 561975"/>
                  <a:gd name="connsiteY10" fmla="*/ 92026 h 1568728"/>
                  <a:gd name="connsiteX11" fmla="*/ 560059 w 561975"/>
                  <a:gd name="connsiteY11" fmla="*/ 369085 h 1568728"/>
                  <a:gd name="connsiteX12" fmla="*/ 560387 w 561975"/>
                  <a:gd name="connsiteY12" fmla="*/ 743410 h 1568728"/>
                  <a:gd name="connsiteX13" fmla="*/ 555135 w 561975"/>
                  <a:gd name="connsiteY13" fmla="*/ 730638 h 1568728"/>
                  <a:gd name="connsiteX14" fmla="*/ 553959 w 561975"/>
                  <a:gd name="connsiteY14" fmla="*/ 734127 h 1568728"/>
                  <a:gd name="connsiteX15" fmla="*/ 554363 w 561975"/>
                  <a:gd name="connsiteY15" fmla="*/ 743707 h 1568728"/>
                  <a:gd name="connsiteX16" fmla="*/ 559044 w 561975"/>
                  <a:gd name="connsiteY16" fmla="*/ 743952 h 1568728"/>
                  <a:gd name="connsiteX17" fmla="*/ 561975 w 561975"/>
                  <a:gd name="connsiteY17" fmla="*/ 1534676 h 1568728"/>
                  <a:gd name="connsiteX18" fmla="*/ 514106 w 561975"/>
                  <a:gd name="connsiteY18" fmla="*/ 1535986 h 1568728"/>
                  <a:gd name="connsiteX19" fmla="*/ 519316 w 561975"/>
                  <a:gd name="connsiteY19" fmla="*/ 1562835 h 1568728"/>
                  <a:gd name="connsiteX20" fmla="*/ 517037 w 561975"/>
                  <a:gd name="connsiteY20" fmla="*/ 1568728 h 1568728"/>
                  <a:gd name="connsiteX21" fmla="*/ 499452 w 561975"/>
                  <a:gd name="connsiteY21" fmla="*/ 1558906 h 1568728"/>
                  <a:gd name="connsiteX22" fmla="*/ 477308 w 561975"/>
                  <a:gd name="connsiteY22" fmla="*/ 1556286 h 1568728"/>
                  <a:gd name="connsiteX23" fmla="*/ 429765 w 561975"/>
                  <a:gd name="connsiteY23" fmla="*/ 1554322 h 1568728"/>
                  <a:gd name="connsiteX24" fmla="*/ 339562 w 561975"/>
                  <a:gd name="connsiteY24" fmla="*/ 1565781 h 1568728"/>
                  <a:gd name="connsiteX25" fmla="*/ 336957 w 561975"/>
                  <a:gd name="connsiteY25" fmla="*/ 1559560 h 1568728"/>
                  <a:gd name="connsiteX26" fmla="*/ 341516 w 561975"/>
                  <a:gd name="connsiteY26" fmla="*/ 1536313 h 1568728"/>
                  <a:gd name="connsiteX27" fmla="*/ 316767 w 561975"/>
                  <a:gd name="connsiteY27" fmla="*/ 1535986 h 1568728"/>
                  <a:gd name="connsiteX28" fmla="*/ 313185 w 561975"/>
                  <a:gd name="connsiteY28" fmla="*/ 815985 h 1568728"/>
                  <a:gd name="connsiteX29" fmla="*/ 314488 w 561975"/>
                  <a:gd name="connsiteY29" fmla="*/ 578932 h 1568728"/>
                  <a:gd name="connsiteX30" fmla="*/ 316354 w 561975"/>
                  <a:gd name="connsiteY30" fmla="*/ 558423 h 1568728"/>
                  <a:gd name="connsiteX31" fmla="*/ 316329 w 561975"/>
                  <a:gd name="connsiteY31" fmla="*/ 551501 h 1568728"/>
                  <a:gd name="connsiteX32" fmla="*/ 316621 w 561975"/>
                  <a:gd name="connsiteY32" fmla="*/ 548316 h 1568728"/>
                  <a:gd name="connsiteX33" fmla="*/ 316865 w 561975"/>
                  <a:gd name="connsiteY33" fmla="*/ 533708 h 1568728"/>
                  <a:gd name="connsiteX34" fmla="*/ 316513 w 561975"/>
                  <a:gd name="connsiteY34" fmla="*/ 435902 h 1568728"/>
                  <a:gd name="connsiteX35" fmla="*/ 315836 w 561975"/>
                  <a:gd name="connsiteY35" fmla="*/ 415589 h 1568728"/>
                  <a:gd name="connsiteX36" fmla="*/ 316329 w 561975"/>
                  <a:gd name="connsiteY36" fmla="*/ 551501 h 1568728"/>
                  <a:gd name="connsiteX37" fmla="*/ 313867 w 561975"/>
                  <a:gd name="connsiteY37" fmla="*/ 578353 h 1568728"/>
                  <a:gd name="connsiteX38" fmla="*/ 312882 w 561975"/>
                  <a:gd name="connsiteY38" fmla="*/ 576061 h 1568728"/>
                  <a:gd name="connsiteX39" fmla="*/ 312225 w 561975"/>
                  <a:gd name="connsiteY39" fmla="*/ 573769 h 1568728"/>
                  <a:gd name="connsiteX40" fmla="*/ 311241 w 561975"/>
                  <a:gd name="connsiteY40" fmla="*/ 568856 h 1568728"/>
                  <a:gd name="connsiteX41" fmla="*/ 310912 w 561975"/>
                  <a:gd name="connsiteY41" fmla="*/ 557721 h 1568728"/>
                  <a:gd name="connsiteX42" fmla="*/ 310912 w 561975"/>
                  <a:gd name="connsiteY42" fmla="*/ 421812 h 1568728"/>
                  <a:gd name="connsiteX43" fmla="*/ 309599 w 561975"/>
                  <a:gd name="connsiteY43" fmla="*/ 264615 h 1568728"/>
                  <a:gd name="connsiteX44" fmla="*/ 253796 w 561975"/>
                  <a:gd name="connsiteY44" fmla="*/ 265270 h 1568728"/>
                  <a:gd name="connsiteX45" fmla="*/ 251498 w 561975"/>
                  <a:gd name="connsiteY45" fmla="*/ 565909 h 1568728"/>
                  <a:gd name="connsiteX46" fmla="*/ 248544 w 561975"/>
                  <a:gd name="connsiteY46" fmla="*/ 862290 h 1568728"/>
                  <a:gd name="connsiteX47" fmla="*/ 246574 w 561975"/>
                  <a:gd name="connsiteY47" fmla="*/ 697561 h 1568728"/>
                  <a:gd name="connsiteX48" fmla="*/ 246193 w 561975"/>
                  <a:gd name="connsiteY48" fmla="*/ 699276 h 1568728"/>
                  <a:gd name="connsiteX49" fmla="*/ 245734 w 561975"/>
                  <a:gd name="connsiteY49" fmla="*/ 733647 h 1568728"/>
                  <a:gd name="connsiteX50" fmla="*/ 248168 w 561975"/>
                  <a:gd name="connsiteY50" fmla="*/ 862752 h 1568728"/>
                  <a:gd name="connsiteX51" fmla="*/ 247515 w 561975"/>
                  <a:gd name="connsiteY51" fmla="*/ 1361888 h 1568728"/>
                  <a:gd name="connsiteX52" fmla="*/ 245882 w 561975"/>
                  <a:gd name="connsiteY52" fmla="*/ 1524558 h 1568728"/>
                  <a:gd name="connsiteX53" fmla="*/ 221719 w 561975"/>
                  <a:gd name="connsiteY53" fmla="*/ 1524885 h 1568728"/>
                  <a:gd name="connsiteX54" fmla="*/ 225637 w 561975"/>
                  <a:gd name="connsiteY54" fmla="*/ 1545178 h 1568728"/>
                  <a:gd name="connsiteX55" fmla="*/ 222372 w 561975"/>
                  <a:gd name="connsiteY55" fmla="*/ 1552051 h 1568728"/>
                  <a:gd name="connsiteX56" fmla="*/ 204412 w 561975"/>
                  <a:gd name="connsiteY56" fmla="*/ 1546160 h 1568728"/>
                  <a:gd name="connsiteX57" fmla="*/ 48981 w 561975"/>
                  <a:gd name="connsiteY57" fmla="*/ 1552051 h 1568728"/>
                  <a:gd name="connsiteX58" fmla="*/ 45715 w 561975"/>
                  <a:gd name="connsiteY58" fmla="*/ 1543214 h 1568728"/>
                  <a:gd name="connsiteX59" fmla="*/ 49307 w 561975"/>
                  <a:gd name="connsiteY59" fmla="*/ 1523903 h 1568728"/>
                  <a:gd name="connsiteX60" fmla="*/ 0 w 561975"/>
                  <a:gd name="connsiteY60" fmla="*/ 1523576 h 1568728"/>
                  <a:gd name="connsiteX61" fmla="*/ 3265 w 561975"/>
                  <a:gd name="connsiteY61" fmla="*/ 860788 h 1568728"/>
                  <a:gd name="connsiteX62" fmla="*/ 5878 w 561975"/>
                  <a:gd name="connsiteY62" fmla="*/ 844750 h 1568728"/>
                  <a:gd name="connsiteX63" fmla="*/ 43430 w 561975"/>
                  <a:gd name="connsiteY63" fmla="*/ 805147 h 1568728"/>
                  <a:gd name="connsiteX64" fmla="*/ 43430 w 561975"/>
                  <a:gd name="connsiteY64" fmla="*/ 571126 h 1568728"/>
                  <a:gd name="connsiteX65" fmla="*/ 60409 w 561975"/>
                  <a:gd name="connsiteY65" fmla="*/ 519412 h 1568728"/>
                  <a:gd name="connsiteX66" fmla="*/ 61267 w 561975"/>
                  <a:gd name="connsiteY66" fmla="*/ 411443 h 1568728"/>
                  <a:gd name="connsiteX67" fmla="*/ 60422 w 561975"/>
                  <a:gd name="connsiteY67" fmla="*/ 308157 h 1568728"/>
                  <a:gd name="connsiteX68" fmla="*/ 59796 w 561975"/>
                  <a:gd name="connsiteY68" fmla="*/ 305879 h 1568728"/>
                  <a:gd name="connsiteX69" fmla="*/ 3008 w 561975"/>
                  <a:gd name="connsiteY69" fmla="*/ 260357 h 1568728"/>
                  <a:gd name="connsiteX70" fmla="*/ 2023 w 561975"/>
                  <a:gd name="connsiteY70" fmla="*/ 130670 h 1568728"/>
                  <a:gd name="connsiteX71" fmla="*/ 4649 w 561975"/>
                  <a:gd name="connsiteY71" fmla="*/ 0 h 1568728"/>
                  <a:gd name="connsiteX0" fmla="*/ 4649 w 561975"/>
                  <a:gd name="connsiteY0" fmla="*/ 0 h 1568728"/>
                  <a:gd name="connsiteX1" fmla="*/ 205214 w 561975"/>
                  <a:gd name="connsiteY1" fmla="*/ 328 h 1568728"/>
                  <a:gd name="connsiteX2" fmla="*/ 213092 w 561975"/>
                  <a:gd name="connsiteY2" fmla="*/ 3930 h 1568728"/>
                  <a:gd name="connsiteX3" fmla="*/ 238039 w 561975"/>
                  <a:gd name="connsiteY3" fmla="*/ 17030 h 1568728"/>
                  <a:gd name="connsiteX4" fmla="*/ 274476 w 561975"/>
                  <a:gd name="connsiteY4" fmla="*/ 16702 h 1568728"/>
                  <a:gd name="connsiteX5" fmla="*/ 335531 w 561975"/>
                  <a:gd name="connsiteY5" fmla="*/ 983 h 1568728"/>
                  <a:gd name="connsiteX6" fmla="*/ 557433 w 561975"/>
                  <a:gd name="connsiteY6" fmla="*/ 328 h 1568728"/>
                  <a:gd name="connsiteX7" fmla="*/ 560059 w 561975"/>
                  <a:gd name="connsiteY7" fmla="*/ 92026 h 1568728"/>
                  <a:gd name="connsiteX8" fmla="*/ 560059 w 561975"/>
                  <a:gd name="connsiteY8" fmla="*/ 369085 h 1568728"/>
                  <a:gd name="connsiteX9" fmla="*/ 560387 w 561975"/>
                  <a:gd name="connsiteY9" fmla="*/ 743410 h 1568728"/>
                  <a:gd name="connsiteX10" fmla="*/ 555135 w 561975"/>
                  <a:gd name="connsiteY10" fmla="*/ 730638 h 1568728"/>
                  <a:gd name="connsiteX11" fmla="*/ 553959 w 561975"/>
                  <a:gd name="connsiteY11" fmla="*/ 734127 h 1568728"/>
                  <a:gd name="connsiteX12" fmla="*/ 554363 w 561975"/>
                  <a:gd name="connsiteY12" fmla="*/ 743707 h 1568728"/>
                  <a:gd name="connsiteX13" fmla="*/ 559044 w 561975"/>
                  <a:gd name="connsiteY13" fmla="*/ 743952 h 1568728"/>
                  <a:gd name="connsiteX14" fmla="*/ 561975 w 561975"/>
                  <a:gd name="connsiteY14" fmla="*/ 1534676 h 1568728"/>
                  <a:gd name="connsiteX15" fmla="*/ 514106 w 561975"/>
                  <a:gd name="connsiteY15" fmla="*/ 1535986 h 1568728"/>
                  <a:gd name="connsiteX16" fmla="*/ 519316 w 561975"/>
                  <a:gd name="connsiteY16" fmla="*/ 1562835 h 1568728"/>
                  <a:gd name="connsiteX17" fmla="*/ 517037 w 561975"/>
                  <a:gd name="connsiteY17" fmla="*/ 1568728 h 1568728"/>
                  <a:gd name="connsiteX18" fmla="*/ 499452 w 561975"/>
                  <a:gd name="connsiteY18" fmla="*/ 1558906 h 1568728"/>
                  <a:gd name="connsiteX19" fmla="*/ 477308 w 561975"/>
                  <a:gd name="connsiteY19" fmla="*/ 1556286 h 1568728"/>
                  <a:gd name="connsiteX20" fmla="*/ 429765 w 561975"/>
                  <a:gd name="connsiteY20" fmla="*/ 1554322 h 1568728"/>
                  <a:gd name="connsiteX21" fmla="*/ 339562 w 561975"/>
                  <a:gd name="connsiteY21" fmla="*/ 1565781 h 1568728"/>
                  <a:gd name="connsiteX22" fmla="*/ 336957 w 561975"/>
                  <a:gd name="connsiteY22" fmla="*/ 1559560 h 1568728"/>
                  <a:gd name="connsiteX23" fmla="*/ 341516 w 561975"/>
                  <a:gd name="connsiteY23" fmla="*/ 1536313 h 1568728"/>
                  <a:gd name="connsiteX24" fmla="*/ 316767 w 561975"/>
                  <a:gd name="connsiteY24" fmla="*/ 1535986 h 1568728"/>
                  <a:gd name="connsiteX25" fmla="*/ 313185 w 561975"/>
                  <a:gd name="connsiteY25" fmla="*/ 815985 h 1568728"/>
                  <a:gd name="connsiteX26" fmla="*/ 314488 w 561975"/>
                  <a:gd name="connsiteY26" fmla="*/ 578932 h 1568728"/>
                  <a:gd name="connsiteX27" fmla="*/ 316354 w 561975"/>
                  <a:gd name="connsiteY27" fmla="*/ 558423 h 1568728"/>
                  <a:gd name="connsiteX28" fmla="*/ 316329 w 561975"/>
                  <a:gd name="connsiteY28" fmla="*/ 551501 h 1568728"/>
                  <a:gd name="connsiteX29" fmla="*/ 316621 w 561975"/>
                  <a:gd name="connsiteY29" fmla="*/ 548316 h 1568728"/>
                  <a:gd name="connsiteX30" fmla="*/ 316865 w 561975"/>
                  <a:gd name="connsiteY30" fmla="*/ 533708 h 1568728"/>
                  <a:gd name="connsiteX31" fmla="*/ 316513 w 561975"/>
                  <a:gd name="connsiteY31" fmla="*/ 435902 h 1568728"/>
                  <a:gd name="connsiteX32" fmla="*/ 315836 w 561975"/>
                  <a:gd name="connsiteY32" fmla="*/ 415589 h 1568728"/>
                  <a:gd name="connsiteX33" fmla="*/ 316329 w 561975"/>
                  <a:gd name="connsiteY33" fmla="*/ 551501 h 1568728"/>
                  <a:gd name="connsiteX34" fmla="*/ 313867 w 561975"/>
                  <a:gd name="connsiteY34" fmla="*/ 578353 h 1568728"/>
                  <a:gd name="connsiteX35" fmla="*/ 312882 w 561975"/>
                  <a:gd name="connsiteY35" fmla="*/ 576061 h 1568728"/>
                  <a:gd name="connsiteX36" fmla="*/ 312225 w 561975"/>
                  <a:gd name="connsiteY36" fmla="*/ 573769 h 1568728"/>
                  <a:gd name="connsiteX37" fmla="*/ 311241 w 561975"/>
                  <a:gd name="connsiteY37" fmla="*/ 568856 h 1568728"/>
                  <a:gd name="connsiteX38" fmla="*/ 310912 w 561975"/>
                  <a:gd name="connsiteY38" fmla="*/ 557721 h 1568728"/>
                  <a:gd name="connsiteX39" fmla="*/ 310912 w 561975"/>
                  <a:gd name="connsiteY39" fmla="*/ 421812 h 1568728"/>
                  <a:gd name="connsiteX40" fmla="*/ 309599 w 561975"/>
                  <a:gd name="connsiteY40" fmla="*/ 264615 h 1568728"/>
                  <a:gd name="connsiteX41" fmla="*/ 253796 w 561975"/>
                  <a:gd name="connsiteY41" fmla="*/ 265270 h 1568728"/>
                  <a:gd name="connsiteX42" fmla="*/ 251498 w 561975"/>
                  <a:gd name="connsiteY42" fmla="*/ 565909 h 1568728"/>
                  <a:gd name="connsiteX43" fmla="*/ 248544 w 561975"/>
                  <a:gd name="connsiteY43" fmla="*/ 862290 h 1568728"/>
                  <a:gd name="connsiteX44" fmla="*/ 246574 w 561975"/>
                  <a:gd name="connsiteY44" fmla="*/ 697561 h 1568728"/>
                  <a:gd name="connsiteX45" fmla="*/ 246193 w 561975"/>
                  <a:gd name="connsiteY45" fmla="*/ 699276 h 1568728"/>
                  <a:gd name="connsiteX46" fmla="*/ 245734 w 561975"/>
                  <a:gd name="connsiteY46" fmla="*/ 733647 h 1568728"/>
                  <a:gd name="connsiteX47" fmla="*/ 248168 w 561975"/>
                  <a:gd name="connsiteY47" fmla="*/ 862752 h 1568728"/>
                  <a:gd name="connsiteX48" fmla="*/ 247515 w 561975"/>
                  <a:gd name="connsiteY48" fmla="*/ 1361888 h 1568728"/>
                  <a:gd name="connsiteX49" fmla="*/ 245882 w 561975"/>
                  <a:gd name="connsiteY49" fmla="*/ 1524558 h 1568728"/>
                  <a:gd name="connsiteX50" fmla="*/ 221719 w 561975"/>
                  <a:gd name="connsiteY50" fmla="*/ 1524885 h 1568728"/>
                  <a:gd name="connsiteX51" fmla="*/ 225637 w 561975"/>
                  <a:gd name="connsiteY51" fmla="*/ 1545178 h 1568728"/>
                  <a:gd name="connsiteX52" fmla="*/ 222372 w 561975"/>
                  <a:gd name="connsiteY52" fmla="*/ 1552051 h 1568728"/>
                  <a:gd name="connsiteX53" fmla="*/ 204412 w 561975"/>
                  <a:gd name="connsiteY53" fmla="*/ 1546160 h 1568728"/>
                  <a:gd name="connsiteX54" fmla="*/ 48981 w 561975"/>
                  <a:gd name="connsiteY54" fmla="*/ 1552051 h 1568728"/>
                  <a:gd name="connsiteX55" fmla="*/ 45715 w 561975"/>
                  <a:gd name="connsiteY55" fmla="*/ 1543214 h 1568728"/>
                  <a:gd name="connsiteX56" fmla="*/ 49307 w 561975"/>
                  <a:gd name="connsiteY56" fmla="*/ 1523903 h 1568728"/>
                  <a:gd name="connsiteX57" fmla="*/ 0 w 561975"/>
                  <a:gd name="connsiteY57" fmla="*/ 1523576 h 1568728"/>
                  <a:gd name="connsiteX58" fmla="*/ 3265 w 561975"/>
                  <a:gd name="connsiteY58" fmla="*/ 860788 h 1568728"/>
                  <a:gd name="connsiteX59" fmla="*/ 5878 w 561975"/>
                  <a:gd name="connsiteY59" fmla="*/ 844750 h 1568728"/>
                  <a:gd name="connsiteX60" fmla="*/ 43430 w 561975"/>
                  <a:gd name="connsiteY60" fmla="*/ 805147 h 1568728"/>
                  <a:gd name="connsiteX61" fmla="*/ 43430 w 561975"/>
                  <a:gd name="connsiteY61" fmla="*/ 571126 h 1568728"/>
                  <a:gd name="connsiteX62" fmla="*/ 60409 w 561975"/>
                  <a:gd name="connsiteY62" fmla="*/ 519412 h 1568728"/>
                  <a:gd name="connsiteX63" fmla="*/ 61267 w 561975"/>
                  <a:gd name="connsiteY63" fmla="*/ 411443 h 1568728"/>
                  <a:gd name="connsiteX64" fmla="*/ 60422 w 561975"/>
                  <a:gd name="connsiteY64" fmla="*/ 308157 h 1568728"/>
                  <a:gd name="connsiteX65" fmla="*/ 59796 w 561975"/>
                  <a:gd name="connsiteY65" fmla="*/ 305879 h 1568728"/>
                  <a:gd name="connsiteX66" fmla="*/ 3008 w 561975"/>
                  <a:gd name="connsiteY66" fmla="*/ 260357 h 1568728"/>
                  <a:gd name="connsiteX67" fmla="*/ 2023 w 561975"/>
                  <a:gd name="connsiteY67" fmla="*/ 130670 h 1568728"/>
                  <a:gd name="connsiteX68" fmla="*/ 4649 w 561975"/>
                  <a:gd name="connsiteY68" fmla="*/ 0 h 15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61975" h="1568728">
                    <a:moveTo>
                      <a:pt x="4649" y="0"/>
                    </a:moveTo>
                    <a:lnTo>
                      <a:pt x="205214" y="328"/>
                    </a:lnTo>
                    <a:cubicBezTo>
                      <a:pt x="211779" y="1310"/>
                      <a:pt x="209481" y="-1310"/>
                      <a:pt x="213092" y="3930"/>
                    </a:cubicBezTo>
                    <a:cubicBezTo>
                      <a:pt x="217031" y="16047"/>
                      <a:pt x="222283" y="16702"/>
                      <a:pt x="238039" y="17030"/>
                    </a:cubicBezTo>
                    <a:lnTo>
                      <a:pt x="274476" y="16702"/>
                    </a:lnTo>
                    <a:cubicBezTo>
                      <a:pt x="303034" y="16702"/>
                      <a:pt x="326997" y="24562"/>
                      <a:pt x="335531" y="983"/>
                    </a:cubicBezTo>
                    <a:lnTo>
                      <a:pt x="557433" y="328"/>
                    </a:lnTo>
                    <a:cubicBezTo>
                      <a:pt x="557105" y="29475"/>
                      <a:pt x="560059" y="60914"/>
                      <a:pt x="560059" y="92026"/>
                    </a:cubicBezTo>
                    <a:lnTo>
                      <a:pt x="560059" y="369085"/>
                    </a:lnTo>
                    <a:cubicBezTo>
                      <a:pt x="560059" y="491895"/>
                      <a:pt x="555792" y="621583"/>
                      <a:pt x="560387" y="743410"/>
                    </a:cubicBezTo>
                    <a:cubicBezTo>
                      <a:pt x="554479" y="735878"/>
                      <a:pt x="555463" y="754545"/>
                      <a:pt x="555135" y="730638"/>
                    </a:cubicBezTo>
                    <a:lnTo>
                      <a:pt x="553959" y="734127"/>
                    </a:lnTo>
                    <a:cubicBezTo>
                      <a:pt x="554094" y="737320"/>
                      <a:pt x="554228" y="740514"/>
                      <a:pt x="554363" y="743707"/>
                    </a:cubicBezTo>
                    <a:cubicBezTo>
                      <a:pt x="554892" y="742970"/>
                      <a:pt x="556114" y="740187"/>
                      <a:pt x="559044" y="743952"/>
                    </a:cubicBezTo>
                    <a:lnTo>
                      <a:pt x="561975" y="1534676"/>
                    </a:lnTo>
                    <a:lnTo>
                      <a:pt x="514106" y="1535986"/>
                    </a:lnTo>
                    <a:cubicBezTo>
                      <a:pt x="515083" y="1546791"/>
                      <a:pt x="519642" y="1549738"/>
                      <a:pt x="519316" y="1562835"/>
                    </a:cubicBezTo>
                    <a:lnTo>
                      <a:pt x="517037" y="1568728"/>
                    </a:lnTo>
                    <a:cubicBezTo>
                      <a:pt x="514106" y="1560215"/>
                      <a:pt x="511175" y="1561197"/>
                      <a:pt x="499452" y="1558906"/>
                    </a:cubicBezTo>
                    <a:cubicBezTo>
                      <a:pt x="491637" y="1557596"/>
                      <a:pt x="485124" y="1557268"/>
                      <a:pt x="477308" y="1556286"/>
                    </a:cubicBezTo>
                    <a:cubicBezTo>
                      <a:pt x="462655" y="1554649"/>
                      <a:pt x="447024" y="1554322"/>
                      <a:pt x="429765" y="1554322"/>
                    </a:cubicBezTo>
                    <a:cubicBezTo>
                      <a:pt x="414134" y="1554322"/>
                      <a:pt x="352588" y="1552357"/>
                      <a:pt x="339562" y="1565781"/>
                    </a:cubicBezTo>
                    <a:lnTo>
                      <a:pt x="336957" y="1559560"/>
                    </a:lnTo>
                    <a:cubicBezTo>
                      <a:pt x="336632" y="1548428"/>
                      <a:pt x="338911" y="1546791"/>
                      <a:pt x="341516" y="1536313"/>
                    </a:cubicBezTo>
                    <a:lnTo>
                      <a:pt x="316767" y="1535986"/>
                    </a:lnTo>
                    <a:lnTo>
                      <a:pt x="313185" y="815985"/>
                    </a:lnTo>
                    <a:cubicBezTo>
                      <a:pt x="313185" y="779641"/>
                      <a:pt x="307975" y="598577"/>
                      <a:pt x="314488" y="578932"/>
                    </a:cubicBezTo>
                    <a:lnTo>
                      <a:pt x="316354" y="558423"/>
                    </a:lnTo>
                    <a:cubicBezTo>
                      <a:pt x="316346" y="556116"/>
                      <a:pt x="316337" y="553808"/>
                      <a:pt x="316329" y="551501"/>
                    </a:cubicBezTo>
                    <a:cubicBezTo>
                      <a:pt x="316426" y="550439"/>
                      <a:pt x="316524" y="549378"/>
                      <a:pt x="316621" y="548316"/>
                    </a:cubicBezTo>
                    <a:cubicBezTo>
                      <a:pt x="316702" y="543447"/>
                      <a:pt x="316784" y="538577"/>
                      <a:pt x="316865" y="533708"/>
                    </a:cubicBezTo>
                    <a:cubicBezTo>
                      <a:pt x="316748" y="501106"/>
                      <a:pt x="316630" y="468504"/>
                      <a:pt x="316513" y="435902"/>
                    </a:cubicBezTo>
                    <a:cubicBezTo>
                      <a:pt x="316287" y="429131"/>
                      <a:pt x="316062" y="422360"/>
                      <a:pt x="315836" y="415589"/>
                    </a:cubicBezTo>
                    <a:cubicBezTo>
                      <a:pt x="316000" y="460893"/>
                      <a:pt x="316165" y="506197"/>
                      <a:pt x="316329" y="551501"/>
                    </a:cubicBezTo>
                    <a:lnTo>
                      <a:pt x="313867" y="578353"/>
                    </a:lnTo>
                    <a:cubicBezTo>
                      <a:pt x="313538" y="577698"/>
                      <a:pt x="313210" y="576716"/>
                      <a:pt x="312882" y="576061"/>
                    </a:cubicBezTo>
                    <a:cubicBezTo>
                      <a:pt x="312882" y="575406"/>
                      <a:pt x="312554" y="574751"/>
                      <a:pt x="312225" y="573769"/>
                    </a:cubicBezTo>
                    <a:cubicBezTo>
                      <a:pt x="307958" y="556084"/>
                      <a:pt x="313538" y="587196"/>
                      <a:pt x="311241" y="568856"/>
                    </a:cubicBezTo>
                    <a:cubicBezTo>
                      <a:pt x="310912" y="566564"/>
                      <a:pt x="310912" y="560341"/>
                      <a:pt x="310912" y="557721"/>
                    </a:cubicBezTo>
                    <a:lnTo>
                      <a:pt x="310912" y="421812"/>
                    </a:lnTo>
                    <a:cubicBezTo>
                      <a:pt x="309271" y="373998"/>
                      <a:pt x="314523" y="309809"/>
                      <a:pt x="309599" y="264615"/>
                    </a:cubicBezTo>
                    <a:lnTo>
                      <a:pt x="253796" y="265270"/>
                    </a:lnTo>
                    <a:cubicBezTo>
                      <a:pt x="250185" y="310136"/>
                      <a:pt x="251498" y="507615"/>
                      <a:pt x="251498" y="565909"/>
                    </a:cubicBezTo>
                    <a:cubicBezTo>
                      <a:pt x="251498" y="598331"/>
                      <a:pt x="254124" y="852793"/>
                      <a:pt x="248544" y="862290"/>
                    </a:cubicBezTo>
                    <a:cubicBezTo>
                      <a:pt x="242963" y="841658"/>
                      <a:pt x="246574" y="727690"/>
                      <a:pt x="246574" y="697561"/>
                    </a:cubicBezTo>
                    <a:lnTo>
                      <a:pt x="246193" y="699276"/>
                    </a:lnTo>
                    <a:lnTo>
                      <a:pt x="245734" y="733647"/>
                    </a:lnTo>
                    <a:cubicBezTo>
                      <a:pt x="244984" y="779351"/>
                      <a:pt x="244005" y="847287"/>
                      <a:pt x="248168" y="862752"/>
                    </a:cubicBezTo>
                    <a:cubicBezTo>
                      <a:pt x="252413" y="881736"/>
                      <a:pt x="248495" y="1305920"/>
                      <a:pt x="247515" y="1361888"/>
                    </a:cubicBezTo>
                    <a:cubicBezTo>
                      <a:pt x="246862" y="1408365"/>
                      <a:pt x="252413" y="1482663"/>
                      <a:pt x="245882" y="1524558"/>
                    </a:cubicBezTo>
                    <a:lnTo>
                      <a:pt x="221719" y="1524885"/>
                    </a:lnTo>
                    <a:lnTo>
                      <a:pt x="225637" y="1545178"/>
                    </a:lnTo>
                    <a:lnTo>
                      <a:pt x="222372" y="1552051"/>
                    </a:lnTo>
                    <a:cubicBezTo>
                      <a:pt x="218127" y="1547469"/>
                      <a:pt x="217800" y="1548451"/>
                      <a:pt x="204412" y="1546160"/>
                    </a:cubicBezTo>
                    <a:cubicBezTo>
                      <a:pt x="174697" y="1540923"/>
                      <a:pt x="60736" y="1539941"/>
                      <a:pt x="48981" y="1552051"/>
                    </a:cubicBezTo>
                    <a:cubicBezTo>
                      <a:pt x="45389" y="1546160"/>
                      <a:pt x="43756" y="1557615"/>
                      <a:pt x="45715" y="1543214"/>
                    </a:cubicBezTo>
                    <a:lnTo>
                      <a:pt x="49307" y="1523903"/>
                    </a:lnTo>
                    <a:lnTo>
                      <a:pt x="0" y="1523576"/>
                    </a:lnTo>
                    <a:cubicBezTo>
                      <a:pt x="1088" y="1302647"/>
                      <a:pt x="2177" y="1081717"/>
                      <a:pt x="3265" y="860788"/>
                    </a:cubicBezTo>
                    <a:lnTo>
                      <a:pt x="5878" y="844750"/>
                    </a:lnTo>
                    <a:cubicBezTo>
                      <a:pt x="33307" y="838204"/>
                      <a:pt x="43103" y="835586"/>
                      <a:pt x="43430" y="805147"/>
                    </a:cubicBezTo>
                    <a:lnTo>
                      <a:pt x="43430" y="571126"/>
                    </a:lnTo>
                    <a:cubicBezTo>
                      <a:pt x="64001" y="563598"/>
                      <a:pt x="60409" y="545923"/>
                      <a:pt x="60409" y="519412"/>
                    </a:cubicBezTo>
                    <a:cubicBezTo>
                      <a:pt x="60409" y="486354"/>
                      <a:pt x="60981" y="448633"/>
                      <a:pt x="61267" y="411443"/>
                    </a:cubicBezTo>
                    <a:cubicBezTo>
                      <a:pt x="60985" y="377014"/>
                      <a:pt x="60704" y="342586"/>
                      <a:pt x="60422" y="308157"/>
                    </a:cubicBezTo>
                    <a:lnTo>
                      <a:pt x="59796" y="305879"/>
                    </a:lnTo>
                    <a:cubicBezTo>
                      <a:pt x="56514" y="248895"/>
                      <a:pt x="44040" y="270182"/>
                      <a:pt x="3008" y="260357"/>
                    </a:cubicBezTo>
                    <a:cubicBezTo>
                      <a:pt x="4649" y="217783"/>
                      <a:pt x="2023" y="173899"/>
                      <a:pt x="2023" y="130670"/>
                    </a:cubicBezTo>
                    <a:cubicBezTo>
                      <a:pt x="2023" y="93336"/>
                      <a:pt x="-1588" y="34387"/>
                      <a:pt x="4649"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329" name="Freeform 372">
                <a:extLst>
                  <a:ext uri="{FF2B5EF4-FFF2-40B4-BE49-F238E27FC236}">
                    <a16:creationId xmlns:a16="http://schemas.microsoft.com/office/drawing/2014/main" id="{F50E6AA3-F3E5-4584-BB06-F5384BA471B3}"/>
                  </a:ext>
                </a:extLst>
              </p:cNvPr>
              <p:cNvSpPr>
                <a:spLocks/>
              </p:cNvSpPr>
              <p:nvPr/>
            </p:nvSpPr>
            <p:spPr bwMode="auto">
              <a:xfrm>
                <a:off x="2166145" y="1220789"/>
                <a:ext cx="457200" cy="458788"/>
              </a:xfrm>
              <a:custGeom>
                <a:avLst/>
                <a:gdLst>
                  <a:gd name="T0" fmla="*/ 75 w 1395"/>
                  <a:gd name="T1" fmla="*/ 524 h 1398"/>
                  <a:gd name="T2" fmla="*/ 170 w 1395"/>
                  <a:gd name="T3" fmla="*/ 838 h 1398"/>
                  <a:gd name="T4" fmla="*/ 210 w 1395"/>
                  <a:gd name="T5" fmla="*/ 865 h 1398"/>
                  <a:gd name="T6" fmla="*/ 361 w 1395"/>
                  <a:gd name="T7" fmla="*/ 1239 h 1398"/>
                  <a:gd name="T8" fmla="*/ 458 w 1395"/>
                  <a:gd name="T9" fmla="*/ 1319 h 1398"/>
                  <a:gd name="T10" fmla="*/ 714 w 1395"/>
                  <a:gd name="T11" fmla="*/ 1397 h 1398"/>
                  <a:gd name="T12" fmla="*/ 865 w 1395"/>
                  <a:gd name="T13" fmla="*/ 1376 h 1398"/>
                  <a:gd name="T14" fmla="*/ 986 w 1395"/>
                  <a:gd name="T15" fmla="*/ 1326 h 1398"/>
                  <a:gd name="T16" fmla="*/ 1238 w 1395"/>
                  <a:gd name="T17" fmla="*/ 861 h 1398"/>
                  <a:gd name="T18" fmla="*/ 1351 w 1395"/>
                  <a:gd name="T19" fmla="*/ 752 h 1398"/>
                  <a:gd name="T20" fmla="*/ 1389 w 1395"/>
                  <a:gd name="T21" fmla="*/ 557 h 1398"/>
                  <a:gd name="T22" fmla="*/ 1216 w 1395"/>
                  <a:gd name="T23" fmla="*/ 511 h 1398"/>
                  <a:gd name="T24" fmla="*/ 1143 w 1395"/>
                  <a:gd name="T25" fmla="*/ 84 h 1398"/>
                  <a:gd name="T26" fmla="*/ 714 w 1395"/>
                  <a:gd name="T27" fmla="*/ 24 h 1398"/>
                  <a:gd name="T28" fmla="*/ 468 w 1395"/>
                  <a:gd name="T29" fmla="*/ 25 h 1398"/>
                  <a:gd name="T30" fmla="*/ 229 w 1395"/>
                  <a:gd name="T31" fmla="*/ 505 h 1398"/>
                  <a:gd name="T32" fmla="*/ 150 w 1395"/>
                  <a:gd name="T33" fmla="*/ 483 h 1398"/>
                  <a:gd name="T34" fmla="*/ 110 w 1395"/>
                  <a:gd name="T35" fmla="*/ 501 h 1398"/>
                  <a:gd name="T36" fmla="*/ 75 w 1395"/>
                  <a:gd name="T37" fmla="*/ 524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95" h="1398">
                    <a:moveTo>
                      <a:pt x="75" y="524"/>
                    </a:moveTo>
                    <a:cubicBezTo>
                      <a:pt x="73" y="548"/>
                      <a:pt x="0" y="712"/>
                      <a:pt x="170" y="838"/>
                    </a:cubicBezTo>
                    <a:cubicBezTo>
                      <a:pt x="183" y="847"/>
                      <a:pt x="193" y="851"/>
                      <a:pt x="210" y="865"/>
                    </a:cubicBezTo>
                    <a:cubicBezTo>
                      <a:pt x="225" y="1014"/>
                      <a:pt x="267" y="1137"/>
                      <a:pt x="361" y="1239"/>
                    </a:cubicBezTo>
                    <a:cubicBezTo>
                      <a:pt x="391" y="1270"/>
                      <a:pt x="423" y="1289"/>
                      <a:pt x="458" y="1319"/>
                    </a:cubicBezTo>
                    <a:cubicBezTo>
                      <a:pt x="530" y="1361"/>
                      <a:pt x="611" y="1395"/>
                      <a:pt x="714" y="1397"/>
                    </a:cubicBezTo>
                    <a:cubicBezTo>
                      <a:pt x="766" y="1398"/>
                      <a:pt x="817" y="1391"/>
                      <a:pt x="865" y="1376"/>
                    </a:cubicBezTo>
                    <a:cubicBezTo>
                      <a:pt x="907" y="1362"/>
                      <a:pt x="954" y="1334"/>
                      <a:pt x="986" y="1326"/>
                    </a:cubicBezTo>
                    <a:cubicBezTo>
                      <a:pt x="1051" y="1248"/>
                      <a:pt x="1215" y="1191"/>
                      <a:pt x="1238" y="861"/>
                    </a:cubicBezTo>
                    <a:cubicBezTo>
                      <a:pt x="1282" y="845"/>
                      <a:pt x="1328" y="793"/>
                      <a:pt x="1351" y="752"/>
                    </a:cubicBezTo>
                    <a:cubicBezTo>
                      <a:pt x="1395" y="671"/>
                      <a:pt x="1385" y="650"/>
                      <a:pt x="1389" y="557"/>
                    </a:cubicBezTo>
                    <a:cubicBezTo>
                      <a:pt x="1363" y="544"/>
                      <a:pt x="1335" y="421"/>
                      <a:pt x="1216" y="511"/>
                    </a:cubicBezTo>
                    <a:cubicBezTo>
                      <a:pt x="1202" y="351"/>
                      <a:pt x="1250" y="187"/>
                      <a:pt x="1143" y="84"/>
                    </a:cubicBezTo>
                    <a:cubicBezTo>
                      <a:pt x="1057" y="0"/>
                      <a:pt x="857" y="24"/>
                      <a:pt x="714" y="24"/>
                    </a:cubicBezTo>
                    <a:cubicBezTo>
                      <a:pt x="633" y="24"/>
                      <a:pt x="549" y="22"/>
                      <a:pt x="468" y="25"/>
                    </a:cubicBezTo>
                    <a:cubicBezTo>
                      <a:pt x="183" y="35"/>
                      <a:pt x="226" y="310"/>
                      <a:pt x="229" y="505"/>
                    </a:cubicBezTo>
                    <a:cubicBezTo>
                      <a:pt x="205" y="496"/>
                      <a:pt x="185" y="478"/>
                      <a:pt x="150" y="483"/>
                    </a:cubicBezTo>
                    <a:cubicBezTo>
                      <a:pt x="131" y="486"/>
                      <a:pt x="120" y="495"/>
                      <a:pt x="110" y="501"/>
                    </a:cubicBezTo>
                    <a:cubicBezTo>
                      <a:pt x="84" y="520"/>
                      <a:pt x="115" y="508"/>
                      <a:pt x="75" y="524"/>
                    </a:cubicBezTo>
                    <a:close/>
                  </a:path>
                </a:pathLst>
              </a:custGeom>
              <a:solidFill>
                <a:srgbClr val="B76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0" name="Freeform 381">
                <a:extLst>
                  <a:ext uri="{FF2B5EF4-FFF2-40B4-BE49-F238E27FC236}">
                    <a16:creationId xmlns:a16="http://schemas.microsoft.com/office/drawing/2014/main" id="{B5640FF6-2346-457E-890F-0EC5174425AE}"/>
                  </a:ext>
                </a:extLst>
              </p:cNvPr>
              <p:cNvSpPr>
                <a:spLocks/>
              </p:cNvSpPr>
              <p:nvPr/>
            </p:nvSpPr>
            <p:spPr bwMode="auto">
              <a:xfrm>
                <a:off x="1705770" y="2986089"/>
                <a:ext cx="382588" cy="381000"/>
              </a:xfrm>
              <a:custGeom>
                <a:avLst/>
                <a:gdLst>
                  <a:gd name="T0" fmla="*/ 42 w 1168"/>
                  <a:gd name="T1" fmla="*/ 1161 h 1161"/>
                  <a:gd name="T2" fmla="*/ 47 w 1168"/>
                  <a:gd name="T3" fmla="*/ 1119 h 1161"/>
                  <a:gd name="T4" fmla="*/ 292 w 1168"/>
                  <a:gd name="T5" fmla="*/ 1102 h 1161"/>
                  <a:gd name="T6" fmla="*/ 382 w 1168"/>
                  <a:gd name="T7" fmla="*/ 1117 h 1161"/>
                  <a:gd name="T8" fmla="*/ 504 w 1168"/>
                  <a:gd name="T9" fmla="*/ 1093 h 1161"/>
                  <a:gd name="T10" fmla="*/ 658 w 1168"/>
                  <a:gd name="T11" fmla="*/ 1095 h 1161"/>
                  <a:gd name="T12" fmla="*/ 677 w 1168"/>
                  <a:gd name="T13" fmla="*/ 1119 h 1161"/>
                  <a:gd name="T14" fmla="*/ 699 w 1168"/>
                  <a:gd name="T15" fmla="*/ 1105 h 1161"/>
                  <a:gd name="T16" fmla="*/ 1088 w 1168"/>
                  <a:gd name="T17" fmla="*/ 1102 h 1161"/>
                  <a:gd name="T18" fmla="*/ 1092 w 1168"/>
                  <a:gd name="T19" fmla="*/ 424 h 1161"/>
                  <a:gd name="T20" fmla="*/ 1168 w 1168"/>
                  <a:gd name="T21" fmla="*/ 272 h 1161"/>
                  <a:gd name="T22" fmla="*/ 1026 w 1168"/>
                  <a:gd name="T23" fmla="*/ 272 h 1161"/>
                  <a:gd name="T24" fmla="*/ 1018 w 1168"/>
                  <a:gd name="T25" fmla="*/ 133 h 1161"/>
                  <a:gd name="T26" fmla="*/ 1023 w 1168"/>
                  <a:gd name="T27" fmla="*/ 288 h 1161"/>
                  <a:gd name="T28" fmla="*/ 894 w 1168"/>
                  <a:gd name="T29" fmla="*/ 288 h 1161"/>
                  <a:gd name="T30" fmla="*/ 880 w 1168"/>
                  <a:gd name="T31" fmla="*/ 280 h 1161"/>
                  <a:gd name="T32" fmla="*/ 530 w 1168"/>
                  <a:gd name="T33" fmla="*/ 280 h 1161"/>
                  <a:gd name="T34" fmla="*/ 505 w 1168"/>
                  <a:gd name="T35" fmla="*/ 72 h 1161"/>
                  <a:gd name="T36" fmla="*/ 481 w 1168"/>
                  <a:gd name="T37" fmla="*/ 0 h 1161"/>
                  <a:gd name="T38" fmla="*/ 383 w 1168"/>
                  <a:gd name="T39" fmla="*/ 272 h 1161"/>
                  <a:gd name="T40" fmla="*/ 82 w 1168"/>
                  <a:gd name="T41" fmla="*/ 290 h 1161"/>
                  <a:gd name="T42" fmla="*/ 19 w 1168"/>
                  <a:gd name="T43" fmla="*/ 543 h 1161"/>
                  <a:gd name="T44" fmla="*/ 19 w 1168"/>
                  <a:gd name="T45" fmla="*/ 865 h 1161"/>
                  <a:gd name="T46" fmla="*/ 42 w 1168"/>
                  <a:gd name="T47" fmla="*/ 1161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8" h="1161">
                    <a:moveTo>
                      <a:pt x="42" y="1161"/>
                    </a:moveTo>
                    <a:cubicBezTo>
                      <a:pt x="42" y="1142"/>
                      <a:pt x="42" y="1143"/>
                      <a:pt x="47" y="1119"/>
                    </a:cubicBezTo>
                    <a:cubicBezTo>
                      <a:pt x="117" y="1090"/>
                      <a:pt x="198" y="1103"/>
                      <a:pt x="292" y="1102"/>
                    </a:cubicBezTo>
                    <a:cubicBezTo>
                      <a:pt x="328" y="1101"/>
                      <a:pt x="358" y="1095"/>
                      <a:pt x="382" y="1117"/>
                    </a:cubicBezTo>
                    <a:cubicBezTo>
                      <a:pt x="403" y="1080"/>
                      <a:pt x="463" y="1093"/>
                      <a:pt x="504" y="1093"/>
                    </a:cubicBezTo>
                    <a:cubicBezTo>
                      <a:pt x="555" y="1094"/>
                      <a:pt x="607" y="1092"/>
                      <a:pt x="658" y="1095"/>
                    </a:cubicBezTo>
                    <a:lnTo>
                      <a:pt x="677" y="1119"/>
                    </a:lnTo>
                    <a:cubicBezTo>
                      <a:pt x="693" y="1094"/>
                      <a:pt x="670" y="1115"/>
                      <a:pt x="699" y="1105"/>
                    </a:cubicBezTo>
                    <a:cubicBezTo>
                      <a:pt x="725" y="1096"/>
                      <a:pt x="1055" y="1102"/>
                      <a:pt x="1088" y="1102"/>
                    </a:cubicBezTo>
                    <a:cubicBezTo>
                      <a:pt x="1099" y="1062"/>
                      <a:pt x="1092" y="539"/>
                      <a:pt x="1092" y="424"/>
                    </a:cubicBezTo>
                    <a:cubicBezTo>
                      <a:pt x="1091" y="342"/>
                      <a:pt x="1088" y="299"/>
                      <a:pt x="1168" y="272"/>
                    </a:cubicBezTo>
                    <a:lnTo>
                      <a:pt x="1026" y="272"/>
                    </a:lnTo>
                    <a:cubicBezTo>
                      <a:pt x="1025" y="233"/>
                      <a:pt x="1037" y="161"/>
                      <a:pt x="1018" y="133"/>
                    </a:cubicBezTo>
                    <a:lnTo>
                      <a:pt x="1023" y="288"/>
                    </a:lnTo>
                    <a:lnTo>
                      <a:pt x="894" y="288"/>
                    </a:lnTo>
                    <a:cubicBezTo>
                      <a:pt x="873" y="283"/>
                      <a:pt x="882" y="291"/>
                      <a:pt x="880" y="280"/>
                    </a:cubicBezTo>
                    <a:lnTo>
                      <a:pt x="530" y="280"/>
                    </a:lnTo>
                    <a:cubicBezTo>
                      <a:pt x="530" y="37"/>
                      <a:pt x="558" y="208"/>
                      <a:pt x="505" y="72"/>
                    </a:cubicBezTo>
                    <a:cubicBezTo>
                      <a:pt x="496" y="48"/>
                      <a:pt x="490" y="29"/>
                      <a:pt x="481" y="0"/>
                    </a:cubicBezTo>
                    <a:cubicBezTo>
                      <a:pt x="389" y="31"/>
                      <a:pt x="386" y="150"/>
                      <a:pt x="383" y="272"/>
                    </a:cubicBezTo>
                    <a:cubicBezTo>
                      <a:pt x="310" y="274"/>
                      <a:pt x="134" y="258"/>
                      <a:pt x="82" y="290"/>
                    </a:cubicBezTo>
                    <a:cubicBezTo>
                      <a:pt x="0" y="341"/>
                      <a:pt x="19" y="438"/>
                      <a:pt x="19" y="543"/>
                    </a:cubicBezTo>
                    <a:cubicBezTo>
                      <a:pt x="19" y="650"/>
                      <a:pt x="19" y="757"/>
                      <a:pt x="19" y="865"/>
                    </a:cubicBezTo>
                    <a:cubicBezTo>
                      <a:pt x="19" y="947"/>
                      <a:pt x="3" y="1123"/>
                      <a:pt x="42" y="1161"/>
                    </a:cubicBezTo>
                    <a:close/>
                  </a:path>
                </a:pathLst>
              </a:custGeom>
              <a:solidFill>
                <a:srgbClr val="A845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1" name="Freeform 382">
                <a:extLst>
                  <a:ext uri="{FF2B5EF4-FFF2-40B4-BE49-F238E27FC236}">
                    <a16:creationId xmlns:a16="http://schemas.microsoft.com/office/drawing/2014/main" id="{32C73670-C2AB-4A39-A048-580BD48A6CD8}"/>
                  </a:ext>
                </a:extLst>
              </p:cNvPr>
              <p:cNvSpPr>
                <a:spLocks/>
              </p:cNvSpPr>
              <p:nvPr/>
            </p:nvSpPr>
            <p:spPr bwMode="auto">
              <a:xfrm>
                <a:off x="1712120" y="3343276"/>
                <a:ext cx="407988" cy="317500"/>
              </a:xfrm>
              <a:custGeom>
                <a:avLst/>
                <a:gdLst>
                  <a:gd name="T0" fmla="*/ 24 w 1248"/>
                  <a:gd name="T1" fmla="*/ 71 h 969"/>
                  <a:gd name="T2" fmla="*/ 49 w 1248"/>
                  <a:gd name="T3" fmla="*/ 181 h 969"/>
                  <a:gd name="T4" fmla="*/ 48 w 1248"/>
                  <a:gd name="T5" fmla="*/ 579 h 969"/>
                  <a:gd name="T6" fmla="*/ 189 w 1248"/>
                  <a:gd name="T7" fmla="*/ 962 h 969"/>
                  <a:gd name="T8" fmla="*/ 1248 w 1248"/>
                  <a:gd name="T9" fmla="*/ 962 h 969"/>
                  <a:gd name="T10" fmla="*/ 1154 w 1248"/>
                  <a:gd name="T11" fmla="*/ 902 h 969"/>
                  <a:gd name="T12" fmla="*/ 1150 w 1248"/>
                  <a:gd name="T13" fmla="*/ 897 h 969"/>
                  <a:gd name="T14" fmla="*/ 1121 w 1248"/>
                  <a:gd name="T15" fmla="*/ 851 h 969"/>
                  <a:gd name="T16" fmla="*/ 1111 w 1248"/>
                  <a:gd name="T17" fmla="*/ 152 h 969"/>
                  <a:gd name="T18" fmla="*/ 664 w 1248"/>
                  <a:gd name="T19" fmla="*/ 148 h 969"/>
                  <a:gd name="T20" fmla="*/ 528 w 1248"/>
                  <a:gd name="T21" fmla="*/ 203 h 969"/>
                  <a:gd name="T22" fmla="*/ 367 w 1248"/>
                  <a:gd name="T23" fmla="*/ 191 h 969"/>
                  <a:gd name="T24" fmla="*/ 364 w 1248"/>
                  <a:gd name="T25" fmla="*/ 27 h 969"/>
                  <a:gd name="T26" fmla="*/ 274 w 1248"/>
                  <a:gd name="T27" fmla="*/ 12 h 969"/>
                  <a:gd name="T28" fmla="*/ 29 w 1248"/>
                  <a:gd name="T29" fmla="*/ 29 h 969"/>
                  <a:gd name="T30" fmla="*/ 24 w 1248"/>
                  <a:gd name="T31" fmla="*/ 71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8" h="969">
                    <a:moveTo>
                      <a:pt x="24" y="71"/>
                    </a:moveTo>
                    <a:cubicBezTo>
                      <a:pt x="19" y="134"/>
                      <a:pt x="46" y="120"/>
                      <a:pt x="49" y="181"/>
                    </a:cubicBezTo>
                    <a:lnTo>
                      <a:pt x="48" y="579"/>
                    </a:lnTo>
                    <a:cubicBezTo>
                      <a:pt x="48" y="744"/>
                      <a:pt x="0" y="959"/>
                      <a:pt x="189" y="962"/>
                    </a:cubicBezTo>
                    <a:cubicBezTo>
                      <a:pt x="540" y="969"/>
                      <a:pt x="897" y="961"/>
                      <a:pt x="1248" y="962"/>
                    </a:cubicBezTo>
                    <a:cubicBezTo>
                      <a:pt x="1213" y="943"/>
                      <a:pt x="1179" y="932"/>
                      <a:pt x="1154" y="902"/>
                    </a:cubicBezTo>
                    <a:cubicBezTo>
                      <a:pt x="1152" y="901"/>
                      <a:pt x="1151" y="899"/>
                      <a:pt x="1150" y="897"/>
                    </a:cubicBezTo>
                    <a:lnTo>
                      <a:pt x="1121" y="851"/>
                    </a:lnTo>
                    <a:cubicBezTo>
                      <a:pt x="1098" y="784"/>
                      <a:pt x="1105" y="222"/>
                      <a:pt x="1111" y="152"/>
                    </a:cubicBezTo>
                    <a:lnTo>
                      <a:pt x="664" y="148"/>
                    </a:lnTo>
                    <a:cubicBezTo>
                      <a:pt x="656" y="222"/>
                      <a:pt x="600" y="203"/>
                      <a:pt x="528" y="203"/>
                    </a:cubicBezTo>
                    <a:cubicBezTo>
                      <a:pt x="474" y="203"/>
                      <a:pt x="411" y="208"/>
                      <a:pt x="367" y="191"/>
                    </a:cubicBezTo>
                    <a:cubicBezTo>
                      <a:pt x="354" y="150"/>
                      <a:pt x="352" y="74"/>
                      <a:pt x="364" y="27"/>
                    </a:cubicBezTo>
                    <a:cubicBezTo>
                      <a:pt x="340" y="5"/>
                      <a:pt x="310" y="11"/>
                      <a:pt x="274" y="12"/>
                    </a:cubicBezTo>
                    <a:cubicBezTo>
                      <a:pt x="180" y="13"/>
                      <a:pt x="99" y="0"/>
                      <a:pt x="29" y="29"/>
                    </a:cubicBezTo>
                    <a:cubicBezTo>
                      <a:pt x="24" y="53"/>
                      <a:pt x="24" y="52"/>
                      <a:pt x="24" y="71"/>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2" name="Freeform 386">
                <a:extLst>
                  <a:ext uri="{FF2B5EF4-FFF2-40B4-BE49-F238E27FC236}">
                    <a16:creationId xmlns:a16="http://schemas.microsoft.com/office/drawing/2014/main" id="{F9EB2DCD-42C9-4083-B685-4D6459469470}"/>
                  </a:ext>
                </a:extLst>
              </p:cNvPr>
              <p:cNvSpPr>
                <a:spLocks/>
              </p:cNvSpPr>
              <p:nvPr/>
            </p:nvSpPr>
            <p:spPr bwMode="auto">
              <a:xfrm>
                <a:off x="2156620" y="1050926"/>
                <a:ext cx="498475" cy="352425"/>
              </a:xfrm>
              <a:custGeom>
                <a:avLst/>
                <a:gdLst>
                  <a:gd name="T0" fmla="*/ 106 w 1521"/>
                  <a:gd name="T1" fmla="*/ 1044 h 1077"/>
                  <a:gd name="T2" fmla="*/ 141 w 1521"/>
                  <a:gd name="T3" fmla="*/ 1021 h 1077"/>
                  <a:gd name="T4" fmla="*/ 181 w 1521"/>
                  <a:gd name="T5" fmla="*/ 1003 h 1077"/>
                  <a:gd name="T6" fmla="*/ 260 w 1521"/>
                  <a:gd name="T7" fmla="*/ 1025 h 1077"/>
                  <a:gd name="T8" fmla="*/ 499 w 1521"/>
                  <a:gd name="T9" fmla="*/ 545 h 1077"/>
                  <a:gd name="T10" fmla="*/ 745 w 1521"/>
                  <a:gd name="T11" fmla="*/ 544 h 1077"/>
                  <a:gd name="T12" fmla="*/ 1174 w 1521"/>
                  <a:gd name="T13" fmla="*/ 604 h 1077"/>
                  <a:gd name="T14" fmla="*/ 1247 w 1521"/>
                  <a:gd name="T15" fmla="*/ 1031 h 1077"/>
                  <a:gd name="T16" fmla="*/ 1420 w 1521"/>
                  <a:gd name="T17" fmla="*/ 1077 h 1077"/>
                  <a:gd name="T18" fmla="*/ 1427 w 1521"/>
                  <a:gd name="T19" fmla="*/ 954 h 1077"/>
                  <a:gd name="T20" fmla="*/ 1459 w 1521"/>
                  <a:gd name="T21" fmla="*/ 795 h 1077"/>
                  <a:gd name="T22" fmla="*/ 1460 w 1521"/>
                  <a:gd name="T23" fmla="*/ 642 h 1077"/>
                  <a:gd name="T24" fmla="*/ 1427 w 1521"/>
                  <a:gd name="T25" fmla="*/ 487 h 1077"/>
                  <a:gd name="T26" fmla="*/ 1368 w 1521"/>
                  <a:gd name="T27" fmla="*/ 326 h 1077"/>
                  <a:gd name="T28" fmla="*/ 1260 w 1521"/>
                  <a:gd name="T29" fmla="*/ 212 h 1077"/>
                  <a:gd name="T30" fmla="*/ 1136 w 1521"/>
                  <a:gd name="T31" fmla="*/ 126 h 1077"/>
                  <a:gd name="T32" fmla="*/ 991 w 1521"/>
                  <a:gd name="T33" fmla="*/ 84 h 1077"/>
                  <a:gd name="T34" fmla="*/ 824 w 1521"/>
                  <a:gd name="T35" fmla="*/ 85 h 1077"/>
                  <a:gd name="T36" fmla="*/ 737 w 1521"/>
                  <a:gd name="T37" fmla="*/ 45 h 1077"/>
                  <a:gd name="T38" fmla="*/ 651 w 1521"/>
                  <a:gd name="T39" fmla="*/ 84 h 1077"/>
                  <a:gd name="T40" fmla="*/ 490 w 1521"/>
                  <a:gd name="T41" fmla="*/ 100 h 1077"/>
                  <a:gd name="T42" fmla="*/ 336 w 1521"/>
                  <a:gd name="T43" fmla="*/ 167 h 1077"/>
                  <a:gd name="T44" fmla="*/ 208 w 1521"/>
                  <a:gd name="T45" fmla="*/ 267 h 1077"/>
                  <a:gd name="T46" fmla="*/ 110 w 1521"/>
                  <a:gd name="T47" fmla="*/ 398 h 1077"/>
                  <a:gd name="T48" fmla="*/ 44 w 1521"/>
                  <a:gd name="T49" fmla="*/ 460 h 1077"/>
                  <a:gd name="T50" fmla="*/ 72 w 1521"/>
                  <a:gd name="T51" fmla="*/ 562 h 1077"/>
                  <a:gd name="T52" fmla="*/ 66 w 1521"/>
                  <a:gd name="T53" fmla="*/ 703 h 1077"/>
                  <a:gd name="T54" fmla="*/ 99 w 1521"/>
                  <a:gd name="T55" fmla="*/ 872 h 1077"/>
                  <a:gd name="T56" fmla="*/ 47 w 1521"/>
                  <a:gd name="T57" fmla="*/ 957 h 1077"/>
                  <a:gd name="T58" fmla="*/ 106 w 1521"/>
                  <a:gd name="T59" fmla="*/ 1044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1" h="1077">
                    <a:moveTo>
                      <a:pt x="106" y="1044"/>
                    </a:moveTo>
                    <a:cubicBezTo>
                      <a:pt x="146" y="1028"/>
                      <a:pt x="115" y="1040"/>
                      <a:pt x="141" y="1021"/>
                    </a:cubicBezTo>
                    <a:cubicBezTo>
                      <a:pt x="151" y="1015"/>
                      <a:pt x="162" y="1006"/>
                      <a:pt x="181" y="1003"/>
                    </a:cubicBezTo>
                    <a:cubicBezTo>
                      <a:pt x="216" y="998"/>
                      <a:pt x="236" y="1016"/>
                      <a:pt x="260" y="1025"/>
                    </a:cubicBezTo>
                    <a:cubicBezTo>
                      <a:pt x="257" y="830"/>
                      <a:pt x="214" y="555"/>
                      <a:pt x="499" y="545"/>
                    </a:cubicBezTo>
                    <a:cubicBezTo>
                      <a:pt x="580" y="542"/>
                      <a:pt x="664" y="544"/>
                      <a:pt x="745" y="544"/>
                    </a:cubicBezTo>
                    <a:cubicBezTo>
                      <a:pt x="888" y="544"/>
                      <a:pt x="1088" y="520"/>
                      <a:pt x="1174" y="604"/>
                    </a:cubicBezTo>
                    <a:cubicBezTo>
                      <a:pt x="1281" y="707"/>
                      <a:pt x="1233" y="871"/>
                      <a:pt x="1247" y="1031"/>
                    </a:cubicBezTo>
                    <a:cubicBezTo>
                      <a:pt x="1366" y="941"/>
                      <a:pt x="1394" y="1064"/>
                      <a:pt x="1420" y="1077"/>
                    </a:cubicBezTo>
                    <a:cubicBezTo>
                      <a:pt x="1463" y="1050"/>
                      <a:pt x="1443" y="994"/>
                      <a:pt x="1427" y="954"/>
                    </a:cubicBezTo>
                    <a:cubicBezTo>
                      <a:pt x="1521" y="929"/>
                      <a:pt x="1509" y="838"/>
                      <a:pt x="1459" y="795"/>
                    </a:cubicBezTo>
                    <a:cubicBezTo>
                      <a:pt x="1507" y="749"/>
                      <a:pt x="1512" y="688"/>
                      <a:pt x="1460" y="642"/>
                    </a:cubicBezTo>
                    <a:cubicBezTo>
                      <a:pt x="1493" y="593"/>
                      <a:pt x="1504" y="507"/>
                      <a:pt x="1427" y="487"/>
                    </a:cubicBezTo>
                    <a:cubicBezTo>
                      <a:pt x="1465" y="403"/>
                      <a:pt x="1462" y="340"/>
                      <a:pt x="1368" y="326"/>
                    </a:cubicBezTo>
                    <a:cubicBezTo>
                      <a:pt x="1371" y="243"/>
                      <a:pt x="1344" y="212"/>
                      <a:pt x="1260" y="212"/>
                    </a:cubicBezTo>
                    <a:cubicBezTo>
                      <a:pt x="1251" y="138"/>
                      <a:pt x="1215" y="118"/>
                      <a:pt x="1136" y="126"/>
                    </a:cubicBezTo>
                    <a:cubicBezTo>
                      <a:pt x="1109" y="62"/>
                      <a:pt x="1062" y="46"/>
                      <a:pt x="991" y="84"/>
                    </a:cubicBezTo>
                    <a:cubicBezTo>
                      <a:pt x="942" y="43"/>
                      <a:pt x="868" y="0"/>
                      <a:pt x="824" y="85"/>
                    </a:cubicBezTo>
                    <a:cubicBezTo>
                      <a:pt x="788" y="70"/>
                      <a:pt x="791" y="45"/>
                      <a:pt x="737" y="45"/>
                    </a:cubicBezTo>
                    <a:cubicBezTo>
                      <a:pt x="685" y="45"/>
                      <a:pt x="681" y="67"/>
                      <a:pt x="651" y="84"/>
                    </a:cubicBezTo>
                    <a:cubicBezTo>
                      <a:pt x="599" y="21"/>
                      <a:pt x="530" y="33"/>
                      <a:pt x="490" y="100"/>
                    </a:cubicBezTo>
                    <a:cubicBezTo>
                      <a:pt x="414" y="85"/>
                      <a:pt x="351" y="71"/>
                      <a:pt x="336" y="167"/>
                    </a:cubicBezTo>
                    <a:cubicBezTo>
                      <a:pt x="247" y="160"/>
                      <a:pt x="217" y="181"/>
                      <a:pt x="208" y="267"/>
                    </a:cubicBezTo>
                    <a:cubicBezTo>
                      <a:pt x="119" y="276"/>
                      <a:pt x="97" y="309"/>
                      <a:pt x="110" y="398"/>
                    </a:cubicBezTo>
                    <a:cubicBezTo>
                      <a:pt x="76" y="419"/>
                      <a:pt x="55" y="418"/>
                      <a:pt x="44" y="460"/>
                    </a:cubicBezTo>
                    <a:cubicBezTo>
                      <a:pt x="31" y="511"/>
                      <a:pt x="51" y="538"/>
                      <a:pt x="72" y="562"/>
                    </a:cubicBezTo>
                    <a:cubicBezTo>
                      <a:pt x="29" y="597"/>
                      <a:pt x="22" y="656"/>
                      <a:pt x="66" y="703"/>
                    </a:cubicBezTo>
                    <a:cubicBezTo>
                      <a:pt x="20" y="773"/>
                      <a:pt x="0" y="824"/>
                      <a:pt x="99" y="872"/>
                    </a:cubicBezTo>
                    <a:cubicBezTo>
                      <a:pt x="76" y="895"/>
                      <a:pt x="48" y="901"/>
                      <a:pt x="47" y="957"/>
                    </a:cubicBezTo>
                    <a:cubicBezTo>
                      <a:pt x="45" y="1003"/>
                      <a:pt x="73" y="1030"/>
                      <a:pt x="106" y="1044"/>
                    </a:cubicBezTo>
                    <a:close/>
                  </a:path>
                </a:pathLst>
              </a:custGeom>
              <a:solidFill>
                <a:srgbClr val="2705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3" name="Freeform 392">
                <a:extLst>
                  <a:ext uri="{FF2B5EF4-FFF2-40B4-BE49-F238E27FC236}">
                    <a16:creationId xmlns:a16="http://schemas.microsoft.com/office/drawing/2014/main" id="{45A2B0D4-87D5-46B2-86F3-8F30BBA06564}"/>
                  </a:ext>
                </a:extLst>
              </p:cNvPr>
              <p:cNvSpPr>
                <a:spLocks/>
              </p:cNvSpPr>
              <p:nvPr/>
            </p:nvSpPr>
            <p:spPr bwMode="auto">
              <a:xfrm>
                <a:off x="1924845" y="3063876"/>
                <a:ext cx="261938" cy="611188"/>
              </a:xfrm>
              <a:custGeom>
                <a:avLst/>
                <a:gdLst>
                  <a:gd name="T0" fmla="*/ 7 w 800"/>
                  <a:gd name="T1" fmla="*/ 884 h 1867"/>
                  <a:gd name="T2" fmla="*/ 12 w 800"/>
                  <a:gd name="T3" fmla="*/ 1003 h 1867"/>
                  <a:gd name="T4" fmla="*/ 459 w 800"/>
                  <a:gd name="T5" fmla="*/ 1007 h 1867"/>
                  <a:gd name="T6" fmla="*/ 469 w 800"/>
                  <a:gd name="T7" fmla="*/ 1706 h 1867"/>
                  <a:gd name="T8" fmla="*/ 498 w 800"/>
                  <a:gd name="T9" fmla="*/ 1752 h 1867"/>
                  <a:gd name="T10" fmla="*/ 502 w 800"/>
                  <a:gd name="T11" fmla="*/ 1757 h 1867"/>
                  <a:gd name="T12" fmla="*/ 596 w 800"/>
                  <a:gd name="T13" fmla="*/ 1817 h 1867"/>
                  <a:gd name="T14" fmla="*/ 614 w 800"/>
                  <a:gd name="T15" fmla="*/ 1867 h 1867"/>
                  <a:gd name="T16" fmla="*/ 622 w 800"/>
                  <a:gd name="T17" fmla="*/ 1818 h 1867"/>
                  <a:gd name="T18" fmla="*/ 737 w 800"/>
                  <a:gd name="T19" fmla="*/ 1697 h 1867"/>
                  <a:gd name="T20" fmla="*/ 737 w 800"/>
                  <a:gd name="T21" fmla="*/ 982 h 1867"/>
                  <a:gd name="T22" fmla="*/ 789 w 800"/>
                  <a:gd name="T23" fmla="*/ 824 h 1867"/>
                  <a:gd name="T24" fmla="*/ 789 w 800"/>
                  <a:gd name="T25" fmla="*/ 174 h 1867"/>
                  <a:gd name="T26" fmla="*/ 616 w 800"/>
                  <a:gd name="T27" fmla="*/ 35 h 1867"/>
                  <a:gd name="T28" fmla="*/ 498 w 800"/>
                  <a:gd name="T29" fmla="*/ 37 h 1867"/>
                  <a:gd name="T30" fmla="*/ 422 w 800"/>
                  <a:gd name="T31" fmla="*/ 189 h 1867"/>
                  <a:gd name="T32" fmla="*/ 418 w 800"/>
                  <a:gd name="T33" fmla="*/ 867 h 1867"/>
                  <a:gd name="T34" fmla="*/ 29 w 800"/>
                  <a:gd name="T35" fmla="*/ 870 h 1867"/>
                  <a:gd name="T36" fmla="*/ 7 w 800"/>
                  <a:gd name="T37" fmla="*/ 884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0" h="1867">
                    <a:moveTo>
                      <a:pt x="7" y="884"/>
                    </a:moveTo>
                    <a:lnTo>
                      <a:pt x="12" y="1003"/>
                    </a:lnTo>
                    <a:lnTo>
                      <a:pt x="459" y="1007"/>
                    </a:lnTo>
                    <a:cubicBezTo>
                      <a:pt x="453" y="1077"/>
                      <a:pt x="446" y="1639"/>
                      <a:pt x="469" y="1706"/>
                    </a:cubicBezTo>
                    <a:lnTo>
                      <a:pt x="498" y="1752"/>
                    </a:lnTo>
                    <a:cubicBezTo>
                      <a:pt x="499" y="1754"/>
                      <a:pt x="500" y="1756"/>
                      <a:pt x="502" y="1757"/>
                    </a:cubicBezTo>
                    <a:cubicBezTo>
                      <a:pt x="527" y="1787"/>
                      <a:pt x="561" y="1798"/>
                      <a:pt x="596" y="1817"/>
                    </a:cubicBezTo>
                    <a:cubicBezTo>
                      <a:pt x="625" y="1826"/>
                      <a:pt x="615" y="1825"/>
                      <a:pt x="614" y="1867"/>
                    </a:cubicBezTo>
                    <a:lnTo>
                      <a:pt x="622" y="1818"/>
                    </a:lnTo>
                    <a:cubicBezTo>
                      <a:pt x="706" y="1798"/>
                      <a:pt x="736" y="1790"/>
                      <a:pt x="737" y="1697"/>
                    </a:cubicBezTo>
                    <a:lnTo>
                      <a:pt x="737" y="982"/>
                    </a:lnTo>
                    <a:cubicBezTo>
                      <a:pt x="800" y="959"/>
                      <a:pt x="789" y="905"/>
                      <a:pt x="789" y="824"/>
                    </a:cubicBezTo>
                    <a:cubicBezTo>
                      <a:pt x="789" y="622"/>
                      <a:pt x="796" y="363"/>
                      <a:pt x="789" y="174"/>
                    </a:cubicBezTo>
                    <a:cubicBezTo>
                      <a:pt x="779" y="0"/>
                      <a:pt x="741" y="65"/>
                      <a:pt x="616" y="35"/>
                    </a:cubicBezTo>
                    <a:lnTo>
                      <a:pt x="498" y="37"/>
                    </a:lnTo>
                    <a:cubicBezTo>
                      <a:pt x="418" y="64"/>
                      <a:pt x="421" y="107"/>
                      <a:pt x="422" y="189"/>
                    </a:cubicBezTo>
                    <a:cubicBezTo>
                      <a:pt x="422" y="304"/>
                      <a:pt x="429" y="827"/>
                      <a:pt x="418" y="867"/>
                    </a:cubicBezTo>
                    <a:cubicBezTo>
                      <a:pt x="385" y="867"/>
                      <a:pt x="55" y="861"/>
                      <a:pt x="29" y="870"/>
                    </a:cubicBezTo>
                    <a:cubicBezTo>
                      <a:pt x="0" y="880"/>
                      <a:pt x="23" y="859"/>
                      <a:pt x="7" y="884"/>
                    </a:cubicBezTo>
                    <a:close/>
                  </a:path>
                </a:pathLst>
              </a:custGeom>
              <a:solidFill>
                <a:srgbClr val="7534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4" name="Freeform 395">
                <a:extLst>
                  <a:ext uri="{FF2B5EF4-FFF2-40B4-BE49-F238E27FC236}">
                    <a16:creationId xmlns:a16="http://schemas.microsoft.com/office/drawing/2014/main" id="{96F18A8F-1F6A-4B53-81D7-AFF36F6F0C88}"/>
                  </a:ext>
                </a:extLst>
              </p:cNvPr>
              <p:cNvSpPr>
                <a:spLocks/>
              </p:cNvSpPr>
              <p:nvPr/>
            </p:nvSpPr>
            <p:spPr bwMode="auto">
              <a:xfrm>
                <a:off x="2350295" y="1820864"/>
                <a:ext cx="107950" cy="868363"/>
              </a:xfrm>
              <a:custGeom>
                <a:avLst/>
                <a:gdLst>
                  <a:gd name="T0" fmla="*/ 19 w 330"/>
                  <a:gd name="T1" fmla="*/ 256 h 2652"/>
                  <a:gd name="T2" fmla="*/ 23 w 330"/>
                  <a:gd name="T3" fmla="*/ 260 h 2652"/>
                  <a:gd name="T4" fmla="*/ 27 w 330"/>
                  <a:gd name="T5" fmla="*/ 264 h 2652"/>
                  <a:gd name="T6" fmla="*/ 85 w 330"/>
                  <a:gd name="T7" fmla="*/ 520 h 2652"/>
                  <a:gd name="T8" fmla="*/ 11 w 330"/>
                  <a:gd name="T9" fmla="*/ 2315 h 2652"/>
                  <a:gd name="T10" fmla="*/ 38 w 330"/>
                  <a:gd name="T11" fmla="*/ 2446 h 2652"/>
                  <a:gd name="T12" fmla="*/ 169 w 330"/>
                  <a:gd name="T13" fmla="*/ 2652 h 2652"/>
                  <a:gd name="T14" fmla="*/ 292 w 330"/>
                  <a:gd name="T15" fmla="*/ 2446 h 2652"/>
                  <a:gd name="T16" fmla="*/ 319 w 330"/>
                  <a:gd name="T17" fmla="*/ 2306 h 2652"/>
                  <a:gd name="T18" fmla="*/ 243 w 330"/>
                  <a:gd name="T19" fmla="*/ 359 h 2652"/>
                  <a:gd name="T20" fmla="*/ 307 w 330"/>
                  <a:gd name="T21" fmla="*/ 250 h 2652"/>
                  <a:gd name="T22" fmla="*/ 172 w 330"/>
                  <a:gd name="T23" fmla="*/ 0 h 2652"/>
                  <a:gd name="T24" fmla="*/ 160 w 330"/>
                  <a:gd name="T25" fmla="*/ 0 h 2652"/>
                  <a:gd name="T26" fmla="*/ 19 w 330"/>
                  <a:gd name="T27" fmla="*/ 256 h 2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0" h="2652">
                    <a:moveTo>
                      <a:pt x="19" y="256"/>
                    </a:moveTo>
                    <a:cubicBezTo>
                      <a:pt x="21" y="257"/>
                      <a:pt x="23" y="258"/>
                      <a:pt x="23" y="260"/>
                    </a:cubicBezTo>
                    <a:cubicBezTo>
                      <a:pt x="24" y="263"/>
                      <a:pt x="27" y="263"/>
                      <a:pt x="27" y="264"/>
                    </a:cubicBezTo>
                    <a:cubicBezTo>
                      <a:pt x="112" y="359"/>
                      <a:pt x="90" y="416"/>
                      <a:pt x="85" y="520"/>
                    </a:cubicBezTo>
                    <a:lnTo>
                      <a:pt x="11" y="2315"/>
                    </a:lnTo>
                    <a:cubicBezTo>
                      <a:pt x="8" y="2396"/>
                      <a:pt x="0" y="2385"/>
                      <a:pt x="38" y="2446"/>
                    </a:cubicBezTo>
                    <a:cubicBezTo>
                      <a:pt x="64" y="2487"/>
                      <a:pt x="147" y="2634"/>
                      <a:pt x="169" y="2652"/>
                    </a:cubicBezTo>
                    <a:cubicBezTo>
                      <a:pt x="204" y="2611"/>
                      <a:pt x="260" y="2500"/>
                      <a:pt x="292" y="2446"/>
                    </a:cubicBezTo>
                    <a:cubicBezTo>
                      <a:pt x="330" y="2381"/>
                      <a:pt x="324" y="2394"/>
                      <a:pt x="319" y="2306"/>
                    </a:cubicBezTo>
                    <a:lnTo>
                      <a:pt x="243" y="359"/>
                    </a:lnTo>
                    <a:cubicBezTo>
                      <a:pt x="250" y="326"/>
                      <a:pt x="292" y="289"/>
                      <a:pt x="307" y="250"/>
                    </a:cubicBezTo>
                    <a:lnTo>
                      <a:pt x="172" y="0"/>
                    </a:lnTo>
                    <a:lnTo>
                      <a:pt x="160" y="0"/>
                    </a:lnTo>
                    <a:cubicBezTo>
                      <a:pt x="139" y="69"/>
                      <a:pt x="29" y="195"/>
                      <a:pt x="19" y="256"/>
                    </a:cubicBez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5" name="Freeform 403">
                <a:extLst>
                  <a:ext uri="{FF2B5EF4-FFF2-40B4-BE49-F238E27FC236}">
                    <a16:creationId xmlns:a16="http://schemas.microsoft.com/office/drawing/2014/main" id="{3FB74E6B-094A-413F-AE27-3596DA4E8BA1}"/>
                  </a:ext>
                </a:extLst>
              </p:cNvPr>
              <p:cNvSpPr>
                <a:spLocks/>
              </p:cNvSpPr>
              <p:nvPr/>
            </p:nvSpPr>
            <p:spPr bwMode="auto">
              <a:xfrm>
                <a:off x="2439195" y="4367214"/>
                <a:ext cx="227013" cy="179388"/>
              </a:xfrm>
              <a:custGeom>
                <a:avLst/>
                <a:gdLst>
                  <a:gd name="T0" fmla="*/ 64 w 694"/>
                  <a:gd name="T1" fmla="*/ 22 h 546"/>
                  <a:gd name="T2" fmla="*/ 23 w 694"/>
                  <a:gd name="T3" fmla="*/ 178 h 546"/>
                  <a:gd name="T4" fmla="*/ 4 w 694"/>
                  <a:gd name="T5" fmla="*/ 350 h 546"/>
                  <a:gd name="T6" fmla="*/ 10 w 694"/>
                  <a:gd name="T7" fmla="*/ 470 h 546"/>
                  <a:gd name="T8" fmla="*/ 100 w 694"/>
                  <a:gd name="T9" fmla="*/ 516 h 546"/>
                  <a:gd name="T10" fmla="*/ 340 w 694"/>
                  <a:gd name="T11" fmla="*/ 545 h 546"/>
                  <a:gd name="T12" fmla="*/ 584 w 694"/>
                  <a:gd name="T13" fmla="*/ 520 h 546"/>
                  <a:gd name="T14" fmla="*/ 677 w 694"/>
                  <a:gd name="T15" fmla="*/ 476 h 546"/>
                  <a:gd name="T16" fmla="*/ 688 w 694"/>
                  <a:gd name="T17" fmla="*/ 348 h 546"/>
                  <a:gd name="T18" fmla="*/ 624 w 694"/>
                  <a:gd name="T19" fmla="*/ 32 h 546"/>
                  <a:gd name="T20" fmla="*/ 617 w 694"/>
                  <a:gd name="T21" fmla="*/ 50 h 546"/>
                  <a:gd name="T22" fmla="*/ 563 w 694"/>
                  <a:gd name="T23" fmla="*/ 20 h 546"/>
                  <a:gd name="T24" fmla="*/ 495 w 694"/>
                  <a:gd name="T25" fmla="*/ 12 h 546"/>
                  <a:gd name="T26" fmla="*/ 349 w 694"/>
                  <a:gd name="T27" fmla="*/ 6 h 546"/>
                  <a:gd name="T28" fmla="*/ 72 w 694"/>
                  <a:gd name="T29" fmla="*/ 41 h 546"/>
                  <a:gd name="T30" fmla="*/ 64 w 694"/>
                  <a:gd name="T31" fmla="*/ 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546">
                    <a:moveTo>
                      <a:pt x="64" y="22"/>
                    </a:moveTo>
                    <a:cubicBezTo>
                      <a:pt x="41" y="48"/>
                      <a:pt x="29" y="142"/>
                      <a:pt x="23" y="178"/>
                    </a:cubicBezTo>
                    <a:cubicBezTo>
                      <a:pt x="12" y="247"/>
                      <a:pt x="7" y="279"/>
                      <a:pt x="4" y="350"/>
                    </a:cubicBezTo>
                    <a:cubicBezTo>
                      <a:pt x="5" y="380"/>
                      <a:pt x="0" y="445"/>
                      <a:pt x="10" y="470"/>
                    </a:cubicBezTo>
                    <a:cubicBezTo>
                      <a:pt x="23" y="500"/>
                      <a:pt x="64" y="505"/>
                      <a:pt x="100" y="516"/>
                    </a:cubicBezTo>
                    <a:cubicBezTo>
                      <a:pt x="172" y="537"/>
                      <a:pt x="261" y="545"/>
                      <a:pt x="340" y="545"/>
                    </a:cubicBezTo>
                    <a:cubicBezTo>
                      <a:pt x="414" y="546"/>
                      <a:pt x="524" y="537"/>
                      <a:pt x="584" y="520"/>
                    </a:cubicBezTo>
                    <a:cubicBezTo>
                      <a:pt x="626" y="508"/>
                      <a:pt x="662" y="500"/>
                      <a:pt x="677" y="476"/>
                    </a:cubicBezTo>
                    <a:cubicBezTo>
                      <a:pt x="694" y="447"/>
                      <a:pt x="687" y="388"/>
                      <a:pt x="688" y="348"/>
                    </a:cubicBezTo>
                    <a:cubicBezTo>
                      <a:pt x="683" y="281"/>
                      <a:pt x="663" y="72"/>
                      <a:pt x="624" y="32"/>
                    </a:cubicBezTo>
                    <a:lnTo>
                      <a:pt x="617" y="50"/>
                    </a:lnTo>
                    <a:cubicBezTo>
                      <a:pt x="608" y="24"/>
                      <a:pt x="599" y="27"/>
                      <a:pt x="563" y="20"/>
                    </a:cubicBezTo>
                    <a:cubicBezTo>
                      <a:pt x="539" y="16"/>
                      <a:pt x="519" y="15"/>
                      <a:pt x="495" y="12"/>
                    </a:cubicBezTo>
                    <a:cubicBezTo>
                      <a:pt x="450" y="7"/>
                      <a:pt x="402" y="6"/>
                      <a:pt x="349" y="6"/>
                    </a:cubicBezTo>
                    <a:cubicBezTo>
                      <a:pt x="301" y="6"/>
                      <a:pt x="112" y="0"/>
                      <a:pt x="72" y="41"/>
                    </a:cubicBezTo>
                    <a:lnTo>
                      <a:pt x="64" y="22"/>
                    </a:ln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6" name="Freeform 404">
                <a:extLst>
                  <a:ext uri="{FF2B5EF4-FFF2-40B4-BE49-F238E27FC236}">
                    <a16:creationId xmlns:a16="http://schemas.microsoft.com/office/drawing/2014/main" id="{309EA58A-6ABE-4F6D-90C1-8107414ACE82}"/>
                  </a:ext>
                </a:extLst>
              </p:cNvPr>
              <p:cNvSpPr>
                <a:spLocks/>
              </p:cNvSpPr>
              <p:nvPr/>
            </p:nvSpPr>
            <p:spPr bwMode="auto">
              <a:xfrm>
                <a:off x="2123283" y="4354514"/>
                <a:ext cx="247650" cy="182563"/>
              </a:xfrm>
              <a:custGeom>
                <a:avLst/>
                <a:gdLst>
                  <a:gd name="T0" fmla="*/ 74 w 754"/>
                  <a:gd name="T1" fmla="*/ 380 h 558"/>
                  <a:gd name="T2" fmla="*/ 245 w 754"/>
                  <a:gd name="T3" fmla="*/ 535 h 558"/>
                  <a:gd name="T4" fmla="*/ 655 w 754"/>
                  <a:gd name="T5" fmla="*/ 520 h 558"/>
                  <a:gd name="T6" fmla="*/ 747 w 754"/>
                  <a:gd name="T7" fmla="*/ 383 h 558"/>
                  <a:gd name="T8" fmla="*/ 716 w 754"/>
                  <a:gd name="T9" fmla="*/ 95 h 558"/>
                  <a:gd name="T10" fmla="*/ 707 w 754"/>
                  <a:gd name="T11" fmla="*/ 53 h 558"/>
                  <a:gd name="T12" fmla="*/ 690 w 754"/>
                  <a:gd name="T13" fmla="*/ 16 h 558"/>
                  <a:gd name="T14" fmla="*/ 680 w 754"/>
                  <a:gd name="T15" fmla="*/ 37 h 558"/>
                  <a:gd name="T16" fmla="*/ 625 w 754"/>
                  <a:gd name="T17" fmla="*/ 19 h 558"/>
                  <a:gd name="T18" fmla="*/ 149 w 754"/>
                  <a:gd name="T19" fmla="*/ 37 h 558"/>
                  <a:gd name="T20" fmla="*/ 139 w 754"/>
                  <a:gd name="T21" fmla="*/ 10 h 558"/>
                  <a:gd name="T22" fmla="*/ 89 w 754"/>
                  <a:gd name="T23" fmla="*/ 188 h 558"/>
                  <a:gd name="T24" fmla="*/ 74 w 754"/>
                  <a:gd name="T25" fmla="*/ 38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4" h="558">
                    <a:moveTo>
                      <a:pt x="74" y="380"/>
                    </a:moveTo>
                    <a:cubicBezTo>
                      <a:pt x="114" y="438"/>
                      <a:pt x="0" y="490"/>
                      <a:pt x="245" y="535"/>
                    </a:cubicBezTo>
                    <a:cubicBezTo>
                      <a:pt x="371" y="558"/>
                      <a:pt x="531" y="553"/>
                      <a:pt x="655" y="520"/>
                    </a:cubicBezTo>
                    <a:cubicBezTo>
                      <a:pt x="746" y="495"/>
                      <a:pt x="754" y="484"/>
                      <a:pt x="747" y="383"/>
                    </a:cubicBezTo>
                    <a:cubicBezTo>
                      <a:pt x="731" y="256"/>
                      <a:pt x="754" y="266"/>
                      <a:pt x="716" y="95"/>
                    </a:cubicBezTo>
                    <a:cubicBezTo>
                      <a:pt x="713" y="82"/>
                      <a:pt x="711" y="66"/>
                      <a:pt x="707" y="53"/>
                    </a:cubicBezTo>
                    <a:cubicBezTo>
                      <a:pt x="699" y="21"/>
                      <a:pt x="706" y="34"/>
                      <a:pt x="690" y="16"/>
                    </a:cubicBezTo>
                    <a:lnTo>
                      <a:pt x="680" y="37"/>
                    </a:lnTo>
                    <a:cubicBezTo>
                      <a:pt x="667" y="23"/>
                      <a:pt x="666" y="26"/>
                      <a:pt x="625" y="19"/>
                    </a:cubicBezTo>
                    <a:cubicBezTo>
                      <a:pt x="534" y="3"/>
                      <a:pt x="185" y="0"/>
                      <a:pt x="149" y="37"/>
                    </a:cubicBezTo>
                    <a:cubicBezTo>
                      <a:pt x="138" y="19"/>
                      <a:pt x="133" y="54"/>
                      <a:pt x="139" y="10"/>
                    </a:cubicBezTo>
                    <a:cubicBezTo>
                      <a:pt x="111" y="36"/>
                      <a:pt x="96" y="144"/>
                      <a:pt x="89" y="188"/>
                    </a:cubicBezTo>
                    <a:cubicBezTo>
                      <a:pt x="77" y="255"/>
                      <a:pt x="85" y="342"/>
                      <a:pt x="74" y="380"/>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7" name="Freeform 413">
                <a:extLst>
                  <a:ext uri="{FF2B5EF4-FFF2-40B4-BE49-F238E27FC236}">
                    <a16:creationId xmlns:a16="http://schemas.microsoft.com/office/drawing/2014/main" id="{9A0C11B0-980C-46C8-87AA-C5DAC66412DF}"/>
                  </a:ext>
                </a:extLst>
              </p:cNvPr>
              <p:cNvSpPr>
                <a:spLocks/>
              </p:cNvSpPr>
              <p:nvPr/>
            </p:nvSpPr>
            <p:spPr bwMode="auto">
              <a:xfrm>
                <a:off x="1858816" y="2854506"/>
                <a:ext cx="142019" cy="189646"/>
              </a:xfrm>
              <a:custGeom>
                <a:avLst/>
                <a:gdLst>
                  <a:gd name="T0" fmla="*/ 38 w 508"/>
                  <a:gd name="T1" fmla="*/ 404 h 684"/>
                  <a:gd name="T2" fmla="*/ 62 w 508"/>
                  <a:gd name="T3" fmla="*/ 476 h 684"/>
                  <a:gd name="T4" fmla="*/ 87 w 508"/>
                  <a:gd name="T5" fmla="*/ 684 h 684"/>
                  <a:gd name="T6" fmla="*/ 437 w 508"/>
                  <a:gd name="T7" fmla="*/ 684 h 684"/>
                  <a:gd name="T8" fmla="*/ 425 w 508"/>
                  <a:gd name="T9" fmla="*/ 524 h 684"/>
                  <a:gd name="T10" fmla="*/ 289 w 508"/>
                  <a:gd name="T11" fmla="*/ 518 h 684"/>
                  <a:gd name="T12" fmla="*/ 274 w 508"/>
                  <a:gd name="T13" fmla="*/ 380 h 684"/>
                  <a:gd name="T14" fmla="*/ 459 w 508"/>
                  <a:gd name="T15" fmla="*/ 380 h 684"/>
                  <a:gd name="T16" fmla="*/ 435 w 508"/>
                  <a:gd name="T17" fmla="*/ 211 h 684"/>
                  <a:gd name="T18" fmla="*/ 290 w 508"/>
                  <a:gd name="T19" fmla="*/ 1 h 684"/>
                  <a:gd name="T20" fmla="*/ 105 w 508"/>
                  <a:gd name="T21" fmla="*/ 1 h 684"/>
                  <a:gd name="T22" fmla="*/ 38 w 508"/>
                  <a:gd name="T23" fmla="*/ 404 h 684"/>
                  <a:gd name="connsiteX0" fmla="*/ 233 w 8520"/>
                  <a:gd name="connsiteY0" fmla="*/ 5898 h 9992"/>
                  <a:gd name="connsiteX1" fmla="*/ 705 w 8520"/>
                  <a:gd name="connsiteY1" fmla="*/ 6951 h 9992"/>
                  <a:gd name="connsiteX2" fmla="*/ 8087 w 8520"/>
                  <a:gd name="connsiteY2" fmla="*/ 9992 h 9992"/>
                  <a:gd name="connsiteX3" fmla="*/ 7851 w 8520"/>
                  <a:gd name="connsiteY3" fmla="*/ 7653 h 9992"/>
                  <a:gd name="connsiteX4" fmla="*/ 5174 w 8520"/>
                  <a:gd name="connsiteY4" fmla="*/ 7565 h 9992"/>
                  <a:gd name="connsiteX5" fmla="*/ 4879 w 8520"/>
                  <a:gd name="connsiteY5" fmla="*/ 5548 h 9992"/>
                  <a:gd name="connsiteX6" fmla="*/ 8520 w 8520"/>
                  <a:gd name="connsiteY6" fmla="*/ 5548 h 9992"/>
                  <a:gd name="connsiteX7" fmla="*/ 8048 w 8520"/>
                  <a:gd name="connsiteY7" fmla="*/ 3077 h 9992"/>
                  <a:gd name="connsiteX8" fmla="*/ 5194 w 8520"/>
                  <a:gd name="connsiteY8" fmla="*/ 7 h 9992"/>
                  <a:gd name="connsiteX9" fmla="*/ 1552 w 8520"/>
                  <a:gd name="connsiteY9" fmla="*/ 7 h 9992"/>
                  <a:gd name="connsiteX10" fmla="*/ 233 w 8520"/>
                  <a:gd name="connsiteY10" fmla="*/ 5898 h 9992"/>
                  <a:gd name="connsiteX0" fmla="*/ 273 w 10000"/>
                  <a:gd name="connsiteY0" fmla="*/ 5903 h 7659"/>
                  <a:gd name="connsiteX1" fmla="*/ 827 w 10000"/>
                  <a:gd name="connsiteY1" fmla="*/ 6957 h 7659"/>
                  <a:gd name="connsiteX2" fmla="*/ 9215 w 10000"/>
                  <a:gd name="connsiteY2" fmla="*/ 7659 h 7659"/>
                  <a:gd name="connsiteX3" fmla="*/ 6073 w 10000"/>
                  <a:gd name="connsiteY3" fmla="*/ 7571 h 7659"/>
                  <a:gd name="connsiteX4" fmla="*/ 5727 w 10000"/>
                  <a:gd name="connsiteY4" fmla="*/ 5552 h 7659"/>
                  <a:gd name="connsiteX5" fmla="*/ 10000 w 10000"/>
                  <a:gd name="connsiteY5" fmla="*/ 5552 h 7659"/>
                  <a:gd name="connsiteX6" fmla="*/ 9446 w 10000"/>
                  <a:gd name="connsiteY6" fmla="*/ 3079 h 7659"/>
                  <a:gd name="connsiteX7" fmla="*/ 6096 w 10000"/>
                  <a:gd name="connsiteY7" fmla="*/ 7 h 7659"/>
                  <a:gd name="connsiteX8" fmla="*/ 1822 w 10000"/>
                  <a:gd name="connsiteY8" fmla="*/ 7 h 7659"/>
                  <a:gd name="connsiteX9" fmla="*/ 273 w 10000"/>
                  <a:gd name="connsiteY9" fmla="*/ 5903 h 7659"/>
                  <a:gd name="connsiteX0" fmla="*/ 273 w 10000"/>
                  <a:gd name="connsiteY0" fmla="*/ 7707 h 10734"/>
                  <a:gd name="connsiteX1" fmla="*/ 827 w 10000"/>
                  <a:gd name="connsiteY1" fmla="*/ 9083 h 10734"/>
                  <a:gd name="connsiteX2" fmla="*/ 9215 w 10000"/>
                  <a:gd name="connsiteY2" fmla="*/ 10000 h 10734"/>
                  <a:gd name="connsiteX3" fmla="*/ 6073 w 10000"/>
                  <a:gd name="connsiteY3" fmla="*/ 9885 h 10734"/>
                  <a:gd name="connsiteX4" fmla="*/ 5727 w 10000"/>
                  <a:gd name="connsiteY4" fmla="*/ 7249 h 10734"/>
                  <a:gd name="connsiteX5" fmla="*/ 10000 w 10000"/>
                  <a:gd name="connsiteY5" fmla="*/ 7249 h 10734"/>
                  <a:gd name="connsiteX6" fmla="*/ 9446 w 10000"/>
                  <a:gd name="connsiteY6" fmla="*/ 4020 h 10734"/>
                  <a:gd name="connsiteX7" fmla="*/ 6096 w 10000"/>
                  <a:gd name="connsiteY7" fmla="*/ 9 h 10734"/>
                  <a:gd name="connsiteX8" fmla="*/ 1822 w 10000"/>
                  <a:gd name="connsiteY8" fmla="*/ 9 h 10734"/>
                  <a:gd name="connsiteX9" fmla="*/ 273 w 10000"/>
                  <a:gd name="connsiteY9" fmla="*/ 7707 h 10734"/>
                  <a:gd name="connsiteX0" fmla="*/ 273 w 10000"/>
                  <a:gd name="connsiteY0" fmla="*/ 7707 h 11071"/>
                  <a:gd name="connsiteX1" fmla="*/ 827 w 10000"/>
                  <a:gd name="connsiteY1" fmla="*/ 9083 h 11071"/>
                  <a:gd name="connsiteX2" fmla="*/ 9215 w 10000"/>
                  <a:gd name="connsiteY2" fmla="*/ 10000 h 11071"/>
                  <a:gd name="connsiteX3" fmla="*/ 6073 w 10000"/>
                  <a:gd name="connsiteY3" fmla="*/ 9885 h 11071"/>
                  <a:gd name="connsiteX4" fmla="*/ 5727 w 10000"/>
                  <a:gd name="connsiteY4" fmla="*/ 7249 h 11071"/>
                  <a:gd name="connsiteX5" fmla="*/ 10000 w 10000"/>
                  <a:gd name="connsiteY5" fmla="*/ 7249 h 11071"/>
                  <a:gd name="connsiteX6" fmla="*/ 9446 w 10000"/>
                  <a:gd name="connsiteY6" fmla="*/ 4020 h 11071"/>
                  <a:gd name="connsiteX7" fmla="*/ 6096 w 10000"/>
                  <a:gd name="connsiteY7" fmla="*/ 9 h 11071"/>
                  <a:gd name="connsiteX8" fmla="*/ 1822 w 10000"/>
                  <a:gd name="connsiteY8" fmla="*/ 9 h 11071"/>
                  <a:gd name="connsiteX9" fmla="*/ 273 w 10000"/>
                  <a:gd name="connsiteY9" fmla="*/ 7707 h 1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1071">
                    <a:moveTo>
                      <a:pt x="273" y="7707"/>
                    </a:moveTo>
                    <a:cubicBezTo>
                      <a:pt x="481" y="8261"/>
                      <a:pt x="620" y="8624"/>
                      <a:pt x="827" y="9083"/>
                    </a:cubicBezTo>
                    <a:cubicBezTo>
                      <a:pt x="2049" y="13024"/>
                      <a:pt x="8341" y="9867"/>
                      <a:pt x="9215" y="10000"/>
                    </a:cubicBezTo>
                    <a:lnTo>
                      <a:pt x="6073" y="9885"/>
                    </a:lnTo>
                    <a:cubicBezTo>
                      <a:pt x="5865" y="9064"/>
                      <a:pt x="5472" y="8223"/>
                      <a:pt x="5727" y="7249"/>
                    </a:cubicBezTo>
                    <a:cubicBezTo>
                      <a:pt x="6627" y="7057"/>
                      <a:pt x="9076" y="7000"/>
                      <a:pt x="10000" y="7249"/>
                    </a:cubicBezTo>
                    <a:cubicBezTo>
                      <a:pt x="9816" y="6160"/>
                      <a:pt x="9539" y="5166"/>
                      <a:pt x="9446" y="4020"/>
                    </a:cubicBezTo>
                    <a:cubicBezTo>
                      <a:pt x="9215" y="791"/>
                      <a:pt x="11133" y="142"/>
                      <a:pt x="6096" y="9"/>
                    </a:cubicBezTo>
                    <a:cubicBezTo>
                      <a:pt x="4663" y="-10"/>
                      <a:pt x="3254" y="9"/>
                      <a:pt x="1822" y="9"/>
                    </a:cubicBezTo>
                    <a:cubicBezTo>
                      <a:pt x="827" y="1842"/>
                      <a:pt x="-604" y="5472"/>
                      <a:pt x="273" y="7707"/>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8" name="Freeform 418">
                <a:extLst>
                  <a:ext uri="{FF2B5EF4-FFF2-40B4-BE49-F238E27FC236}">
                    <a16:creationId xmlns:a16="http://schemas.microsoft.com/office/drawing/2014/main" id="{8A823CF0-F0E8-4562-97FB-545AE18553ED}"/>
                  </a:ext>
                </a:extLst>
              </p:cNvPr>
              <p:cNvSpPr>
                <a:spLocks/>
              </p:cNvSpPr>
              <p:nvPr/>
            </p:nvSpPr>
            <p:spPr bwMode="auto">
              <a:xfrm>
                <a:off x="2315370" y="1654176"/>
                <a:ext cx="174625" cy="166688"/>
              </a:xfrm>
              <a:custGeom>
                <a:avLst/>
                <a:gdLst>
                  <a:gd name="T0" fmla="*/ 266 w 532"/>
                  <a:gd name="T1" fmla="*/ 512 h 512"/>
                  <a:gd name="T2" fmla="*/ 278 w 532"/>
                  <a:gd name="T3" fmla="*/ 512 h 512"/>
                  <a:gd name="T4" fmla="*/ 494 w 532"/>
                  <a:gd name="T5" fmla="*/ 352 h 512"/>
                  <a:gd name="T6" fmla="*/ 530 w 532"/>
                  <a:gd name="T7" fmla="*/ 7 h 512"/>
                  <a:gd name="T8" fmla="*/ 409 w 532"/>
                  <a:gd name="T9" fmla="*/ 57 h 512"/>
                  <a:gd name="T10" fmla="*/ 258 w 532"/>
                  <a:gd name="T11" fmla="*/ 78 h 512"/>
                  <a:gd name="T12" fmla="*/ 2 w 532"/>
                  <a:gd name="T13" fmla="*/ 0 h 512"/>
                  <a:gd name="T14" fmla="*/ 39 w 532"/>
                  <a:gd name="T15" fmla="*/ 353 h 512"/>
                  <a:gd name="T16" fmla="*/ 266 w 532"/>
                  <a:gd name="T17" fmla="*/ 5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2" h="512">
                    <a:moveTo>
                      <a:pt x="266" y="512"/>
                    </a:moveTo>
                    <a:lnTo>
                      <a:pt x="278" y="512"/>
                    </a:lnTo>
                    <a:cubicBezTo>
                      <a:pt x="404" y="489"/>
                      <a:pt x="452" y="453"/>
                      <a:pt x="494" y="352"/>
                    </a:cubicBezTo>
                    <a:cubicBezTo>
                      <a:pt x="532" y="261"/>
                      <a:pt x="527" y="112"/>
                      <a:pt x="530" y="7"/>
                    </a:cubicBezTo>
                    <a:cubicBezTo>
                      <a:pt x="498" y="15"/>
                      <a:pt x="451" y="43"/>
                      <a:pt x="409" y="57"/>
                    </a:cubicBezTo>
                    <a:cubicBezTo>
                      <a:pt x="361" y="72"/>
                      <a:pt x="310" y="79"/>
                      <a:pt x="258" y="78"/>
                    </a:cubicBezTo>
                    <a:cubicBezTo>
                      <a:pt x="155" y="76"/>
                      <a:pt x="74" y="42"/>
                      <a:pt x="2" y="0"/>
                    </a:cubicBezTo>
                    <a:cubicBezTo>
                      <a:pt x="0" y="100"/>
                      <a:pt x="4" y="269"/>
                      <a:pt x="39" y="353"/>
                    </a:cubicBezTo>
                    <a:cubicBezTo>
                      <a:pt x="79" y="449"/>
                      <a:pt x="139" y="497"/>
                      <a:pt x="266" y="512"/>
                    </a:cubicBezTo>
                    <a:close/>
                  </a:path>
                </a:pathLst>
              </a:custGeom>
              <a:solidFill>
                <a:srgbClr val="8C41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9" name="Freeform 429">
                <a:extLst>
                  <a:ext uri="{FF2B5EF4-FFF2-40B4-BE49-F238E27FC236}">
                    <a16:creationId xmlns:a16="http://schemas.microsoft.com/office/drawing/2014/main" id="{1181587B-028F-4F1F-9D60-A037B8B12571}"/>
                  </a:ext>
                </a:extLst>
              </p:cNvPr>
              <p:cNvSpPr>
                <a:spLocks/>
              </p:cNvSpPr>
              <p:nvPr/>
            </p:nvSpPr>
            <p:spPr bwMode="auto">
              <a:xfrm>
                <a:off x="2458245" y="2740026"/>
                <a:ext cx="241300" cy="76200"/>
              </a:xfrm>
              <a:custGeom>
                <a:avLst/>
                <a:gdLst>
                  <a:gd name="T0" fmla="*/ 2 w 736"/>
                  <a:gd name="T1" fmla="*/ 232 h 232"/>
                  <a:gd name="T2" fmla="*/ 678 w 736"/>
                  <a:gd name="T3" fmla="*/ 230 h 232"/>
                  <a:gd name="T4" fmla="*/ 725 w 736"/>
                  <a:gd name="T5" fmla="*/ 120 h 232"/>
                  <a:gd name="T6" fmla="*/ 681 w 736"/>
                  <a:gd name="T7" fmla="*/ 1 h 232"/>
                  <a:gd name="T8" fmla="*/ 0 w 736"/>
                  <a:gd name="T9" fmla="*/ 0 h 232"/>
                  <a:gd name="T10" fmla="*/ 2 w 736"/>
                  <a:gd name="T11" fmla="*/ 232 h 232"/>
                </a:gdLst>
                <a:ahLst/>
                <a:cxnLst>
                  <a:cxn ang="0">
                    <a:pos x="T0" y="T1"/>
                  </a:cxn>
                  <a:cxn ang="0">
                    <a:pos x="T2" y="T3"/>
                  </a:cxn>
                  <a:cxn ang="0">
                    <a:pos x="T4" y="T5"/>
                  </a:cxn>
                  <a:cxn ang="0">
                    <a:pos x="T6" y="T7"/>
                  </a:cxn>
                  <a:cxn ang="0">
                    <a:pos x="T8" y="T9"/>
                  </a:cxn>
                  <a:cxn ang="0">
                    <a:pos x="T10" y="T11"/>
                  </a:cxn>
                </a:cxnLst>
                <a:rect l="0" t="0" r="r" b="b"/>
                <a:pathLst>
                  <a:path w="736" h="232">
                    <a:moveTo>
                      <a:pt x="2" y="232"/>
                    </a:moveTo>
                    <a:lnTo>
                      <a:pt x="678" y="230"/>
                    </a:lnTo>
                    <a:cubicBezTo>
                      <a:pt x="733" y="209"/>
                      <a:pt x="725" y="182"/>
                      <a:pt x="725" y="120"/>
                    </a:cubicBezTo>
                    <a:cubicBezTo>
                      <a:pt x="725" y="49"/>
                      <a:pt x="736" y="30"/>
                      <a:pt x="681" y="1"/>
                    </a:cubicBezTo>
                    <a:lnTo>
                      <a:pt x="0" y="0"/>
                    </a:lnTo>
                    <a:lnTo>
                      <a:pt x="2" y="232"/>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0" name="Freeform 431">
                <a:extLst>
                  <a:ext uri="{FF2B5EF4-FFF2-40B4-BE49-F238E27FC236}">
                    <a16:creationId xmlns:a16="http://schemas.microsoft.com/office/drawing/2014/main" id="{63BCDF65-3F08-4772-BA96-871FA28CFBEB}"/>
                  </a:ext>
                </a:extLst>
              </p:cNvPr>
              <p:cNvSpPr>
                <a:spLocks/>
              </p:cNvSpPr>
              <p:nvPr/>
            </p:nvSpPr>
            <p:spPr bwMode="auto">
              <a:xfrm>
                <a:off x="2112170" y="2736851"/>
                <a:ext cx="223838" cy="82550"/>
              </a:xfrm>
              <a:custGeom>
                <a:avLst/>
                <a:gdLst>
                  <a:gd name="T0" fmla="*/ 33 w 683"/>
                  <a:gd name="T1" fmla="*/ 15 h 248"/>
                  <a:gd name="T2" fmla="*/ 9 w 683"/>
                  <a:gd name="T3" fmla="*/ 136 h 248"/>
                  <a:gd name="T4" fmla="*/ 48 w 683"/>
                  <a:gd name="T5" fmla="*/ 236 h 248"/>
                  <a:gd name="T6" fmla="*/ 659 w 683"/>
                  <a:gd name="T7" fmla="*/ 237 h 248"/>
                  <a:gd name="T8" fmla="*/ 683 w 683"/>
                  <a:gd name="T9" fmla="*/ 248 h 248"/>
                  <a:gd name="T10" fmla="*/ 683 w 683"/>
                  <a:gd name="T11" fmla="*/ 9 h 248"/>
                  <a:gd name="T12" fmla="*/ 33 w 683"/>
                  <a:gd name="T13" fmla="*/ 15 h 248"/>
                </a:gdLst>
                <a:ahLst/>
                <a:cxnLst>
                  <a:cxn ang="0">
                    <a:pos x="T0" y="T1"/>
                  </a:cxn>
                  <a:cxn ang="0">
                    <a:pos x="T2" y="T3"/>
                  </a:cxn>
                  <a:cxn ang="0">
                    <a:pos x="T4" y="T5"/>
                  </a:cxn>
                  <a:cxn ang="0">
                    <a:pos x="T6" y="T7"/>
                  </a:cxn>
                  <a:cxn ang="0">
                    <a:pos x="T8" y="T9"/>
                  </a:cxn>
                  <a:cxn ang="0">
                    <a:pos x="T10" y="T11"/>
                  </a:cxn>
                  <a:cxn ang="0">
                    <a:pos x="T12" y="T13"/>
                  </a:cxn>
                </a:cxnLst>
                <a:rect l="0" t="0" r="r" b="b"/>
                <a:pathLst>
                  <a:path w="683" h="248">
                    <a:moveTo>
                      <a:pt x="33" y="15"/>
                    </a:moveTo>
                    <a:cubicBezTo>
                      <a:pt x="0" y="48"/>
                      <a:pt x="9" y="81"/>
                      <a:pt x="9" y="136"/>
                    </a:cubicBezTo>
                    <a:cubicBezTo>
                      <a:pt x="9" y="198"/>
                      <a:pt x="3" y="215"/>
                      <a:pt x="48" y="236"/>
                    </a:cubicBezTo>
                    <a:lnTo>
                      <a:pt x="659" y="237"/>
                    </a:lnTo>
                    <a:cubicBezTo>
                      <a:pt x="679" y="240"/>
                      <a:pt x="672" y="232"/>
                      <a:pt x="683" y="248"/>
                    </a:cubicBezTo>
                    <a:lnTo>
                      <a:pt x="683" y="9"/>
                    </a:lnTo>
                    <a:cubicBezTo>
                      <a:pt x="609" y="0"/>
                      <a:pt x="84" y="0"/>
                      <a:pt x="33" y="15"/>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1" name="Freeform 435">
                <a:extLst>
                  <a:ext uri="{FF2B5EF4-FFF2-40B4-BE49-F238E27FC236}">
                    <a16:creationId xmlns:a16="http://schemas.microsoft.com/office/drawing/2014/main" id="{17296588-0D2F-4505-BC80-2457B16E9A9D}"/>
                  </a:ext>
                </a:extLst>
              </p:cNvPr>
              <p:cNvSpPr>
                <a:spLocks/>
              </p:cNvSpPr>
              <p:nvPr/>
            </p:nvSpPr>
            <p:spPr bwMode="auto">
              <a:xfrm>
                <a:off x="2712889" y="2874963"/>
                <a:ext cx="159856" cy="250957"/>
              </a:xfrm>
              <a:custGeom>
                <a:avLst/>
                <a:gdLst>
                  <a:gd name="T0" fmla="*/ 337 w 353"/>
                  <a:gd name="T1" fmla="*/ 584 h 820"/>
                  <a:gd name="T2" fmla="*/ 340 w 353"/>
                  <a:gd name="T3" fmla="*/ 477 h 820"/>
                  <a:gd name="T4" fmla="*/ 340 w 353"/>
                  <a:gd name="T5" fmla="*/ 345 h 820"/>
                  <a:gd name="T6" fmla="*/ 296 w 353"/>
                  <a:gd name="T7" fmla="*/ 345 h 820"/>
                  <a:gd name="T8" fmla="*/ 296 w 353"/>
                  <a:gd name="T9" fmla="*/ 178 h 820"/>
                  <a:gd name="T10" fmla="*/ 265 w 353"/>
                  <a:gd name="T11" fmla="*/ 0 h 820"/>
                  <a:gd name="T12" fmla="*/ 97 w 353"/>
                  <a:gd name="T13" fmla="*/ 0 h 820"/>
                  <a:gd name="T14" fmla="*/ 74 w 353"/>
                  <a:gd name="T15" fmla="*/ 285 h 820"/>
                  <a:gd name="T16" fmla="*/ 41 w 353"/>
                  <a:gd name="T17" fmla="*/ 540 h 820"/>
                  <a:gd name="T18" fmla="*/ 199 w 353"/>
                  <a:gd name="T19" fmla="*/ 308 h 820"/>
                  <a:gd name="T20" fmla="*/ 110 w 353"/>
                  <a:gd name="T21" fmla="*/ 668 h 820"/>
                  <a:gd name="T22" fmla="*/ 207 w 353"/>
                  <a:gd name="T23" fmla="*/ 731 h 820"/>
                  <a:gd name="T24" fmla="*/ 337 w 353"/>
                  <a:gd name="T25" fmla="*/ 584 h 820"/>
                  <a:gd name="connsiteX0" fmla="*/ 8778 w 9028"/>
                  <a:gd name="connsiteY0" fmla="*/ 7122 h 9354"/>
                  <a:gd name="connsiteX1" fmla="*/ 8863 w 9028"/>
                  <a:gd name="connsiteY1" fmla="*/ 5817 h 9354"/>
                  <a:gd name="connsiteX2" fmla="*/ 8863 w 9028"/>
                  <a:gd name="connsiteY2" fmla="*/ 4207 h 9354"/>
                  <a:gd name="connsiteX3" fmla="*/ 7616 w 9028"/>
                  <a:gd name="connsiteY3" fmla="*/ 4207 h 9354"/>
                  <a:gd name="connsiteX4" fmla="*/ 7616 w 9028"/>
                  <a:gd name="connsiteY4" fmla="*/ 2171 h 9354"/>
                  <a:gd name="connsiteX5" fmla="*/ 8711 w 9028"/>
                  <a:gd name="connsiteY5" fmla="*/ 0 h 9354"/>
                  <a:gd name="connsiteX6" fmla="*/ 1979 w 9028"/>
                  <a:gd name="connsiteY6" fmla="*/ 0 h 9354"/>
                  <a:gd name="connsiteX7" fmla="*/ 1327 w 9028"/>
                  <a:gd name="connsiteY7" fmla="*/ 3476 h 9354"/>
                  <a:gd name="connsiteX8" fmla="*/ 392 w 9028"/>
                  <a:gd name="connsiteY8" fmla="*/ 6585 h 9354"/>
                  <a:gd name="connsiteX9" fmla="*/ 4868 w 9028"/>
                  <a:gd name="connsiteY9" fmla="*/ 3756 h 9354"/>
                  <a:gd name="connsiteX10" fmla="*/ 2347 w 9028"/>
                  <a:gd name="connsiteY10" fmla="*/ 8146 h 9354"/>
                  <a:gd name="connsiteX11" fmla="*/ 5095 w 9028"/>
                  <a:gd name="connsiteY11" fmla="*/ 8915 h 9354"/>
                  <a:gd name="connsiteX12" fmla="*/ 8778 w 9028"/>
                  <a:gd name="connsiteY12" fmla="*/ 7122 h 9354"/>
                  <a:gd name="connsiteX0" fmla="*/ 9723 w 10000"/>
                  <a:gd name="connsiteY0" fmla="*/ 7614 h 10000"/>
                  <a:gd name="connsiteX1" fmla="*/ 9817 w 10000"/>
                  <a:gd name="connsiteY1" fmla="*/ 6219 h 10000"/>
                  <a:gd name="connsiteX2" fmla="*/ 9817 w 10000"/>
                  <a:gd name="connsiteY2" fmla="*/ 4498 h 10000"/>
                  <a:gd name="connsiteX3" fmla="*/ 8436 w 10000"/>
                  <a:gd name="connsiteY3" fmla="*/ 4498 h 10000"/>
                  <a:gd name="connsiteX4" fmla="*/ 9649 w 10000"/>
                  <a:gd name="connsiteY4" fmla="*/ 0 h 10000"/>
                  <a:gd name="connsiteX5" fmla="*/ 2192 w 10000"/>
                  <a:gd name="connsiteY5" fmla="*/ 0 h 10000"/>
                  <a:gd name="connsiteX6" fmla="*/ 1470 w 10000"/>
                  <a:gd name="connsiteY6" fmla="*/ 3716 h 10000"/>
                  <a:gd name="connsiteX7" fmla="*/ 434 w 10000"/>
                  <a:gd name="connsiteY7" fmla="*/ 7040 h 10000"/>
                  <a:gd name="connsiteX8" fmla="*/ 5392 w 10000"/>
                  <a:gd name="connsiteY8" fmla="*/ 4015 h 10000"/>
                  <a:gd name="connsiteX9" fmla="*/ 2600 w 10000"/>
                  <a:gd name="connsiteY9" fmla="*/ 8709 h 10000"/>
                  <a:gd name="connsiteX10" fmla="*/ 5644 w 10000"/>
                  <a:gd name="connsiteY10" fmla="*/ 9531 h 10000"/>
                  <a:gd name="connsiteX11" fmla="*/ 9723 w 10000"/>
                  <a:gd name="connsiteY11" fmla="*/ 7614 h 10000"/>
                  <a:gd name="connsiteX0" fmla="*/ 9723 w 10000"/>
                  <a:gd name="connsiteY0" fmla="*/ 7614 h 10000"/>
                  <a:gd name="connsiteX1" fmla="*/ 9817 w 10000"/>
                  <a:gd name="connsiteY1" fmla="*/ 6219 h 10000"/>
                  <a:gd name="connsiteX2" fmla="*/ 9817 w 10000"/>
                  <a:gd name="connsiteY2" fmla="*/ 4498 h 10000"/>
                  <a:gd name="connsiteX3" fmla="*/ 9649 w 10000"/>
                  <a:gd name="connsiteY3" fmla="*/ 0 h 10000"/>
                  <a:gd name="connsiteX4" fmla="*/ 2192 w 10000"/>
                  <a:gd name="connsiteY4" fmla="*/ 0 h 10000"/>
                  <a:gd name="connsiteX5" fmla="*/ 1470 w 10000"/>
                  <a:gd name="connsiteY5" fmla="*/ 3716 h 10000"/>
                  <a:gd name="connsiteX6" fmla="*/ 434 w 10000"/>
                  <a:gd name="connsiteY6" fmla="*/ 7040 h 10000"/>
                  <a:gd name="connsiteX7" fmla="*/ 5392 w 10000"/>
                  <a:gd name="connsiteY7" fmla="*/ 4015 h 10000"/>
                  <a:gd name="connsiteX8" fmla="*/ 2600 w 10000"/>
                  <a:gd name="connsiteY8" fmla="*/ 8709 h 10000"/>
                  <a:gd name="connsiteX9" fmla="*/ 5644 w 10000"/>
                  <a:gd name="connsiteY9" fmla="*/ 9531 h 10000"/>
                  <a:gd name="connsiteX10" fmla="*/ 9723 w 10000"/>
                  <a:gd name="connsiteY10" fmla="*/ 7614 h 10000"/>
                  <a:gd name="connsiteX0" fmla="*/ 9723 w 10257"/>
                  <a:gd name="connsiteY0" fmla="*/ 7614 h 10000"/>
                  <a:gd name="connsiteX1" fmla="*/ 9817 w 10257"/>
                  <a:gd name="connsiteY1" fmla="*/ 6219 h 10000"/>
                  <a:gd name="connsiteX2" fmla="*/ 9649 w 10257"/>
                  <a:gd name="connsiteY2" fmla="*/ 0 h 10000"/>
                  <a:gd name="connsiteX3" fmla="*/ 2192 w 10257"/>
                  <a:gd name="connsiteY3" fmla="*/ 0 h 10000"/>
                  <a:gd name="connsiteX4" fmla="*/ 1470 w 10257"/>
                  <a:gd name="connsiteY4" fmla="*/ 3716 h 10000"/>
                  <a:gd name="connsiteX5" fmla="*/ 434 w 10257"/>
                  <a:gd name="connsiteY5" fmla="*/ 7040 h 10000"/>
                  <a:gd name="connsiteX6" fmla="*/ 5392 w 10257"/>
                  <a:gd name="connsiteY6" fmla="*/ 4015 h 10000"/>
                  <a:gd name="connsiteX7" fmla="*/ 2600 w 10257"/>
                  <a:gd name="connsiteY7" fmla="*/ 8709 h 10000"/>
                  <a:gd name="connsiteX8" fmla="*/ 5644 w 10257"/>
                  <a:gd name="connsiteY8" fmla="*/ 9531 h 10000"/>
                  <a:gd name="connsiteX9" fmla="*/ 9723 w 10257"/>
                  <a:gd name="connsiteY9" fmla="*/ 7614 h 10000"/>
                  <a:gd name="connsiteX0" fmla="*/ 9723 w 10415"/>
                  <a:gd name="connsiteY0" fmla="*/ 7614 h 10000"/>
                  <a:gd name="connsiteX1" fmla="*/ 9649 w 10415"/>
                  <a:gd name="connsiteY1" fmla="*/ 0 h 10000"/>
                  <a:gd name="connsiteX2" fmla="*/ 2192 w 10415"/>
                  <a:gd name="connsiteY2" fmla="*/ 0 h 10000"/>
                  <a:gd name="connsiteX3" fmla="*/ 1470 w 10415"/>
                  <a:gd name="connsiteY3" fmla="*/ 3716 h 10000"/>
                  <a:gd name="connsiteX4" fmla="*/ 434 w 10415"/>
                  <a:gd name="connsiteY4" fmla="*/ 7040 h 10000"/>
                  <a:gd name="connsiteX5" fmla="*/ 5392 w 10415"/>
                  <a:gd name="connsiteY5" fmla="*/ 4015 h 10000"/>
                  <a:gd name="connsiteX6" fmla="*/ 2600 w 10415"/>
                  <a:gd name="connsiteY6" fmla="*/ 8709 h 10000"/>
                  <a:gd name="connsiteX7" fmla="*/ 5644 w 10415"/>
                  <a:gd name="connsiteY7" fmla="*/ 9531 h 10000"/>
                  <a:gd name="connsiteX8" fmla="*/ 9723 w 10415"/>
                  <a:gd name="connsiteY8" fmla="*/ 7614 h 10000"/>
                  <a:gd name="connsiteX0" fmla="*/ 9723 w 10980"/>
                  <a:gd name="connsiteY0" fmla="*/ 7614 h 10000"/>
                  <a:gd name="connsiteX1" fmla="*/ 9649 w 10980"/>
                  <a:gd name="connsiteY1" fmla="*/ 0 h 10000"/>
                  <a:gd name="connsiteX2" fmla="*/ 2192 w 10980"/>
                  <a:gd name="connsiteY2" fmla="*/ 0 h 10000"/>
                  <a:gd name="connsiteX3" fmla="*/ 1470 w 10980"/>
                  <a:gd name="connsiteY3" fmla="*/ 3716 h 10000"/>
                  <a:gd name="connsiteX4" fmla="*/ 434 w 10980"/>
                  <a:gd name="connsiteY4" fmla="*/ 7040 h 10000"/>
                  <a:gd name="connsiteX5" fmla="*/ 5392 w 10980"/>
                  <a:gd name="connsiteY5" fmla="*/ 4015 h 10000"/>
                  <a:gd name="connsiteX6" fmla="*/ 2600 w 10980"/>
                  <a:gd name="connsiteY6" fmla="*/ 8709 h 10000"/>
                  <a:gd name="connsiteX7" fmla="*/ 5644 w 10980"/>
                  <a:gd name="connsiteY7" fmla="*/ 9531 h 10000"/>
                  <a:gd name="connsiteX8" fmla="*/ 9723 w 10980"/>
                  <a:gd name="connsiteY8" fmla="*/ 7614 h 10000"/>
                  <a:gd name="connsiteX0" fmla="*/ 9723 w 11574"/>
                  <a:gd name="connsiteY0" fmla="*/ 7614 h 10000"/>
                  <a:gd name="connsiteX1" fmla="*/ 9649 w 11574"/>
                  <a:gd name="connsiteY1" fmla="*/ 0 h 10000"/>
                  <a:gd name="connsiteX2" fmla="*/ 2192 w 11574"/>
                  <a:gd name="connsiteY2" fmla="*/ 0 h 10000"/>
                  <a:gd name="connsiteX3" fmla="*/ 1470 w 11574"/>
                  <a:gd name="connsiteY3" fmla="*/ 3716 h 10000"/>
                  <a:gd name="connsiteX4" fmla="*/ 434 w 11574"/>
                  <a:gd name="connsiteY4" fmla="*/ 7040 h 10000"/>
                  <a:gd name="connsiteX5" fmla="*/ 5392 w 11574"/>
                  <a:gd name="connsiteY5" fmla="*/ 4015 h 10000"/>
                  <a:gd name="connsiteX6" fmla="*/ 2600 w 11574"/>
                  <a:gd name="connsiteY6" fmla="*/ 8709 h 10000"/>
                  <a:gd name="connsiteX7" fmla="*/ 5644 w 11574"/>
                  <a:gd name="connsiteY7" fmla="*/ 9531 h 10000"/>
                  <a:gd name="connsiteX8" fmla="*/ 9723 w 11574"/>
                  <a:gd name="connsiteY8" fmla="*/ 761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4" h="10000">
                    <a:moveTo>
                      <a:pt x="9723" y="7614"/>
                    </a:moveTo>
                    <a:cubicBezTo>
                      <a:pt x="11847" y="5571"/>
                      <a:pt x="12543" y="1724"/>
                      <a:pt x="9649" y="0"/>
                    </a:cubicBezTo>
                    <a:lnTo>
                      <a:pt x="2192" y="0"/>
                    </a:lnTo>
                    <a:cubicBezTo>
                      <a:pt x="2317" y="1564"/>
                      <a:pt x="2286" y="2216"/>
                      <a:pt x="1470" y="3716"/>
                    </a:cubicBezTo>
                    <a:cubicBezTo>
                      <a:pt x="1093" y="4381"/>
                      <a:pt x="-852" y="6597"/>
                      <a:pt x="434" y="7040"/>
                    </a:cubicBezTo>
                    <a:cubicBezTo>
                      <a:pt x="2757" y="8136"/>
                      <a:pt x="4200" y="4446"/>
                      <a:pt x="5392" y="4015"/>
                    </a:cubicBezTo>
                    <a:cubicBezTo>
                      <a:pt x="7965" y="3611"/>
                      <a:pt x="7965" y="6154"/>
                      <a:pt x="2600" y="8709"/>
                    </a:cubicBezTo>
                    <a:cubicBezTo>
                      <a:pt x="1062" y="9426"/>
                      <a:pt x="2788" y="10691"/>
                      <a:pt x="5644" y="9531"/>
                    </a:cubicBezTo>
                    <a:lnTo>
                      <a:pt x="9723" y="7614"/>
                    </a:lnTo>
                    <a:close/>
                  </a:path>
                </a:pathLst>
              </a:custGeom>
              <a:solidFill>
                <a:srgbClr val="B76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2" name="Freeform 439">
                <a:extLst>
                  <a:ext uri="{FF2B5EF4-FFF2-40B4-BE49-F238E27FC236}">
                    <a16:creationId xmlns:a16="http://schemas.microsoft.com/office/drawing/2014/main" id="{502F2124-0ABA-4BCD-8DC1-DE180CCEDBFE}"/>
                  </a:ext>
                </a:extLst>
              </p:cNvPr>
              <p:cNvSpPr>
                <a:spLocks/>
              </p:cNvSpPr>
              <p:nvPr/>
            </p:nvSpPr>
            <p:spPr bwMode="auto">
              <a:xfrm>
                <a:off x="2336008" y="2724151"/>
                <a:ext cx="122238" cy="115888"/>
              </a:xfrm>
              <a:custGeom>
                <a:avLst/>
                <a:gdLst>
                  <a:gd name="T0" fmla="*/ 0 w 373"/>
                  <a:gd name="T1" fmla="*/ 52 h 354"/>
                  <a:gd name="T2" fmla="*/ 0 w 373"/>
                  <a:gd name="T3" fmla="*/ 291 h 354"/>
                  <a:gd name="T4" fmla="*/ 76 w 373"/>
                  <a:gd name="T5" fmla="*/ 331 h 354"/>
                  <a:gd name="T6" fmla="*/ 187 w 373"/>
                  <a:gd name="T7" fmla="*/ 330 h 354"/>
                  <a:gd name="T8" fmla="*/ 373 w 373"/>
                  <a:gd name="T9" fmla="*/ 282 h 354"/>
                  <a:gd name="T10" fmla="*/ 371 w 373"/>
                  <a:gd name="T11" fmla="*/ 50 h 354"/>
                  <a:gd name="T12" fmla="*/ 297 w 373"/>
                  <a:gd name="T13" fmla="*/ 16 h 354"/>
                  <a:gd name="T14" fmla="*/ 187 w 373"/>
                  <a:gd name="T15" fmla="*/ 17 h 354"/>
                  <a:gd name="T16" fmla="*/ 0 w 373"/>
                  <a:gd name="T17" fmla="*/ 5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3" h="354">
                    <a:moveTo>
                      <a:pt x="0" y="52"/>
                    </a:moveTo>
                    <a:lnTo>
                      <a:pt x="0" y="291"/>
                    </a:lnTo>
                    <a:cubicBezTo>
                      <a:pt x="12" y="328"/>
                      <a:pt x="28" y="330"/>
                      <a:pt x="76" y="331"/>
                    </a:cubicBezTo>
                    <a:cubicBezTo>
                      <a:pt x="113" y="331"/>
                      <a:pt x="150" y="330"/>
                      <a:pt x="187" y="330"/>
                    </a:cubicBezTo>
                    <a:cubicBezTo>
                      <a:pt x="274" y="330"/>
                      <a:pt x="347" y="354"/>
                      <a:pt x="373" y="282"/>
                    </a:cubicBezTo>
                    <a:lnTo>
                      <a:pt x="371" y="50"/>
                    </a:lnTo>
                    <a:cubicBezTo>
                      <a:pt x="348" y="23"/>
                      <a:pt x="349" y="18"/>
                      <a:pt x="297" y="16"/>
                    </a:cubicBezTo>
                    <a:cubicBezTo>
                      <a:pt x="262" y="15"/>
                      <a:pt x="223" y="17"/>
                      <a:pt x="187" y="17"/>
                    </a:cubicBezTo>
                    <a:cubicBezTo>
                      <a:pt x="111" y="17"/>
                      <a:pt x="30" y="0"/>
                      <a:pt x="0" y="52"/>
                    </a:cubicBez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3" name="Freeform 447">
                <a:extLst>
                  <a:ext uri="{FF2B5EF4-FFF2-40B4-BE49-F238E27FC236}">
                    <a16:creationId xmlns:a16="http://schemas.microsoft.com/office/drawing/2014/main" id="{D2CCA06E-5BBC-446E-9740-A2567281465C}"/>
                  </a:ext>
                </a:extLst>
              </p:cNvPr>
              <p:cNvSpPr>
                <a:spLocks/>
              </p:cNvSpPr>
              <p:nvPr/>
            </p:nvSpPr>
            <p:spPr bwMode="auto">
              <a:xfrm>
                <a:off x="1937545" y="2974976"/>
                <a:ext cx="103188" cy="106363"/>
              </a:xfrm>
              <a:custGeom>
                <a:avLst/>
                <a:gdLst>
                  <a:gd name="T0" fmla="*/ 174 w 317"/>
                  <a:gd name="T1" fmla="*/ 317 h 328"/>
                  <a:gd name="T2" fmla="*/ 188 w 317"/>
                  <a:gd name="T3" fmla="*/ 325 h 328"/>
                  <a:gd name="T4" fmla="*/ 317 w 317"/>
                  <a:gd name="T5" fmla="*/ 325 h 328"/>
                  <a:gd name="T6" fmla="*/ 312 w 317"/>
                  <a:gd name="T7" fmla="*/ 170 h 328"/>
                  <a:gd name="T8" fmla="*/ 196 w 317"/>
                  <a:gd name="T9" fmla="*/ 13 h 328"/>
                  <a:gd name="T10" fmla="*/ 11 w 317"/>
                  <a:gd name="T11" fmla="*/ 13 h 328"/>
                  <a:gd name="T12" fmla="*/ 26 w 317"/>
                  <a:gd name="T13" fmla="*/ 151 h 328"/>
                  <a:gd name="T14" fmla="*/ 162 w 317"/>
                  <a:gd name="T15" fmla="*/ 157 h 328"/>
                  <a:gd name="T16" fmla="*/ 174 w 317"/>
                  <a:gd name="T17" fmla="*/ 31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7" h="328">
                    <a:moveTo>
                      <a:pt x="174" y="317"/>
                    </a:moveTo>
                    <a:cubicBezTo>
                      <a:pt x="176" y="328"/>
                      <a:pt x="167" y="320"/>
                      <a:pt x="188" y="325"/>
                    </a:cubicBezTo>
                    <a:lnTo>
                      <a:pt x="317" y="325"/>
                    </a:lnTo>
                    <a:lnTo>
                      <a:pt x="312" y="170"/>
                    </a:lnTo>
                    <a:cubicBezTo>
                      <a:pt x="310" y="90"/>
                      <a:pt x="258" y="36"/>
                      <a:pt x="196" y="13"/>
                    </a:cubicBezTo>
                    <a:cubicBezTo>
                      <a:pt x="156" y="0"/>
                      <a:pt x="50" y="3"/>
                      <a:pt x="11" y="13"/>
                    </a:cubicBezTo>
                    <a:cubicBezTo>
                      <a:pt x="0" y="64"/>
                      <a:pt x="17" y="108"/>
                      <a:pt x="26" y="151"/>
                    </a:cubicBezTo>
                    <a:lnTo>
                      <a:pt x="162" y="157"/>
                    </a:lnTo>
                    <a:cubicBezTo>
                      <a:pt x="183" y="201"/>
                      <a:pt x="180" y="261"/>
                      <a:pt x="174" y="317"/>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4" name="Freeform 448">
                <a:extLst>
                  <a:ext uri="{FF2B5EF4-FFF2-40B4-BE49-F238E27FC236}">
                    <a16:creationId xmlns:a16="http://schemas.microsoft.com/office/drawing/2014/main" id="{8B9CABE8-BFF0-4BC8-8308-108E38478886}"/>
                  </a:ext>
                </a:extLst>
              </p:cNvPr>
              <p:cNvSpPr>
                <a:spLocks/>
              </p:cNvSpPr>
              <p:nvPr/>
            </p:nvSpPr>
            <p:spPr bwMode="auto">
              <a:xfrm>
                <a:off x="1826420" y="3340101"/>
                <a:ext cx="103188" cy="76200"/>
              </a:xfrm>
              <a:custGeom>
                <a:avLst/>
                <a:gdLst>
                  <a:gd name="T0" fmla="*/ 12 w 312"/>
                  <a:gd name="T1" fmla="*/ 37 h 232"/>
                  <a:gd name="T2" fmla="*/ 15 w 312"/>
                  <a:gd name="T3" fmla="*/ 201 h 232"/>
                  <a:gd name="T4" fmla="*/ 176 w 312"/>
                  <a:gd name="T5" fmla="*/ 213 h 232"/>
                  <a:gd name="T6" fmla="*/ 312 w 312"/>
                  <a:gd name="T7" fmla="*/ 158 h 232"/>
                  <a:gd name="T8" fmla="*/ 307 w 312"/>
                  <a:gd name="T9" fmla="*/ 39 h 232"/>
                  <a:gd name="T10" fmla="*/ 288 w 312"/>
                  <a:gd name="T11" fmla="*/ 15 h 232"/>
                  <a:gd name="T12" fmla="*/ 134 w 312"/>
                  <a:gd name="T13" fmla="*/ 13 h 232"/>
                  <a:gd name="T14" fmla="*/ 12 w 312"/>
                  <a:gd name="T15" fmla="*/ 37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232">
                    <a:moveTo>
                      <a:pt x="12" y="37"/>
                    </a:moveTo>
                    <a:cubicBezTo>
                      <a:pt x="0" y="84"/>
                      <a:pt x="2" y="160"/>
                      <a:pt x="15" y="201"/>
                    </a:cubicBezTo>
                    <a:cubicBezTo>
                      <a:pt x="59" y="218"/>
                      <a:pt x="122" y="213"/>
                      <a:pt x="176" y="213"/>
                    </a:cubicBezTo>
                    <a:cubicBezTo>
                      <a:pt x="248" y="213"/>
                      <a:pt x="304" y="232"/>
                      <a:pt x="312" y="158"/>
                    </a:cubicBezTo>
                    <a:lnTo>
                      <a:pt x="307" y="39"/>
                    </a:lnTo>
                    <a:lnTo>
                      <a:pt x="288" y="15"/>
                    </a:lnTo>
                    <a:cubicBezTo>
                      <a:pt x="237" y="12"/>
                      <a:pt x="185" y="14"/>
                      <a:pt x="134" y="13"/>
                    </a:cubicBezTo>
                    <a:cubicBezTo>
                      <a:pt x="93" y="13"/>
                      <a:pt x="33" y="0"/>
                      <a:pt x="12" y="37"/>
                    </a:cubicBezTo>
                    <a:close/>
                  </a:path>
                </a:pathLst>
              </a:custGeom>
              <a:solidFill>
                <a:srgbClr val="A59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5" name="Freeform 449">
                <a:extLst>
                  <a:ext uri="{FF2B5EF4-FFF2-40B4-BE49-F238E27FC236}">
                    <a16:creationId xmlns:a16="http://schemas.microsoft.com/office/drawing/2014/main" id="{41046D72-00BE-4CFD-918A-5A1D9D8547D2}"/>
                  </a:ext>
                </a:extLst>
              </p:cNvPr>
              <p:cNvSpPr>
                <a:spLocks/>
              </p:cNvSpPr>
              <p:nvPr/>
            </p:nvSpPr>
            <p:spPr bwMode="auto">
              <a:xfrm>
                <a:off x="2358233" y="2751139"/>
                <a:ext cx="79375" cy="58738"/>
              </a:xfrm>
              <a:custGeom>
                <a:avLst/>
                <a:gdLst>
                  <a:gd name="T0" fmla="*/ 0 w 244"/>
                  <a:gd name="T1" fmla="*/ 174 h 177"/>
                  <a:gd name="T2" fmla="*/ 241 w 244"/>
                  <a:gd name="T3" fmla="*/ 177 h 177"/>
                  <a:gd name="T4" fmla="*/ 244 w 244"/>
                  <a:gd name="T5" fmla="*/ 0 h 177"/>
                  <a:gd name="T6" fmla="*/ 0 w 244"/>
                  <a:gd name="T7" fmla="*/ 0 h 177"/>
                  <a:gd name="T8" fmla="*/ 0 w 244"/>
                  <a:gd name="T9" fmla="*/ 174 h 177"/>
                </a:gdLst>
                <a:ahLst/>
                <a:cxnLst>
                  <a:cxn ang="0">
                    <a:pos x="T0" y="T1"/>
                  </a:cxn>
                  <a:cxn ang="0">
                    <a:pos x="T2" y="T3"/>
                  </a:cxn>
                  <a:cxn ang="0">
                    <a:pos x="T4" y="T5"/>
                  </a:cxn>
                  <a:cxn ang="0">
                    <a:pos x="T6" y="T7"/>
                  </a:cxn>
                  <a:cxn ang="0">
                    <a:pos x="T8" y="T9"/>
                  </a:cxn>
                </a:cxnLst>
                <a:rect l="0" t="0" r="r" b="b"/>
                <a:pathLst>
                  <a:path w="244" h="177">
                    <a:moveTo>
                      <a:pt x="0" y="174"/>
                    </a:moveTo>
                    <a:lnTo>
                      <a:pt x="241" y="177"/>
                    </a:lnTo>
                    <a:lnTo>
                      <a:pt x="244" y="0"/>
                    </a:lnTo>
                    <a:lnTo>
                      <a:pt x="0" y="0"/>
                    </a:lnTo>
                    <a:lnTo>
                      <a:pt x="0" y="174"/>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346" name="Group 345">
                <a:extLst>
                  <a:ext uri="{FF2B5EF4-FFF2-40B4-BE49-F238E27FC236}">
                    <a16:creationId xmlns:a16="http://schemas.microsoft.com/office/drawing/2014/main" id="{83491A54-2991-45A4-BFD7-EA7D486C726F}"/>
                  </a:ext>
                </a:extLst>
              </p:cNvPr>
              <p:cNvGrpSpPr/>
              <p:nvPr/>
            </p:nvGrpSpPr>
            <p:grpSpPr>
              <a:xfrm>
                <a:off x="2271874" y="1344931"/>
                <a:ext cx="261938" cy="276225"/>
                <a:chOff x="9598026" y="2087564"/>
                <a:chExt cx="261938" cy="276225"/>
              </a:xfrm>
            </p:grpSpPr>
            <p:sp>
              <p:nvSpPr>
                <p:cNvPr id="349" name="Freeform 288">
                  <a:extLst>
                    <a:ext uri="{FF2B5EF4-FFF2-40B4-BE49-F238E27FC236}">
                      <a16:creationId xmlns:a16="http://schemas.microsoft.com/office/drawing/2014/main" id="{EE9C5975-90A4-4304-B31B-0950809F9B13}"/>
                    </a:ext>
                  </a:extLst>
                </p:cNvPr>
                <p:cNvSpPr>
                  <a:spLocks/>
                </p:cNvSpPr>
                <p:nvPr/>
              </p:nvSpPr>
              <p:spPr bwMode="auto">
                <a:xfrm>
                  <a:off x="9672639" y="2147889"/>
                  <a:ext cx="101600" cy="155575"/>
                </a:xfrm>
                <a:custGeom>
                  <a:avLst/>
                  <a:gdLst>
                    <a:gd name="T0" fmla="*/ 314 w 314"/>
                    <a:gd name="T1" fmla="*/ 409 h 472"/>
                    <a:gd name="T2" fmla="*/ 190 w 314"/>
                    <a:gd name="T3" fmla="*/ 386 h 472"/>
                    <a:gd name="T4" fmla="*/ 88 w 314"/>
                    <a:gd name="T5" fmla="*/ 307 h 472"/>
                    <a:gd name="T6" fmla="*/ 88 w 314"/>
                    <a:gd name="T7" fmla="*/ 37 h 472"/>
                    <a:gd name="T8" fmla="*/ 42 w 314"/>
                    <a:gd name="T9" fmla="*/ 370 h 472"/>
                    <a:gd name="T10" fmla="*/ 314 w 314"/>
                    <a:gd name="T11" fmla="*/ 409 h 472"/>
                  </a:gdLst>
                  <a:ahLst/>
                  <a:cxnLst>
                    <a:cxn ang="0">
                      <a:pos x="T0" y="T1"/>
                    </a:cxn>
                    <a:cxn ang="0">
                      <a:pos x="T2" y="T3"/>
                    </a:cxn>
                    <a:cxn ang="0">
                      <a:pos x="T4" y="T5"/>
                    </a:cxn>
                    <a:cxn ang="0">
                      <a:pos x="T6" y="T7"/>
                    </a:cxn>
                    <a:cxn ang="0">
                      <a:pos x="T8" y="T9"/>
                    </a:cxn>
                    <a:cxn ang="0">
                      <a:pos x="T10" y="T11"/>
                    </a:cxn>
                  </a:cxnLst>
                  <a:rect l="0" t="0" r="r" b="b"/>
                  <a:pathLst>
                    <a:path w="314" h="472">
                      <a:moveTo>
                        <a:pt x="314" y="409"/>
                      </a:moveTo>
                      <a:cubicBezTo>
                        <a:pt x="310" y="328"/>
                        <a:pt x="258" y="388"/>
                        <a:pt x="190" y="386"/>
                      </a:cubicBezTo>
                      <a:cubicBezTo>
                        <a:pt x="135" y="385"/>
                        <a:pt x="93" y="360"/>
                        <a:pt x="88" y="307"/>
                      </a:cubicBezTo>
                      <a:cubicBezTo>
                        <a:pt x="83" y="250"/>
                        <a:pt x="179" y="0"/>
                        <a:pt x="88" y="37"/>
                      </a:cubicBezTo>
                      <a:cubicBezTo>
                        <a:pt x="69" y="45"/>
                        <a:pt x="0" y="291"/>
                        <a:pt x="42" y="370"/>
                      </a:cubicBezTo>
                      <a:cubicBezTo>
                        <a:pt x="97" y="472"/>
                        <a:pt x="256" y="465"/>
                        <a:pt x="314" y="409"/>
                      </a:cubicBezTo>
                      <a:close/>
                    </a:path>
                  </a:pathLst>
                </a:custGeom>
                <a:solidFill>
                  <a:srgbClr val="8C41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0" name="Freeform 289">
                  <a:extLst>
                    <a:ext uri="{FF2B5EF4-FFF2-40B4-BE49-F238E27FC236}">
                      <a16:creationId xmlns:a16="http://schemas.microsoft.com/office/drawing/2014/main" id="{851635AC-5CA1-4584-8B03-CC3A5EB10D59}"/>
                    </a:ext>
                  </a:extLst>
                </p:cNvPr>
                <p:cNvSpPr>
                  <a:spLocks/>
                </p:cNvSpPr>
                <p:nvPr/>
              </p:nvSpPr>
              <p:spPr bwMode="auto">
                <a:xfrm>
                  <a:off x="9659939" y="2290764"/>
                  <a:ext cx="149225" cy="73025"/>
                </a:xfrm>
                <a:custGeom>
                  <a:avLst/>
                  <a:gdLst>
                    <a:gd name="T0" fmla="*/ 387 w 456"/>
                    <a:gd name="T1" fmla="*/ 135 h 222"/>
                    <a:gd name="T2" fmla="*/ 370 w 456"/>
                    <a:gd name="T3" fmla="*/ 40 h 222"/>
                    <a:gd name="T4" fmla="*/ 217 w 456"/>
                    <a:gd name="T5" fmla="*/ 95 h 222"/>
                    <a:gd name="T6" fmla="*/ 30 w 456"/>
                    <a:gd name="T7" fmla="*/ 48 h 222"/>
                    <a:gd name="T8" fmla="*/ 387 w 456"/>
                    <a:gd name="T9" fmla="*/ 135 h 222"/>
                  </a:gdLst>
                  <a:ahLst/>
                  <a:cxnLst>
                    <a:cxn ang="0">
                      <a:pos x="T0" y="T1"/>
                    </a:cxn>
                    <a:cxn ang="0">
                      <a:pos x="T2" y="T3"/>
                    </a:cxn>
                    <a:cxn ang="0">
                      <a:pos x="T4" y="T5"/>
                    </a:cxn>
                    <a:cxn ang="0">
                      <a:pos x="T6" y="T7"/>
                    </a:cxn>
                    <a:cxn ang="0">
                      <a:pos x="T8" y="T9"/>
                    </a:cxn>
                  </a:cxnLst>
                  <a:rect l="0" t="0" r="r" b="b"/>
                  <a:pathLst>
                    <a:path w="456" h="222">
                      <a:moveTo>
                        <a:pt x="387" y="135"/>
                      </a:moveTo>
                      <a:cubicBezTo>
                        <a:pt x="428" y="104"/>
                        <a:pt x="456" y="40"/>
                        <a:pt x="370" y="40"/>
                      </a:cubicBezTo>
                      <a:cubicBezTo>
                        <a:pt x="360" y="44"/>
                        <a:pt x="327" y="97"/>
                        <a:pt x="217" y="95"/>
                      </a:cubicBezTo>
                      <a:cubicBezTo>
                        <a:pt x="66" y="93"/>
                        <a:pt x="123" y="0"/>
                        <a:pt x="30" y="48"/>
                      </a:cubicBezTo>
                      <a:cubicBezTo>
                        <a:pt x="0" y="185"/>
                        <a:pt x="269" y="222"/>
                        <a:pt x="387" y="135"/>
                      </a:cubicBezTo>
                      <a:close/>
                    </a:path>
                  </a:pathLst>
                </a:custGeom>
                <a:solidFill>
                  <a:srgbClr val="753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1" name="Freeform 310">
                  <a:extLst>
                    <a:ext uri="{FF2B5EF4-FFF2-40B4-BE49-F238E27FC236}">
                      <a16:creationId xmlns:a16="http://schemas.microsoft.com/office/drawing/2014/main" id="{CAB79857-8DF2-4E5F-BD50-2ABF271177C6}"/>
                    </a:ext>
                  </a:extLst>
                </p:cNvPr>
                <p:cNvSpPr>
                  <a:spLocks/>
                </p:cNvSpPr>
                <p:nvPr/>
              </p:nvSpPr>
              <p:spPr bwMode="auto">
                <a:xfrm>
                  <a:off x="9763126" y="2093914"/>
                  <a:ext cx="96838" cy="34925"/>
                </a:xfrm>
                <a:custGeom>
                  <a:avLst/>
                  <a:gdLst>
                    <a:gd name="T0" fmla="*/ 21 w 295"/>
                    <a:gd name="T1" fmla="*/ 75 h 104"/>
                    <a:gd name="T2" fmla="*/ 152 w 295"/>
                    <a:gd name="T3" fmla="*/ 71 h 104"/>
                    <a:gd name="T4" fmla="*/ 277 w 295"/>
                    <a:gd name="T5" fmla="*/ 92 h 104"/>
                    <a:gd name="T6" fmla="*/ 157 w 295"/>
                    <a:gd name="T7" fmla="*/ 8 h 104"/>
                    <a:gd name="T8" fmla="*/ 21 w 295"/>
                    <a:gd name="T9" fmla="*/ 75 h 104"/>
                  </a:gdLst>
                  <a:ahLst/>
                  <a:cxnLst>
                    <a:cxn ang="0">
                      <a:pos x="T0" y="T1"/>
                    </a:cxn>
                    <a:cxn ang="0">
                      <a:pos x="T2" y="T3"/>
                    </a:cxn>
                    <a:cxn ang="0">
                      <a:pos x="T4" y="T5"/>
                    </a:cxn>
                    <a:cxn ang="0">
                      <a:pos x="T6" y="T7"/>
                    </a:cxn>
                    <a:cxn ang="0">
                      <a:pos x="T8" y="T9"/>
                    </a:cxn>
                  </a:cxnLst>
                  <a:rect l="0" t="0" r="r" b="b"/>
                  <a:pathLst>
                    <a:path w="295" h="104">
                      <a:moveTo>
                        <a:pt x="21" y="75"/>
                      </a:moveTo>
                      <a:cubicBezTo>
                        <a:pt x="65" y="88"/>
                        <a:pt x="92" y="62"/>
                        <a:pt x="152" y="71"/>
                      </a:cubicBezTo>
                      <a:cubicBezTo>
                        <a:pt x="204" y="80"/>
                        <a:pt x="230" y="104"/>
                        <a:pt x="277" y="92"/>
                      </a:cubicBezTo>
                      <a:cubicBezTo>
                        <a:pt x="295" y="27"/>
                        <a:pt x="221" y="16"/>
                        <a:pt x="157" y="8"/>
                      </a:cubicBezTo>
                      <a:cubicBezTo>
                        <a:pt x="93" y="0"/>
                        <a:pt x="0" y="2"/>
                        <a:pt x="21" y="75"/>
                      </a:cubicBezTo>
                      <a:close/>
                    </a:path>
                  </a:pathLst>
                </a:custGeom>
                <a:solidFill>
                  <a:srgbClr val="211E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2" name="Freeform 312">
                  <a:extLst>
                    <a:ext uri="{FF2B5EF4-FFF2-40B4-BE49-F238E27FC236}">
                      <a16:creationId xmlns:a16="http://schemas.microsoft.com/office/drawing/2014/main" id="{5D5F64B8-4B66-437A-A6A9-5648EE772486}"/>
                    </a:ext>
                  </a:extLst>
                </p:cNvPr>
                <p:cNvSpPr>
                  <a:spLocks/>
                </p:cNvSpPr>
                <p:nvPr/>
              </p:nvSpPr>
              <p:spPr bwMode="auto">
                <a:xfrm>
                  <a:off x="9598026" y="2087564"/>
                  <a:ext cx="85725" cy="47625"/>
                </a:xfrm>
                <a:custGeom>
                  <a:avLst/>
                  <a:gdLst>
                    <a:gd name="T0" fmla="*/ 261 w 261"/>
                    <a:gd name="T1" fmla="*/ 61 h 148"/>
                    <a:gd name="T2" fmla="*/ 10 w 261"/>
                    <a:gd name="T3" fmla="*/ 94 h 148"/>
                    <a:gd name="T4" fmla="*/ 135 w 261"/>
                    <a:gd name="T5" fmla="*/ 90 h 148"/>
                    <a:gd name="T6" fmla="*/ 261 w 261"/>
                    <a:gd name="T7" fmla="*/ 61 h 148"/>
                  </a:gdLst>
                  <a:ahLst/>
                  <a:cxnLst>
                    <a:cxn ang="0">
                      <a:pos x="T0" y="T1"/>
                    </a:cxn>
                    <a:cxn ang="0">
                      <a:pos x="T2" y="T3"/>
                    </a:cxn>
                    <a:cxn ang="0">
                      <a:pos x="T4" y="T5"/>
                    </a:cxn>
                    <a:cxn ang="0">
                      <a:pos x="T6" y="T7"/>
                    </a:cxn>
                  </a:cxnLst>
                  <a:rect l="0" t="0" r="r" b="b"/>
                  <a:pathLst>
                    <a:path w="261" h="148">
                      <a:moveTo>
                        <a:pt x="261" y="61"/>
                      </a:moveTo>
                      <a:cubicBezTo>
                        <a:pt x="209" y="0"/>
                        <a:pt x="0" y="26"/>
                        <a:pt x="10" y="94"/>
                      </a:cubicBezTo>
                      <a:cubicBezTo>
                        <a:pt x="19" y="148"/>
                        <a:pt x="95" y="94"/>
                        <a:pt x="135" y="90"/>
                      </a:cubicBezTo>
                      <a:cubicBezTo>
                        <a:pt x="202" y="85"/>
                        <a:pt x="259" y="136"/>
                        <a:pt x="261" y="61"/>
                      </a:cubicBezTo>
                      <a:close/>
                    </a:path>
                  </a:pathLst>
                </a:custGeom>
                <a:solidFill>
                  <a:srgbClr val="211E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3" name="Freeform 331">
                  <a:extLst>
                    <a:ext uri="{FF2B5EF4-FFF2-40B4-BE49-F238E27FC236}">
                      <a16:creationId xmlns:a16="http://schemas.microsoft.com/office/drawing/2014/main" id="{3388BD85-797F-4D00-9903-091437417EA3}"/>
                    </a:ext>
                  </a:extLst>
                </p:cNvPr>
                <p:cNvSpPr>
                  <a:spLocks/>
                </p:cNvSpPr>
                <p:nvPr/>
              </p:nvSpPr>
              <p:spPr bwMode="auto">
                <a:xfrm>
                  <a:off x="9636126" y="2139951"/>
                  <a:ext cx="34925" cy="33338"/>
                </a:xfrm>
                <a:custGeom>
                  <a:avLst/>
                  <a:gdLst>
                    <a:gd name="T0" fmla="*/ 81 w 107"/>
                    <a:gd name="T1" fmla="*/ 96 h 101"/>
                    <a:gd name="T2" fmla="*/ 107 w 107"/>
                    <a:gd name="T3" fmla="*/ 64 h 101"/>
                    <a:gd name="T4" fmla="*/ 104 w 107"/>
                    <a:gd name="T5" fmla="*/ 26 h 101"/>
                    <a:gd name="T6" fmla="*/ 80 w 107"/>
                    <a:gd name="T7" fmla="*/ 6 h 101"/>
                    <a:gd name="T8" fmla="*/ 3 w 107"/>
                    <a:gd name="T9" fmla="*/ 47 h 101"/>
                    <a:gd name="T10" fmla="*/ 81 w 107"/>
                    <a:gd name="T11" fmla="*/ 96 h 101"/>
                  </a:gdLst>
                  <a:ahLst/>
                  <a:cxnLst>
                    <a:cxn ang="0">
                      <a:pos x="T0" y="T1"/>
                    </a:cxn>
                    <a:cxn ang="0">
                      <a:pos x="T2" y="T3"/>
                    </a:cxn>
                    <a:cxn ang="0">
                      <a:pos x="T4" y="T5"/>
                    </a:cxn>
                    <a:cxn ang="0">
                      <a:pos x="T6" y="T7"/>
                    </a:cxn>
                    <a:cxn ang="0">
                      <a:pos x="T8" y="T9"/>
                    </a:cxn>
                    <a:cxn ang="0">
                      <a:pos x="T10" y="T11"/>
                    </a:cxn>
                  </a:cxnLst>
                  <a:rect l="0" t="0" r="r" b="b"/>
                  <a:pathLst>
                    <a:path w="107" h="101">
                      <a:moveTo>
                        <a:pt x="81" y="96"/>
                      </a:moveTo>
                      <a:lnTo>
                        <a:pt x="107" y="64"/>
                      </a:lnTo>
                      <a:lnTo>
                        <a:pt x="104" y="26"/>
                      </a:lnTo>
                      <a:lnTo>
                        <a:pt x="80" y="6"/>
                      </a:lnTo>
                      <a:cubicBezTo>
                        <a:pt x="37" y="0"/>
                        <a:pt x="6" y="4"/>
                        <a:pt x="3" y="47"/>
                      </a:cubicBezTo>
                      <a:cubicBezTo>
                        <a:pt x="0" y="96"/>
                        <a:pt x="35" y="101"/>
                        <a:pt x="81" y="96"/>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4" name="Freeform 332">
                  <a:extLst>
                    <a:ext uri="{FF2B5EF4-FFF2-40B4-BE49-F238E27FC236}">
                      <a16:creationId xmlns:a16="http://schemas.microsoft.com/office/drawing/2014/main" id="{EC1F6F03-1FD6-4B49-8CAB-389F3B24182A}"/>
                    </a:ext>
                  </a:extLst>
                </p:cNvPr>
                <p:cNvSpPr>
                  <a:spLocks/>
                </p:cNvSpPr>
                <p:nvPr/>
              </p:nvSpPr>
              <p:spPr bwMode="auto">
                <a:xfrm>
                  <a:off x="9786939" y="2139951"/>
                  <a:ext cx="36513" cy="33338"/>
                </a:xfrm>
                <a:custGeom>
                  <a:avLst/>
                  <a:gdLst>
                    <a:gd name="T0" fmla="*/ 2 w 110"/>
                    <a:gd name="T1" fmla="*/ 26 h 104"/>
                    <a:gd name="T2" fmla="*/ 0 w 110"/>
                    <a:gd name="T3" fmla="*/ 73 h 104"/>
                    <a:gd name="T4" fmla="*/ 25 w 110"/>
                    <a:gd name="T5" fmla="*/ 94 h 104"/>
                    <a:gd name="T6" fmla="*/ 96 w 110"/>
                    <a:gd name="T7" fmla="*/ 17 h 104"/>
                    <a:gd name="T8" fmla="*/ 25 w 110"/>
                    <a:gd name="T9" fmla="*/ 4 h 104"/>
                    <a:gd name="T10" fmla="*/ 2 w 110"/>
                    <a:gd name="T11" fmla="*/ 26 h 104"/>
                  </a:gdLst>
                  <a:ahLst/>
                  <a:cxnLst>
                    <a:cxn ang="0">
                      <a:pos x="T0" y="T1"/>
                    </a:cxn>
                    <a:cxn ang="0">
                      <a:pos x="T2" y="T3"/>
                    </a:cxn>
                    <a:cxn ang="0">
                      <a:pos x="T4" y="T5"/>
                    </a:cxn>
                    <a:cxn ang="0">
                      <a:pos x="T6" y="T7"/>
                    </a:cxn>
                    <a:cxn ang="0">
                      <a:pos x="T8" y="T9"/>
                    </a:cxn>
                    <a:cxn ang="0">
                      <a:pos x="T10" y="T11"/>
                    </a:cxn>
                  </a:cxnLst>
                  <a:rect l="0" t="0" r="r" b="b"/>
                  <a:pathLst>
                    <a:path w="110" h="104">
                      <a:moveTo>
                        <a:pt x="2" y="26"/>
                      </a:moveTo>
                      <a:lnTo>
                        <a:pt x="0" y="73"/>
                      </a:lnTo>
                      <a:lnTo>
                        <a:pt x="25" y="94"/>
                      </a:lnTo>
                      <a:cubicBezTo>
                        <a:pt x="96" y="104"/>
                        <a:pt x="110" y="80"/>
                        <a:pt x="96" y="17"/>
                      </a:cubicBezTo>
                      <a:cubicBezTo>
                        <a:pt x="76" y="7"/>
                        <a:pt x="58" y="0"/>
                        <a:pt x="25" y="4"/>
                      </a:cubicBezTo>
                      <a:lnTo>
                        <a:pt x="2" y="26"/>
                      </a:ln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347" name="Rectangle 346">
                <a:extLst>
                  <a:ext uri="{FF2B5EF4-FFF2-40B4-BE49-F238E27FC236}">
                    <a16:creationId xmlns:a16="http://schemas.microsoft.com/office/drawing/2014/main" id="{36538570-AC26-4CD8-97A7-FE75236A8CAE}"/>
                  </a:ext>
                </a:extLst>
              </p:cNvPr>
              <p:cNvSpPr/>
              <p:nvPr/>
            </p:nvSpPr>
            <p:spPr>
              <a:xfrm>
                <a:off x="1843565" y="2808291"/>
                <a:ext cx="184149" cy="627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8" name="Rectangle 347">
                <a:extLst>
                  <a:ext uri="{FF2B5EF4-FFF2-40B4-BE49-F238E27FC236}">
                    <a16:creationId xmlns:a16="http://schemas.microsoft.com/office/drawing/2014/main" id="{D7435B91-0A92-4EAF-A5BE-1ACBE64AC57C}"/>
                  </a:ext>
                </a:extLst>
              </p:cNvPr>
              <p:cNvSpPr/>
              <p:nvPr/>
            </p:nvSpPr>
            <p:spPr>
              <a:xfrm>
                <a:off x="2708118" y="2819401"/>
                <a:ext cx="184149" cy="627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23" name="Group 222">
            <a:extLst>
              <a:ext uri="{FF2B5EF4-FFF2-40B4-BE49-F238E27FC236}">
                <a16:creationId xmlns:a16="http://schemas.microsoft.com/office/drawing/2014/main" id="{DE6413E2-DF2B-497A-8758-05132E764C29}"/>
              </a:ext>
            </a:extLst>
          </p:cNvPr>
          <p:cNvGrpSpPr/>
          <p:nvPr/>
        </p:nvGrpSpPr>
        <p:grpSpPr>
          <a:xfrm>
            <a:off x="883920" y="1102725"/>
            <a:ext cx="10001631" cy="4647823"/>
            <a:chOff x="1582154" y="1011173"/>
            <a:chExt cx="9187446" cy="4269467"/>
          </a:xfrm>
        </p:grpSpPr>
        <p:grpSp>
          <p:nvGrpSpPr>
            <p:cNvPr id="277" name="Group 276">
              <a:extLst>
                <a:ext uri="{FF2B5EF4-FFF2-40B4-BE49-F238E27FC236}">
                  <a16:creationId xmlns:a16="http://schemas.microsoft.com/office/drawing/2014/main" id="{F979DF6F-5AE3-4478-9079-E788B3475B39}"/>
                </a:ext>
              </a:extLst>
            </p:cNvPr>
            <p:cNvGrpSpPr/>
            <p:nvPr/>
          </p:nvGrpSpPr>
          <p:grpSpPr>
            <a:xfrm>
              <a:off x="2135306" y="1011173"/>
              <a:ext cx="8634294" cy="4204163"/>
              <a:chOff x="2135306" y="1011173"/>
              <a:chExt cx="8634294" cy="4204163"/>
            </a:xfrm>
          </p:grpSpPr>
          <p:grpSp>
            <p:nvGrpSpPr>
              <p:cNvPr id="318" name="Group 317">
                <a:extLst>
                  <a:ext uri="{FF2B5EF4-FFF2-40B4-BE49-F238E27FC236}">
                    <a16:creationId xmlns:a16="http://schemas.microsoft.com/office/drawing/2014/main" id="{7881F95E-84D7-4E8B-8814-2C84B31624E0}"/>
                  </a:ext>
                </a:extLst>
              </p:cNvPr>
              <p:cNvGrpSpPr/>
              <p:nvPr/>
            </p:nvGrpSpPr>
            <p:grpSpPr>
              <a:xfrm>
                <a:off x="2135306" y="1381760"/>
                <a:ext cx="8634294" cy="3501912"/>
                <a:chOff x="2135306" y="1381760"/>
                <a:chExt cx="8634294" cy="3501912"/>
              </a:xfrm>
            </p:grpSpPr>
            <p:sp>
              <p:nvSpPr>
                <p:cNvPr id="320" name="Freeform: Shape 319">
                  <a:extLst>
                    <a:ext uri="{FF2B5EF4-FFF2-40B4-BE49-F238E27FC236}">
                      <a16:creationId xmlns:a16="http://schemas.microsoft.com/office/drawing/2014/main" id="{B46DF127-D7D0-4DCE-BD9B-C34FA1A61FA3}"/>
                    </a:ext>
                  </a:extLst>
                </p:cNvPr>
                <p:cNvSpPr/>
                <p:nvPr/>
              </p:nvSpPr>
              <p:spPr>
                <a:xfrm>
                  <a:off x="2135306" y="1666240"/>
                  <a:ext cx="1893785" cy="751840"/>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Lst>
                  <a:ahLst/>
                  <a:cxnLst>
                    <a:cxn ang="0">
                      <a:pos x="connsiteX0" y="connsiteY0"/>
                    </a:cxn>
                    <a:cxn ang="0">
                      <a:pos x="connsiteX1" y="connsiteY1"/>
                    </a:cxn>
                    <a:cxn ang="0">
                      <a:pos x="connsiteX2" y="connsiteY2"/>
                    </a:cxn>
                    <a:cxn ang="0">
                      <a:pos x="connsiteX3" y="connsiteY3"/>
                    </a:cxn>
                  </a:cxnLst>
                  <a:rect l="l" t="t" r="r" b="b"/>
                  <a:pathLst>
                    <a:path w="2072640" h="751840">
                      <a:moveTo>
                        <a:pt x="0" y="721360"/>
                      </a:moveTo>
                      <a:lnTo>
                        <a:pt x="0" y="0"/>
                      </a:lnTo>
                      <a:lnTo>
                        <a:pt x="2072640" y="0"/>
                      </a:lnTo>
                      <a:lnTo>
                        <a:pt x="2072640" y="75184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1" name="Freeform: Shape 320">
                  <a:extLst>
                    <a:ext uri="{FF2B5EF4-FFF2-40B4-BE49-F238E27FC236}">
                      <a16:creationId xmlns:a16="http://schemas.microsoft.com/office/drawing/2014/main" id="{DCF3F26A-327C-4BB5-893C-D5EEF27BFAB4}"/>
                    </a:ext>
                  </a:extLst>
                </p:cNvPr>
                <p:cNvSpPr/>
                <p:nvPr/>
              </p:nvSpPr>
              <p:spPr>
                <a:xfrm>
                  <a:off x="5059680" y="1381760"/>
                  <a:ext cx="2702560" cy="1198880"/>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 name="connsiteX0" fmla="*/ 0 w 2072640"/>
                    <a:gd name="connsiteY0" fmla="*/ 721360 h 869776"/>
                    <a:gd name="connsiteX1" fmla="*/ 0 w 2072640"/>
                    <a:gd name="connsiteY1" fmla="*/ 0 h 869776"/>
                    <a:gd name="connsiteX2" fmla="*/ 2072640 w 2072640"/>
                    <a:gd name="connsiteY2" fmla="*/ 0 h 869776"/>
                    <a:gd name="connsiteX3" fmla="*/ 2072640 w 2072640"/>
                    <a:gd name="connsiteY3" fmla="*/ 869776 h 869776"/>
                  </a:gdLst>
                  <a:ahLst/>
                  <a:cxnLst>
                    <a:cxn ang="0">
                      <a:pos x="connsiteX0" y="connsiteY0"/>
                    </a:cxn>
                    <a:cxn ang="0">
                      <a:pos x="connsiteX1" y="connsiteY1"/>
                    </a:cxn>
                    <a:cxn ang="0">
                      <a:pos x="connsiteX2" y="connsiteY2"/>
                    </a:cxn>
                    <a:cxn ang="0">
                      <a:pos x="connsiteX3" y="connsiteY3"/>
                    </a:cxn>
                  </a:cxnLst>
                  <a:rect l="l" t="t" r="r" b="b"/>
                  <a:pathLst>
                    <a:path w="2072640" h="869776">
                      <a:moveTo>
                        <a:pt x="0" y="721360"/>
                      </a:moveTo>
                      <a:lnTo>
                        <a:pt x="0" y="0"/>
                      </a:lnTo>
                      <a:lnTo>
                        <a:pt x="2072640" y="0"/>
                      </a:lnTo>
                      <a:lnTo>
                        <a:pt x="2072640" y="869776"/>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2" name="Freeform: Shape 321">
                  <a:extLst>
                    <a:ext uri="{FF2B5EF4-FFF2-40B4-BE49-F238E27FC236}">
                      <a16:creationId xmlns:a16="http://schemas.microsoft.com/office/drawing/2014/main" id="{01873A9D-9059-422B-B8A4-F0C35249F49F}"/>
                    </a:ext>
                  </a:extLst>
                </p:cNvPr>
                <p:cNvSpPr/>
                <p:nvPr/>
              </p:nvSpPr>
              <p:spPr>
                <a:xfrm>
                  <a:off x="8910320" y="1381760"/>
                  <a:ext cx="1452880" cy="1156867"/>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 name="connsiteX0" fmla="*/ 0 w 2087236"/>
                    <a:gd name="connsiteY0" fmla="*/ 839296 h 839296"/>
                    <a:gd name="connsiteX1" fmla="*/ 14596 w 2087236"/>
                    <a:gd name="connsiteY1" fmla="*/ 0 h 839296"/>
                    <a:gd name="connsiteX2" fmla="*/ 2087236 w 2087236"/>
                    <a:gd name="connsiteY2" fmla="*/ 0 h 839296"/>
                    <a:gd name="connsiteX3" fmla="*/ 2087236 w 2087236"/>
                    <a:gd name="connsiteY3" fmla="*/ 751840 h 839296"/>
                  </a:gdLst>
                  <a:ahLst/>
                  <a:cxnLst>
                    <a:cxn ang="0">
                      <a:pos x="connsiteX0" y="connsiteY0"/>
                    </a:cxn>
                    <a:cxn ang="0">
                      <a:pos x="connsiteX1" y="connsiteY1"/>
                    </a:cxn>
                    <a:cxn ang="0">
                      <a:pos x="connsiteX2" y="connsiteY2"/>
                    </a:cxn>
                    <a:cxn ang="0">
                      <a:pos x="connsiteX3" y="connsiteY3"/>
                    </a:cxn>
                  </a:cxnLst>
                  <a:rect l="l" t="t" r="r" b="b"/>
                  <a:pathLst>
                    <a:path w="2087236" h="839296">
                      <a:moveTo>
                        <a:pt x="0" y="839296"/>
                      </a:moveTo>
                      <a:lnTo>
                        <a:pt x="14596" y="0"/>
                      </a:lnTo>
                      <a:lnTo>
                        <a:pt x="2087236" y="0"/>
                      </a:lnTo>
                      <a:lnTo>
                        <a:pt x="2087236" y="75184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3" name="Freeform: Shape 322">
                  <a:extLst>
                    <a:ext uri="{FF2B5EF4-FFF2-40B4-BE49-F238E27FC236}">
                      <a16:creationId xmlns:a16="http://schemas.microsoft.com/office/drawing/2014/main" id="{D19DBCEC-FCBC-4A8F-AE94-308A4609035D}"/>
                    </a:ext>
                  </a:extLst>
                </p:cNvPr>
                <p:cNvSpPr/>
                <p:nvPr/>
              </p:nvSpPr>
              <p:spPr>
                <a:xfrm>
                  <a:off x="4060045" y="4192844"/>
                  <a:ext cx="2198514" cy="690828"/>
                </a:xfrm>
                <a:custGeom>
                  <a:avLst/>
                  <a:gdLst>
                    <a:gd name="connsiteX0" fmla="*/ 477520 w 2387600"/>
                    <a:gd name="connsiteY0" fmla="*/ 0 h 640080"/>
                    <a:gd name="connsiteX1" fmla="*/ 0 w 2387600"/>
                    <a:gd name="connsiteY1" fmla="*/ 0 h 640080"/>
                    <a:gd name="connsiteX2" fmla="*/ 0 w 2387600"/>
                    <a:gd name="connsiteY2" fmla="*/ 640080 h 640080"/>
                    <a:gd name="connsiteX3" fmla="*/ 2387600 w 2387600"/>
                    <a:gd name="connsiteY3" fmla="*/ 640080 h 640080"/>
                    <a:gd name="connsiteX4" fmla="*/ 2387600 w 2387600"/>
                    <a:gd name="connsiteY4" fmla="*/ 182880 h 640080"/>
                    <a:gd name="connsiteX0" fmla="*/ 477520 w 2387600"/>
                    <a:gd name="connsiteY0" fmla="*/ 50748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13999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3500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1750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7600" h="690828">
                      <a:moveTo>
                        <a:pt x="472270" y="1750"/>
                      </a:moveTo>
                      <a:lnTo>
                        <a:pt x="0" y="0"/>
                      </a:lnTo>
                      <a:lnTo>
                        <a:pt x="0" y="690828"/>
                      </a:lnTo>
                      <a:lnTo>
                        <a:pt x="2387600" y="690828"/>
                      </a:lnTo>
                      <a:lnTo>
                        <a:pt x="2387600" y="233628"/>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4" name="Freeform: Shape 323">
                  <a:extLst>
                    <a:ext uri="{FF2B5EF4-FFF2-40B4-BE49-F238E27FC236}">
                      <a16:creationId xmlns:a16="http://schemas.microsoft.com/office/drawing/2014/main" id="{53833997-A5EA-46F5-AFEE-D01AE6FEB904}"/>
                    </a:ext>
                  </a:extLst>
                </p:cNvPr>
                <p:cNvSpPr/>
                <p:nvPr/>
              </p:nvSpPr>
              <p:spPr>
                <a:xfrm>
                  <a:off x="8585200" y="2881835"/>
                  <a:ext cx="2184400" cy="1066800"/>
                </a:xfrm>
                <a:custGeom>
                  <a:avLst/>
                  <a:gdLst>
                    <a:gd name="connsiteX0" fmla="*/ 0 w 2184400"/>
                    <a:gd name="connsiteY0" fmla="*/ 426720 h 1066800"/>
                    <a:gd name="connsiteX1" fmla="*/ 0 w 2184400"/>
                    <a:gd name="connsiteY1" fmla="*/ 1066800 h 1066800"/>
                    <a:gd name="connsiteX2" fmla="*/ 2184400 w 2184400"/>
                    <a:gd name="connsiteY2" fmla="*/ 1066800 h 1066800"/>
                    <a:gd name="connsiteX3" fmla="*/ 2184400 w 2184400"/>
                    <a:gd name="connsiteY3" fmla="*/ 0 h 1066800"/>
                  </a:gdLst>
                  <a:ahLst/>
                  <a:cxnLst>
                    <a:cxn ang="0">
                      <a:pos x="connsiteX0" y="connsiteY0"/>
                    </a:cxn>
                    <a:cxn ang="0">
                      <a:pos x="connsiteX1" y="connsiteY1"/>
                    </a:cxn>
                    <a:cxn ang="0">
                      <a:pos x="connsiteX2" y="connsiteY2"/>
                    </a:cxn>
                    <a:cxn ang="0">
                      <a:pos x="connsiteX3" y="connsiteY3"/>
                    </a:cxn>
                  </a:cxnLst>
                  <a:rect l="l" t="t" r="r" b="b"/>
                  <a:pathLst>
                    <a:path w="2184400" h="1066800">
                      <a:moveTo>
                        <a:pt x="0" y="426720"/>
                      </a:moveTo>
                      <a:lnTo>
                        <a:pt x="0" y="1066800"/>
                      </a:lnTo>
                      <a:lnTo>
                        <a:pt x="2184400" y="1066800"/>
                      </a:lnTo>
                      <a:lnTo>
                        <a:pt x="2184400" y="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10" name="Group 309">
                <a:extLst>
                  <a:ext uri="{FF2B5EF4-FFF2-40B4-BE49-F238E27FC236}">
                    <a16:creationId xmlns:a16="http://schemas.microsoft.com/office/drawing/2014/main" id="{20992E04-A14D-48A5-A0CB-304FF7598506}"/>
                  </a:ext>
                </a:extLst>
              </p:cNvPr>
              <p:cNvGrpSpPr/>
              <p:nvPr/>
            </p:nvGrpSpPr>
            <p:grpSpPr>
              <a:xfrm>
                <a:off x="2417496" y="1011173"/>
                <a:ext cx="7907531" cy="4204163"/>
                <a:chOff x="2417496" y="1011173"/>
                <a:chExt cx="7907531" cy="4204163"/>
              </a:xfrm>
            </p:grpSpPr>
            <p:sp>
              <p:nvSpPr>
                <p:cNvPr id="311" name="TextBox 310">
                  <a:extLst>
                    <a:ext uri="{FF2B5EF4-FFF2-40B4-BE49-F238E27FC236}">
                      <a16:creationId xmlns:a16="http://schemas.microsoft.com/office/drawing/2014/main" id="{2A3555C8-74A1-4AF9-848C-DFB30E5A4E51}"/>
                    </a:ext>
                  </a:extLst>
                </p:cNvPr>
                <p:cNvSpPr txBox="1"/>
                <p:nvPr/>
              </p:nvSpPr>
              <p:spPr>
                <a:xfrm>
                  <a:off x="2417496" y="1302029"/>
                  <a:ext cx="1351652" cy="369332"/>
                </a:xfrm>
                <a:prstGeom prst="rect">
                  <a:avLst/>
                </a:prstGeom>
                <a:noFill/>
              </p:spPr>
              <p:txBody>
                <a:bodyPr wrap="none" rtlCol="0">
                  <a:spAutoFit/>
                </a:bodyPr>
                <a:lstStyle/>
                <a:p>
                  <a:pPr algn="ctr"/>
                  <a:r>
                    <a:rPr lang="en-IN" dirty="0">
                      <a:solidFill>
                        <a:schemeClr val="bg1"/>
                      </a:solidFill>
                    </a:rPr>
                    <a:t>BUSINESS</a:t>
                  </a:r>
                </a:p>
              </p:txBody>
            </p:sp>
            <p:sp>
              <p:nvSpPr>
                <p:cNvPr id="312" name="TextBox 311">
                  <a:extLst>
                    <a:ext uri="{FF2B5EF4-FFF2-40B4-BE49-F238E27FC236}">
                      <a16:creationId xmlns:a16="http://schemas.microsoft.com/office/drawing/2014/main" id="{C1990422-044E-4094-9EF5-509474828361}"/>
                    </a:ext>
                  </a:extLst>
                </p:cNvPr>
                <p:cNvSpPr txBox="1"/>
                <p:nvPr/>
              </p:nvSpPr>
              <p:spPr>
                <a:xfrm>
                  <a:off x="5684632" y="1011173"/>
                  <a:ext cx="1390124" cy="369332"/>
                </a:xfrm>
                <a:prstGeom prst="rect">
                  <a:avLst/>
                </a:prstGeom>
                <a:noFill/>
              </p:spPr>
              <p:txBody>
                <a:bodyPr wrap="none" rtlCol="0">
                  <a:spAutoFit/>
                </a:bodyPr>
                <a:lstStyle/>
                <a:p>
                  <a:pPr algn="ctr"/>
                  <a:r>
                    <a:rPr lang="en-IN" dirty="0">
                      <a:solidFill>
                        <a:schemeClr val="bg1"/>
                      </a:solidFill>
                    </a:rPr>
                    <a:t>FINANCIAL</a:t>
                  </a:r>
                </a:p>
              </p:txBody>
            </p:sp>
            <p:sp>
              <p:nvSpPr>
                <p:cNvPr id="313" name="TextBox 312">
                  <a:extLst>
                    <a:ext uri="{FF2B5EF4-FFF2-40B4-BE49-F238E27FC236}">
                      <a16:creationId xmlns:a16="http://schemas.microsoft.com/office/drawing/2014/main" id="{49DC1CE6-BB5B-4AA3-9D54-7F27E1AE840E}"/>
                    </a:ext>
                  </a:extLst>
                </p:cNvPr>
                <p:cNvSpPr txBox="1"/>
                <p:nvPr/>
              </p:nvSpPr>
              <p:spPr>
                <a:xfrm>
                  <a:off x="7677090" y="2241238"/>
                  <a:ext cx="1313180" cy="369332"/>
                </a:xfrm>
                <a:prstGeom prst="rect">
                  <a:avLst/>
                </a:prstGeom>
                <a:noFill/>
              </p:spPr>
              <p:txBody>
                <a:bodyPr wrap="none" rtlCol="0">
                  <a:spAutoFit/>
                </a:bodyPr>
                <a:lstStyle/>
                <a:p>
                  <a:pPr algn="ctr"/>
                  <a:r>
                    <a:rPr lang="en-IN" dirty="0">
                      <a:solidFill>
                        <a:schemeClr val="bg1"/>
                      </a:solidFill>
                    </a:rPr>
                    <a:t>CONTROL</a:t>
                  </a:r>
                </a:p>
              </p:txBody>
            </p:sp>
            <p:sp>
              <p:nvSpPr>
                <p:cNvPr id="314" name="TextBox 313">
                  <a:extLst>
                    <a:ext uri="{FF2B5EF4-FFF2-40B4-BE49-F238E27FC236}">
                      <a16:creationId xmlns:a16="http://schemas.microsoft.com/office/drawing/2014/main" id="{6ABEC4AE-1782-40EF-9A7F-EE25046CB036}"/>
                    </a:ext>
                  </a:extLst>
                </p:cNvPr>
                <p:cNvSpPr txBox="1"/>
                <p:nvPr/>
              </p:nvSpPr>
              <p:spPr>
                <a:xfrm>
                  <a:off x="3999644" y="2119585"/>
                  <a:ext cx="1082349" cy="369332"/>
                </a:xfrm>
                <a:prstGeom prst="rect">
                  <a:avLst/>
                </a:prstGeom>
                <a:noFill/>
              </p:spPr>
              <p:txBody>
                <a:bodyPr wrap="none" rtlCol="0">
                  <a:spAutoFit/>
                </a:bodyPr>
                <a:lstStyle/>
                <a:p>
                  <a:pPr algn="ctr"/>
                  <a:r>
                    <a:rPr lang="en-IN" dirty="0">
                      <a:solidFill>
                        <a:schemeClr val="bg1"/>
                      </a:solidFill>
                    </a:rPr>
                    <a:t>SAFETY</a:t>
                  </a:r>
                </a:p>
              </p:txBody>
            </p:sp>
            <p:sp>
              <p:nvSpPr>
                <p:cNvPr id="315" name="TextBox 314">
                  <a:extLst>
                    <a:ext uri="{FF2B5EF4-FFF2-40B4-BE49-F238E27FC236}">
                      <a16:creationId xmlns:a16="http://schemas.microsoft.com/office/drawing/2014/main" id="{E2FE01BD-95C4-494A-9C94-A59087DC3117}"/>
                    </a:ext>
                  </a:extLst>
                </p:cNvPr>
                <p:cNvSpPr txBox="1"/>
                <p:nvPr/>
              </p:nvSpPr>
              <p:spPr>
                <a:xfrm>
                  <a:off x="8913550" y="3940579"/>
                  <a:ext cx="1411477" cy="369332"/>
                </a:xfrm>
                <a:prstGeom prst="rect">
                  <a:avLst/>
                </a:prstGeom>
                <a:noFill/>
              </p:spPr>
              <p:txBody>
                <a:bodyPr wrap="none" rtlCol="0">
                  <a:spAutoFit/>
                </a:bodyPr>
                <a:lstStyle/>
                <a:p>
                  <a:pPr algn="ctr"/>
                  <a:r>
                    <a:rPr lang="en-IN" dirty="0">
                      <a:solidFill>
                        <a:schemeClr val="bg1"/>
                      </a:solidFill>
                    </a:rPr>
                    <a:t>STRATEGY</a:t>
                  </a:r>
                </a:p>
              </p:txBody>
            </p:sp>
            <p:sp>
              <p:nvSpPr>
                <p:cNvPr id="316" name="TextBox 315">
                  <a:extLst>
                    <a:ext uri="{FF2B5EF4-FFF2-40B4-BE49-F238E27FC236}">
                      <a16:creationId xmlns:a16="http://schemas.microsoft.com/office/drawing/2014/main" id="{67E2CBD4-A83B-466B-9CE7-EA74D93F7237}"/>
                    </a:ext>
                  </a:extLst>
                </p:cNvPr>
                <p:cNvSpPr txBox="1"/>
                <p:nvPr/>
              </p:nvSpPr>
              <p:spPr>
                <a:xfrm>
                  <a:off x="8988608" y="1011173"/>
                  <a:ext cx="1296060" cy="369332"/>
                </a:xfrm>
                <a:prstGeom prst="rect">
                  <a:avLst/>
                </a:prstGeom>
                <a:noFill/>
              </p:spPr>
              <p:txBody>
                <a:bodyPr wrap="none" rtlCol="0">
                  <a:spAutoFit/>
                </a:bodyPr>
                <a:lstStyle/>
                <a:p>
                  <a:pPr algn="ctr"/>
                  <a:r>
                    <a:rPr lang="en-IN" dirty="0">
                      <a:solidFill>
                        <a:schemeClr val="bg1"/>
                      </a:solidFill>
                    </a:rPr>
                    <a:t>ANALYSIS</a:t>
                  </a:r>
                </a:p>
              </p:txBody>
            </p:sp>
            <p:sp>
              <p:nvSpPr>
                <p:cNvPr id="317" name="TextBox 316">
                  <a:extLst>
                    <a:ext uri="{FF2B5EF4-FFF2-40B4-BE49-F238E27FC236}">
                      <a16:creationId xmlns:a16="http://schemas.microsoft.com/office/drawing/2014/main" id="{3FB41211-F370-4DB8-B019-F68350FE7C92}"/>
                    </a:ext>
                  </a:extLst>
                </p:cNvPr>
                <p:cNvSpPr txBox="1"/>
                <p:nvPr/>
              </p:nvSpPr>
              <p:spPr>
                <a:xfrm>
                  <a:off x="4214667" y="4846004"/>
                  <a:ext cx="1697901" cy="369332"/>
                </a:xfrm>
                <a:prstGeom prst="rect">
                  <a:avLst/>
                </a:prstGeom>
                <a:noFill/>
              </p:spPr>
              <p:txBody>
                <a:bodyPr wrap="none" rtlCol="0">
                  <a:spAutoFit/>
                </a:bodyPr>
                <a:lstStyle/>
                <a:p>
                  <a:pPr algn="ctr"/>
                  <a:r>
                    <a:rPr lang="en-IN" dirty="0">
                      <a:solidFill>
                        <a:schemeClr val="bg1"/>
                      </a:solidFill>
                    </a:rPr>
                    <a:t>PROTECTION</a:t>
                  </a:r>
                </a:p>
              </p:txBody>
            </p:sp>
          </p:grpSp>
        </p:grpSp>
        <p:grpSp>
          <p:nvGrpSpPr>
            <p:cNvPr id="278" name="Group 277">
              <a:extLst>
                <a:ext uri="{FF2B5EF4-FFF2-40B4-BE49-F238E27FC236}">
                  <a16:creationId xmlns:a16="http://schemas.microsoft.com/office/drawing/2014/main" id="{B74E90C5-E43D-49BA-8398-1CDA31C42E01}"/>
                </a:ext>
              </a:extLst>
            </p:cNvPr>
            <p:cNvGrpSpPr/>
            <p:nvPr/>
          </p:nvGrpSpPr>
          <p:grpSpPr>
            <a:xfrm>
              <a:off x="1582154" y="1116778"/>
              <a:ext cx="8916802" cy="4163862"/>
              <a:chOff x="1582154" y="1116778"/>
              <a:chExt cx="8916802" cy="4163862"/>
            </a:xfrm>
          </p:grpSpPr>
          <p:grpSp>
            <p:nvGrpSpPr>
              <p:cNvPr id="279" name="Group 278">
                <a:extLst>
                  <a:ext uri="{FF2B5EF4-FFF2-40B4-BE49-F238E27FC236}">
                    <a16:creationId xmlns:a16="http://schemas.microsoft.com/office/drawing/2014/main" id="{9B88B082-0B00-4291-A64E-C2F27A58D336}"/>
                  </a:ext>
                </a:extLst>
              </p:cNvPr>
              <p:cNvGrpSpPr/>
              <p:nvPr/>
            </p:nvGrpSpPr>
            <p:grpSpPr>
              <a:xfrm>
                <a:off x="1582154" y="4518668"/>
                <a:ext cx="697234" cy="495822"/>
                <a:chOff x="5662357" y="2997955"/>
                <a:chExt cx="866775" cy="616387"/>
              </a:xfrm>
              <a:solidFill>
                <a:schemeClr val="bg1">
                  <a:alpha val="14000"/>
                </a:schemeClr>
              </a:solidFill>
            </p:grpSpPr>
            <p:sp>
              <p:nvSpPr>
                <p:cNvPr id="305" name="Freeform: Shape 304">
                  <a:extLst>
                    <a:ext uri="{FF2B5EF4-FFF2-40B4-BE49-F238E27FC236}">
                      <a16:creationId xmlns:a16="http://schemas.microsoft.com/office/drawing/2014/main" id="{DBA2C904-7695-46FA-B676-9B7E2C52C1A8}"/>
                    </a:ext>
                  </a:extLst>
                </p:cNvPr>
                <p:cNvSpPr/>
                <p:nvPr/>
              </p:nvSpPr>
              <p:spPr>
                <a:xfrm>
                  <a:off x="5763682" y="2997955"/>
                  <a:ext cx="133350" cy="133350"/>
                </a:xfrm>
                <a:custGeom>
                  <a:avLst/>
                  <a:gdLst>
                    <a:gd name="connsiteX0" fmla="*/ 60808 w 133350"/>
                    <a:gd name="connsiteY0" fmla="*/ 126378 h 133350"/>
                    <a:gd name="connsiteX1" fmla="*/ 66923 w 133350"/>
                    <a:gd name="connsiteY1" fmla="*/ 126682 h 133350"/>
                    <a:gd name="connsiteX2" fmla="*/ 73038 w 133350"/>
                    <a:gd name="connsiteY2" fmla="*/ 126378 h 133350"/>
                    <a:gd name="connsiteX3" fmla="*/ 126702 w 133350"/>
                    <a:gd name="connsiteY3" fmla="*/ 66913 h 133350"/>
                    <a:gd name="connsiteX4" fmla="*/ 73038 w 133350"/>
                    <a:gd name="connsiteY4" fmla="*/ 7449 h 133350"/>
                    <a:gd name="connsiteX5" fmla="*/ 66923 w 133350"/>
                    <a:gd name="connsiteY5" fmla="*/ 7144 h 133350"/>
                    <a:gd name="connsiteX6" fmla="*/ 60808 w 133350"/>
                    <a:gd name="connsiteY6" fmla="*/ 7449 h 133350"/>
                    <a:gd name="connsiteX7" fmla="*/ 7144 w 133350"/>
                    <a:gd name="connsiteY7" fmla="*/ 66913 h 133350"/>
                    <a:gd name="connsiteX8" fmla="*/ 60808 w 133350"/>
                    <a:gd name="connsiteY8" fmla="*/ 126378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133350">
                      <a:moveTo>
                        <a:pt x="60808" y="126378"/>
                      </a:moveTo>
                      <a:cubicBezTo>
                        <a:pt x="62817" y="126578"/>
                        <a:pt x="64856" y="126682"/>
                        <a:pt x="66923" y="126682"/>
                      </a:cubicBezTo>
                      <a:cubicBezTo>
                        <a:pt x="68990" y="126682"/>
                        <a:pt x="71028" y="126578"/>
                        <a:pt x="73038" y="126378"/>
                      </a:cubicBezTo>
                      <a:cubicBezTo>
                        <a:pt x="103175" y="123320"/>
                        <a:pt x="126702" y="97860"/>
                        <a:pt x="126702" y="66913"/>
                      </a:cubicBezTo>
                      <a:cubicBezTo>
                        <a:pt x="126702" y="35966"/>
                        <a:pt x="103175" y="10516"/>
                        <a:pt x="73038" y="7449"/>
                      </a:cubicBezTo>
                      <a:cubicBezTo>
                        <a:pt x="71028" y="7249"/>
                        <a:pt x="68990" y="7144"/>
                        <a:pt x="66923" y="7144"/>
                      </a:cubicBezTo>
                      <a:cubicBezTo>
                        <a:pt x="64856" y="7144"/>
                        <a:pt x="62817" y="7249"/>
                        <a:pt x="60808" y="7449"/>
                      </a:cubicBezTo>
                      <a:cubicBezTo>
                        <a:pt x="30670" y="10506"/>
                        <a:pt x="7144" y="35966"/>
                        <a:pt x="7144" y="66913"/>
                      </a:cubicBezTo>
                      <a:cubicBezTo>
                        <a:pt x="7144" y="97860"/>
                        <a:pt x="30670" y="123311"/>
                        <a:pt x="60808" y="12637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Shape 305">
                  <a:extLst>
                    <a:ext uri="{FF2B5EF4-FFF2-40B4-BE49-F238E27FC236}">
                      <a16:creationId xmlns:a16="http://schemas.microsoft.com/office/drawing/2014/main" id="{F3199A53-321F-4F54-B83F-1AD8993A8D3C}"/>
                    </a:ext>
                  </a:extLst>
                </p:cNvPr>
                <p:cNvSpPr/>
                <p:nvPr/>
              </p:nvSpPr>
              <p:spPr>
                <a:xfrm>
                  <a:off x="6031382" y="2997955"/>
                  <a:ext cx="133350" cy="133350"/>
                </a:xfrm>
                <a:custGeom>
                  <a:avLst/>
                  <a:gdLst>
                    <a:gd name="connsiteX0" fmla="*/ 126682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2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2" y="66913"/>
                      </a:moveTo>
                      <a:cubicBezTo>
                        <a:pt x="126682" y="99923"/>
                        <a:pt x="99923" y="126682"/>
                        <a:pt x="66913" y="126682"/>
                      </a:cubicBezTo>
                      <a:cubicBezTo>
                        <a:pt x="33903" y="126682"/>
                        <a:pt x="7144" y="99923"/>
                        <a:pt x="7144" y="66913"/>
                      </a:cubicBezTo>
                      <a:cubicBezTo>
                        <a:pt x="7144" y="33903"/>
                        <a:pt x="33903" y="7144"/>
                        <a:pt x="66913" y="7144"/>
                      </a:cubicBezTo>
                      <a:cubicBezTo>
                        <a:pt x="99923" y="7144"/>
                        <a:pt x="126682" y="33903"/>
                        <a:pt x="126682"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Shape 306">
                  <a:extLst>
                    <a:ext uri="{FF2B5EF4-FFF2-40B4-BE49-F238E27FC236}">
                      <a16:creationId xmlns:a16="http://schemas.microsoft.com/office/drawing/2014/main" id="{5C989AB8-123F-415F-8C2F-62183C92B1F7}"/>
                    </a:ext>
                  </a:extLst>
                </p:cNvPr>
                <p:cNvSpPr/>
                <p:nvPr/>
              </p:nvSpPr>
              <p:spPr>
                <a:xfrm>
                  <a:off x="5662357" y="3128567"/>
                  <a:ext cx="866775" cy="485775"/>
                </a:xfrm>
                <a:custGeom>
                  <a:avLst/>
                  <a:gdLst>
                    <a:gd name="connsiteX0" fmla="*/ 857848 w 866775"/>
                    <a:gd name="connsiteY0" fmla="*/ 147747 h 485775"/>
                    <a:gd name="connsiteX1" fmla="*/ 762598 w 866775"/>
                    <a:gd name="connsiteY1" fmla="*/ 36305 h 485775"/>
                    <a:gd name="connsiteX2" fmla="*/ 745720 w 866775"/>
                    <a:gd name="connsiteY2" fmla="*/ 22732 h 485775"/>
                    <a:gd name="connsiteX3" fmla="*/ 703981 w 866775"/>
                    <a:gd name="connsiteY3" fmla="*/ 14273 h 485775"/>
                    <a:gd name="connsiteX4" fmla="*/ 701153 w 866775"/>
                    <a:gd name="connsiteY4" fmla="*/ 14273 h 485775"/>
                    <a:gd name="connsiteX5" fmla="*/ 659414 w 866775"/>
                    <a:gd name="connsiteY5" fmla="*/ 22732 h 485775"/>
                    <a:gd name="connsiteX6" fmla="*/ 642526 w 866775"/>
                    <a:gd name="connsiteY6" fmla="*/ 36409 h 485775"/>
                    <a:gd name="connsiteX7" fmla="*/ 569441 w 866775"/>
                    <a:gd name="connsiteY7" fmla="*/ 123125 h 485775"/>
                    <a:gd name="connsiteX8" fmla="*/ 495251 w 866775"/>
                    <a:gd name="connsiteY8" fmla="*/ 36314 h 485775"/>
                    <a:gd name="connsiteX9" fmla="*/ 478382 w 866775"/>
                    <a:gd name="connsiteY9" fmla="*/ 22741 h 485775"/>
                    <a:gd name="connsiteX10" fmla="*/ 436634 w 866775"/>
                    <a:gd name="connsiteY10" fmla="*/ 14283 h 485775"/>
                    <a:gd name="connsiteX11" fmla="*/ 433805 w 866775"/>
                    <a:gd name="connsiteY11" fmla="*/ 14283 h 485775"/>
                    <a:gd name="connsiteX12" fmla="*/ 392066 w 866775"/>
                    <a:gd name="connsiteY12" fmla="*/ 22741 h 485775"/>
                    <a:gd name="connsiteX13" fmla="*/ 375178 w 866775"/>
                    <a:gd name="connsiteY13" fmla="*/ 36419 h 485775"/>
                    <a:gd name="connsiteX14" fmla="*/ 301941 w 866775"/>
                    <a:gd name="connsiteY14" fmla="*/ 123335 h 485775"/>
                    <a:gd name="connsiteX15" fmla="*/ 227560 w 866775"/>
                    <a:gd name="connsiteY15" fmla="*/ 36314 h 485775"/>
                    <a:gd name="connsiteX16" fmla="*/ 210691 w 866775"/>
                    <a:gd name="connsiteY16" fmla="*/ 22741 h 485775"/>
                    <a:gd name="connsiteX17" fmla="*/ 168943 w 866775"/>
                    <a:gd name="connsiteY17" fmla="*/ 14283 h 485775"/>
                    <a:gd name="connsiteX18" fmla="*/ 166114 w 866775"/>
                    <a:gd name="connsiteY18" fmla="*/ 14283 h 485775"/>
                    <a:gd name="connsiteX19" fmla="*/ 124376 w 866775"/>
                    <a:gd name="connsiteY19" fmla="*/ 22741 h 485775"/>
                    <a:gd name="connsiteX20" fmla="*/ 107488 w 866775"/>
                    <a:gd name="connsiteY20" fmla="*/ 36419 h 485775"/>
                    <a:gd name="connsiteX21" fmla="*/ 13686 w 866775"/>
                    <a:gd name="connsiteY21" fmla="*/ 147709 h 485775"/>
                    <a:gd name="connsiteX22" fmla="*/ 16686 w 866775"/>
                    <a:gd name="connsiteY22" fmla="*/ 186104 h 485775"/>
                    <a:gd name="connsiteX23" fmla="*/ 34374 w 866775"/>
                    <a:gd name="connsiteY23" fmla="*/ 192648 h 485775"/>
                    <a:gd name="connsiteX24" fmla="*/ 55091 w 866775"/>
                    <a:gd name="connsiteY24" fmla="*/ 183104 h 485775"/>
                    <a:gd name="connsiteX25" fmla="*/ 100706 w 866775"/>
                    <a:gd name="connsiteY25" fmla="*/ 128154 h 485775"/>
                    <a:gd name="connsiteX26" fmla="*/ 92610 w 866775"/>
                    <a:gd name="connsiteY26" fmla="*/ 238025 h 485775"/>
                    <a:gd name="connsiteX27" fmla="*/ 112107 w 866775"/>
                    <a:gd name="connsiteY27" fmla="*/ 238025 h 485775"/>
                    <a:gd name="connsiteX28" fmla="*/ 112107 w 866775"/>
                    <a:gd name="connsiteY28" fmla="*/ 239959 h 485775"/>
                    <a:gd name="connsiteX29" fmla="*/ 92219 w 866775"/>
                    <a:gd name="connsiteY29" fmla="*/ 452938 h 485775"/>
                    <a:gd name="connsiteX30" fmla="*/ 116813 w 866775"/>
                    <a:gd name="connsiteY30" fmla="*/ 482589 h 485775"/>
                    <a:gd name="connsiteX31" fmla="*/ 119375 w 866775"/>
                    <a:gd name="connsiteY31" fmla="*/ 482703 h 485775"/>
                    <a:gd name="connsiteX32" fmla="*/ 146464 w 866775"/>
                    <a:gd name="connsiteY32" fmla="*/ 457996 h 485775"/>
                    <a:gd name="connsiteX33" fmla="*/ 165714 w 866775"/>
                    <a:gd name="connsiteY33" fmla="*/ 251817 h 485775"/>
                    <a:gd name="connsiteX34" fmla="*/ 169324 w 866775"/>
                    <a:gd name="connsiteY34" fmla="*/ 251817 h 485775"/>
                    <a:gd name="connsiteX35" fmla="*/ 188574 w 866775"/>
                    <a:gd name="connsiteY35" fmla="*/ 457996 h 485775"/>
                    <a:gd name="connsiteX36" fmla="*/ 215663 w 866775"/>
                    <a:gd name="connsiteY36" fmla="*/ 482703 h 485775"/>
                    <a:gd name="connsiteX37" fmla="*/ 218235 w 866775"/>
                    <a:gd name="connsiteY37" fmla="*/ 482589 h 485775"/>
                    <a:gd name="connsiteX38" fmla="*/ 242829 w 866775"/>
                    <a:gd name="connsiteY38" fmla="*/ 452938 h 485775"/>
                    <a:gd name="connsiteX39" fmla="*/ 222912 w 866775"/>
                    <a:gd name="connsiteY39" fmla="*/ 239949 h 485775"/>
                    <a:gd name="connsiteX40" fmla="*/ 222912 w 866775"/>
                    <a:gd name="connsiteY40" fmla="*/ 238025 h 485775"/>
                    <a:gd name="connsiteX41" fmla="*/ 242400 w 866775"/>
                    <a:gd name="connsiteY41" fmla="*/ 238025 h 485775"/>
                    <a:gd name="connsiteX42" fmla="*/ 234294 w 866775"/>
                    <a:gd name="connsiteY42" fmla="*/ 128050 h 485775"/>
                    <a:gd name="connsiteX43" fmla="*/ 281376 w 866775"/>
                    <a:gd name="connsiteY43" fmla="*/ 183142 h 485775"/>
                    <a:gd name="connsiteX44" fmla="*/ 282843 w 866775"/>
                    <a:gd name="connsiteY44" fmla="*/ 184514 h 485775"/>
                    <a:gd name="connsiteX45" fmla="*/ 284367 w 866775"/>
                    <a:gd name="connsiteY45" fmla="*/ 186104 h 485775"/>
                    <a:gd name="connsiteX46" fmla="*/ 285110 w 866775"/>
                    <a:gd name="connsiteY46" fmla="*/ 186628 h 485775"/>
                    <a:gd name="connsiteX47" fmla="*/ 287129 w 866775"/>
                    <a:gd name="connsiteY47" fmla="*/ 188067 h 485775"/>
                    <a:gd name="connsiteX48" fmla="*/ 289701 w 866775"/>
                    <a:gd name="connsiteY48" fmla="*/ 189571 h 485775"/>
                    <a:gd name="connsiteX49" fmla="*/ 291911 w 866775"/>
                    <a:gd name="connsiteY49" fmla="*/ 190610 h 485775"/>
                    <a:gd name="connsiteX50" fmla="*/ 294768 w 866775"/>
                    <a:gd name="connsiteY50" fmla="*/ 191543 h 485775"/>
                    <a:gd name="connsiteX51" fmla="*/ 297007 w 866775"/>
                    <a:gd name="connsiteY51" fmla="*/ 192143 h 485775"/>
                    <a:gd name="connsiteX52" fmla="*/ 300388 w 866775"/>
                    <a:gd name="connsiteY52" fmla="*/ 192505 h 485775"/>
                    <a:gd name="connsiteX53" fmla="*/ 302103 w 866775"/>
                    <a:gd name="connsiteY53" fmla="*/ 192686 h 485775"/>
                    <a:gd name="connsiteX54" fmla="*/ 307618 w 866775"/>
                    <a:gd name="connsiteY54" fmla="*/ 192067 h 485775"/>
                    <a:gd name="connsiteX55" fmla="*/ 308199 w 866775"/>
                    <a:gd name="connsiteY55" fmla="*/ 191905 h 485775"/>
                    <a:gd name="connsiteX56" fmla="*/ 312780 w 866775"/>
                    <a:gd name="connsiteY56" fmla="*/ 190410 h 485775"/>
                    <a:gd name="connsiteX57" fmla="*/ 313847 w 866775"/>
                    <a:gd name="connsiteY57" fmla="*/ 189914 h 485775"/>
                    <a:gd name="connsiteX58" fmla="*/ 317676 w 866775"/>
                    <a:gd name="connsiteY58" fmla="*/ 187657 h 485775"/>
                    <a:gd name="connsiteX59" fmla="*/ 318695 w 866775"/>
                    <a:gd name="connsiteY59" fmla="*/ 186933 h 485775"/>
                    <a:gd name="connsiteX60" fmla="*/ 319791 w 866775"/>
                    <a:gd name="connsiteY60" fmla="*/ 186152 h 485775"/>
                    <a:gd name="connsiteX61" fmla="*/ 322077 w 866775"/>
                    <a:gd name="connsiteY61" fmla="*/ 183771 h 485775"/>
                    <a:gd name="connsiteX62" fmla="*/ 322781 w 866775"/>
                    <a:gd name="connsiteY62" fmla="*/ 183114 h 485775"/>
                    <a:gd name="connsiteX63" fmla="*/ 323267 w 866775"/>
                    <a:gd name="connsiteY63" fmla="*/ 182523 h 485775"/>
                    <a:gd name="connsiteX64" fmla="*/ 323743 w 866775"/>
                    <a:gd name="connsiteY64" fmla="*/ 181942 h 485775"/>
                    <a:gd name="connsiteX65" fmla="*/ 368397 w 866775"/>
                    <a:gd name="connsiteY65" fmla="*/ 128164 h 485775"/>
                    <a:gd name="connsiteX66" fmla="*/ 360300 w 866775"/>
                    <a:gd name="connsiteY66" fmla="*/ 238035 h 485775"/>
                    <a:gd name="connsiteX67" fmla="*/ 379798 w 866775"/>
                    <a:gd name="connsiteY67" fmla="*/ 238035 h 485775"/>
                    <a:gd name="connsiteX68" fmla="*/ 379798 w 866775"/>
                    <a:gd name="connsiteY68" fmla="*/ 239968 h 485775"/>
                    <a:gd name="connsiteX69" fmla="*/ 359910 w 866775"/>
                    <a:gd name="connsiteY69" fmla="*/ 452947 h 485775"/>
                    <a:gd name="connsiteX70" fmla="*/ 384503 w 866775"/>
                    <a:gd name="connsiteY70" fmla="*/ 482599 h 485775"/>
                    <a:gd name="connsiteX71" fmla="*/ 387066 w 866775"/>
                    <a:gd name="connsiteY71" fmla="*/ 482713 h 485775"/>
                    <a:gd name="connsiteX72" fmla="*/ 414155 w 866775"/>
                    <a:gd name="connsiteY72" fmla="*/ 458005 h 485775"/>
                    <a:gd name="connsiteX73" fmla="*/ 433405 w 866775"/>
                    <a:gd name="connsiteY73" fmla="*/ 251827 h 485775"/>
                    <a:gd name="connsiteX74" fmla="*/ 437015 w 866775"/>
                    <a:gd name="connsiteY74" fmla="*/ 251827 h 485775"/>
                    <a:gd name="connsiteX75" fmla="*/ 456255 w 866775"/>
                    <a:gd name="connsiteY75" fmla="*/ 458005 h 485775"/>
                    <a:gd name="connsiteX76" fmla="*/ 483344 w 866775"/>
                    <a:gd name="connsiteY76" fmla="*/ 482713 h 485775"/>
                    <a:gd name="connsiteX77" fmla="*/ 485926 w 866775"/>
                    <a:gd name="connsiteY77" fmla="*/ 482599 h 485775"/>
                    <a:gd name="connsiteX78" fmla="*/ 510510 w 866775"/>
                    <a:gd name="connsiteY78" fmla="*/ 452947 h 485775"/>
                    <a:gd name="connsiteX79" fmla="*/ 490612 w 866775"/>
                    <a:gd name="connsiteY79" fmla="*/ 239949 h 485775"/>
                    <a:gd name="connsiteX80" fmla="*/ 490612 w 866775"/>
                    <a:gd name="connsiteY80" fmla="*/ 238025 h 485775"/>
                    <a:gd name="connsiteX81" fmla="*/ 510100 w 866775"/>
                    <a:gd name="connsiteY81" fmla="*/ 238025 h 485775"/>
                    <a:gd name="connsiteX82" fmla="*/ 501994 w 866775"/>
                    <a:gd name="connsiteY82" fmla="*/ 128050 h 485775"/>
                    <a:gd name="connsiteX83" fmla="*/ 547057 w 866775"/>
                    <a:gd name="connsiteY83" fmla="*/ 180780 h 485775"/>
                    <a:gd name="connsiteX84" fmla="*/ 551715 w 866775"/>
                    <a:gd name="connsiteY84" fmla="*/ 186104 h 485775"/>
                    <a:gd name="connsiteX85" fmla="*/ 563916 w 866775"/>
                    <a:gd name="connsiteY85" fmla="*/ 192019 h 485775"/>
                    <a:gd name="connsiteX86" fmla="*/ 564126 w 866775"/>
                    <a:gd name="connsiteY86" fmla="*/ 192086 h 485775"/>
                    <a:gd name="connsiteX87" fmla="*/ 569403 w 866775"/>
                    <a:gd name="connsiteY87" fmla="*/ 192648 h 485775"/>
                    <a:gd name="connsiteX88" fmla="*/ 569422 w 866775"/>
                    <a:gd name="connsiteY88" fmla="*/ 192648 h 485775"/>
                    <a:gd name="connsiteX89" fmla="*/ 569784 w 866775"/>
                    <a:gd name="connsiteY89" fmla="*/ 192686 h 485775"/>
                    <a:gd name="connsiteX90" fmla="*/ 587472 w 866775"/>
                    <a:gd name="connsiteY90" fmla="*/ 186152 h 485775"/>
                    <a:gd name="connsiteX91" fmla="*/ 592510 w 866775"/>
                    <a:gd name="connsiteY91" fmla="*/ 180218 h 485775"/>
                    <a:gd name="connsiteX92" fmla="*/ 635735 w 866775"/>
                    <a:gd name="connsiteY92" fmla="*/ 128164 h 485775"/>
                    <a:gd name="connsiteX93" fmla="*/ 627629 w 866775"/>
                    <a:gd name="connsiteY93" fmla="*/ 238035 h 485775"/>
                    <a:gd name="connsiteX94" fmla="*/ 647127 w 866775"/>
                    <a:gd name="connsiteY94" fmla="*/ 238035 h 485775"/>
                    <a:gd name="connsiteX95" fmla="*/ 647127 w 866775"/>
                    <a:gd name="connsiteY95" fmla="*/ 239968 h 485775"/>
                    <a:gd name="connsiteX96" fmla="*/ 627239 w 866775"/>
                    <a:gd name="connsiteY96" fmla="*/ 452947 h 485775"/>
                    <a:gd name="connsiteX97" fmla="*/ 651832 w 866775"/>
                    <a:gd name="connsiteY97" fmla="*/ 482599 h 485775"/>
                    <a:gd name="connsiteX98" fmla="*/ 654394 w 866775"/>
                    <a:gd name="connsiteY98" fmla="*/ 482713 h 485775"/>
                    <a:gd name="connsiteX99" fmla="*/ 681483 w 866775"/>
                    <a:gd name="connsiteY99" fmla="*/ 458005 h 485775"/>
                    <a:gd name="connsiteX100" fmla="*/ 700733 w 866775"/>
                    <a:gd name="connsiteY100" fmla="*/ 251827 h 485775"/>
                    <a:gd name="connsiteX101" fmla="*/ 704343 w 866775"/>
                    <a:gd name="connsiteY101" fmla="*/ 251827 h 485775"/>
                    <a:gd name="connsiteX102" fmla="*/ 723593 w 866775"/>
                    <a:gd name="connsiteY102" fmla="*/ 458005 h 485775"/>
                    <a:gd name="connsiteX103" fmla="*/ 750683 w 866775"/>
                    <a:gd name="connsiteY103" fmla="*/ 482713 h 485775"/>
                    <a:gd name="connsiteX104" fmla="*/ 753254 w 866775"/>
                    <a:gd name="connsiteY104" fmla="*/ 482599 h 485775"/>
                    <a:gd name="connsiteX105" fmla="*/ 777838 w 866775"/>
                    <a:gd name="connsiteY105" fmla="*/ 452947 h 485775"/>
                    <a:gd name="connsiteX106" fmla="*/ 757969 w 866775"/>
                    <a:gd name="connsiteY106" fmla="*/ 239949 h 485775"/>
                    <a:gd name="connsiteX107" fmla="*/ 757969 w 866775"/>
                    <a:gd name="connsiteY107" fmla="*/ 238025 h 485775"/>
                    <a:gd name="connsiteX108" fmla="*/ 777457 w 866775"/>
                    <a:gd name="connsiteY108" fmla="*/ 238025 h 485775"/>
                    <a:gd name="connsiteX109" fmla="*/ 769352 w 866775"/>
                    <a:gd name="connsiteY109" fmla="*/ 128050 h 485775"/>
                    <a:gd name="connsiteX110" fmla="*/ 816434 w 866775"/>
                    <a:gd name="connsiteY110" fmla="*/ 183142 h 485775"/>
                    <a:gd name="connsiteX111" fmla="*/ 837160 w 866775"/>
                    <a:gd name="connsiteY111" fmla="*/ 192677 h 485775"/>
                    <a:gd name="connsiteX112" fmla="*/ 854838 w 866775"/>
                    <a:gd name="connsiteY112" fmla="*/ 186142 h 485775"/>
                    <a:gd name="connsiteX113" fmla="*/ 857848 w 866775"/>
                    <a:gd name="connsiteY113" fmla="*/ 14774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866775" h="485775">
                      <a:moveTo>
                        <a:pt x="857848" y="147747"/>
                      </a:moveTo>
                      <a:lnTo>
                        <a:pt x="762598" y="36305"/>
                      </a:lnTo>
                      <a:lnTo>
                        <a:pt x="745720" y="22732"/>
                      </a:lnTo>
                      <a:cubicBezTo>
                        <a:pt x="745720" y="-6434"/>
                        <a:pt x="735204" y="14273"/>
                        <a:pt x="703981" y="14273"/>
                      </a:cubicBezTo>
                      <a:lnTo>
                        <a:pt x="701153" y="14273"/>
                      </a:lnTo>
                      <a:cubicBezTo>
                        <a:pt x="669939" y="14273"/>
                        <a:pt x="659414" y="-6434"/>
                        <a:pt x="659414" y="22732"/>
                      </a:cubicBezTo>
                      <a:lnTo>
                        <a:pt x="642526" y="36409"/>
                      </a:lnTo>
                      <a:lnTo>
                        <a:pt x="569441" y="123125"/>
                      </a:lnTo>
                      <a:lnTo>
                        <a:pt x="495251" y="36314"/>
                      </a:lnTo>
                      <a:lnTo>
                        <a:pt x="478382" y="22741"/>
                      </a:lnTo>
                      <a:cubicBezTo>
                        <a:pt x="478382" y="-6424"/>
                        <a:pt x="467857" y="14283"/>
                        <a:pt x="436634" y="14283"/>
                      </a:cubicBezTo>
                      <a:lnTo>
                        <a:pt x="433805" y="14283"/>
                      </a:lnTo>
                      <a:cubicBezTo>
                        <a:pt x="402591" y="14283"/>
                        <a:pt x="392066" y="-6424"/>
                        <a:pt x="392066" y="22741"/>
                      </a:cubicBezTo>
                      <a:lnTo>
                        <a:pt x="375178" y="36419"/>
                      </a:lnTo>
                      <a:lnTo>
                        <a:pt x="301941" y="123335"/>
                      </a:lnTo>
                      <a:lnTo>
                        <a:pt x="227560" y="36314"/>
                      </a:lnTo>
                      <a:lnTo>
                        <a:pt x="210691" y="22741"/>
                      </a:lnTo>
                      <a:cubicBezTo>
                        <a:pt x="210691" y="-6424"/>
                        <a:pt x="200166" y="14283"/>
                        <a:pt x="168943" y="14283"/>
                      </a:cubicBezTo>
                      <a:lnTo>
                        <a:pt x="166114" y="14283"/>
                      </a:lnTo>
                      <a:cubicBezTo>
                        <a:pt x="134901" y="14283"/>
                        <a:pt x="124376" y="-6424"/>
                        <a:pt x="124376" y="22741"/>
                      </a:cubicBezTo>
                      <a:lnTo>
                        <a:pt x="107488" y="36419"/>
                      </a:lnTo>
                      <a:lnTo>
                        <a:pt x="13686" y="147709"/>
                      </a:lnTo>
                      <a:cubicBezTo>
                        <a:pt x="3894" y="159158"/>
                        <a:pt x="5256" y="176351"/>
                        <a:pt x="16686" y="186104"/>
                      </a:cubicBezTo>
                      <a:cubicBezTo>
                        <a:pt x="21830" y="190495"/>
                        <a:pt x="28106" y="192648"/>
                        <a:pt x="34374" y="192648"/>
                      </a:cubicBezTo>
                      <a:cubicBezTo>
                        <a:pt x="42061" y="192648"/>
                        <a:pt x="49700" y="189410"/>
                        <a:pt x="55091" y="183104"/>
                      </a:cubicBezTo>
                      <a:lnTo>
                        <a:pt x="100706" y="128154"/>
                      </a:lnTo>
                      <a:lnTo>
                        <a:pt x="92610" y="238025"/>
                      </a:lnTo>
                      <a:lnTo>
                        <a:pt x="112107" y="238025"/>
                      </a:lnTo>
                      <a:lnTo>
                        <a:pt x="112107" y="239959"/>
                      </a:lnTo>
                      <a:lnTo>
                        <a:pt x="92219" y="452938"/>
                      </a:lnTo>
                      <a:cubicBezTo>
                        <a:pt x="90819" y="467921"/>
                        <a:pt x="101830" y="481198"/>
                        <a:pt x="116813" y="482589"/>
                      </a:cubicBezTo>
                      <a:cubicBezTo>
                        <a:pt x="117670" y="482665"/>
                        <a:pt x="118527" y="482703"/>
                        <a:pt x="119375" y="482703"/>
                      </a:cubicBezTo>
                      <a:cubicBezTo>
                        <a:pt x="133272" y="482703"/>
                        <a:pt x="145140" y="472121"/>
                        <a:pt x="146464" y="457996"/>
                      </a:cubicBezTo>
                      <a:lnTo>
                        <a:pt x="165714" y="251817"/>
                      </a:lnTo>
                      <a:lnTo>
                        <a:pt x="169324" y="251817"/>
                      </a:lnTo>
                      <a:lnTo>
                        <a:pt x="188574" y="457996"/>
                      </a:lnTo>
                      <a:cubicBezTo>
                        <a:pt x="189908" y="472112"/>
                        <a:pt x="201776" y="482703"/>
                        <a:pt x="215663" y="482703"/>
                      </a:cubicBezTo>
                      <a:cubicBezTo>
                        <a:pt x="216511" y="482703"/>
                        <a:pt x="217368" y="482665"/>
                        <a:pt x="218235" y="482589"/>
                      </a:cubicBezTo>
                      <a:cubicBezTo>
                        <a:pt x="233208" y="481198"/>
                        <a:pt x="244210" y="467921"/>
                        <a:pt x="242829" y="452938"/>
                      </a:cubicBezTo>
                      <a:lnTo>
                        <a:pt x="222912" y="239949"/>
                      </a:lnTo>
                      <a:lnTo>
                        <a:pt x="222912" y="238025"/>
                      </a:lnTo>
                      <a:lnTo>
                        <a:pt x="242400" y="238025"/>
                      </a:lnTo>
                      <a:lnTo>
                        <a:pt x="234294" y="128050"/>
                      </a:lnTo>
                      <a:lnTo>
                        <a:pt x="281376" y="183142"/>
                      </a:lnTo>
                      <a:cubicBezTo>
                        <a:pt x="281824" y="183666"/>
                        <a:pt x="282367" y="184028"/>
                        <a:pt x="282843" y="184514"/>
                      </a:cubicBezTo>
                      <a:cubicBezTo>
                        <a:pt x="283367" y="185038"/>
                        <a:pt x="283796" y="185619"/>
                        <a:pt x="284367" y="186104"/>
                      </a:cubicBezTo>
                      <a:cubicBezTo>
                        <a:pt x="284596" y="186304"/>
                        <a:pt x="284862" y="186438"/>
                        <a:pt x="285110" y="186628"/>
                      </a:cubicBezTo>
                      <a:cubicBezTo>
                        <a:pt x="285767" y="187152"/>
                        <a:pt x="286444" y="187609"/>
                        <a:pt x="287129" y="188067"/>
                      </a:cubicBezTo>
                      <a:cubicBezTo>
                        <a:pt x="287968" y="188619"/>
                        <a:pt x="288815" y="189124"/>
                        <a:pt x="289701" y="189571"/>
                      </a:cubicBezTo>
                      <a:cubicBezTo>
                        <a:pt x="290435" y="189952"/>
                        <a:pt x="291158" y="190305"/>
                        <a:pt x="291911" y="190610"/>
                      </a:cubicBezTo>
                      <a:cubicBezTo>
                        <a:pt x="292854" y="190991"/>
                        <a:pt x="293806" y="191276"/>
                        <a:pt x="294768" y="191543"/>
                      </a:cubicBezTo>
                      <a:cubicBezTo>
                        <a:pt x="295521" y="191743"/>
                        <a:pt x="296245" y="191991"/>
                        <a:pt x="297007" y="192143"/>
                      </a:cubicBezTo>
                      <a:cubicBezTo>
                        <a:pt x="298131" y="192353"/>
                        <a:pt x="299255" y="192429"/>
                        <a:pt x="300388" y="192505"/>
                      </a:cubicBezTo>
                      <a:cubicBezTo>
                        <a:pt x="300960" y="192534"/>
                        <a:pt x="301531" y="192686"/>
                        <a:pt x="302103" y="192686"/>
                      </a:cubicBezTo>
                      <a:cubicBezTo>
                        <a:pt x="303950" y="192686"/>
                        <a:pt x="305789" y="192438"/>
                        <a:pt x="307618" y="192067"/>
                      </a:cubicBezTo>
                      <a:cubicBezTo>
                        <a:pt x="307818" y="192019"/>
                        <a:pt x="307999" y="191953"/>
                        <a:pt x="308199" y="191905"/>
                      </a:cubicBezTo>
                      <a:cubicBezTo>
                        <a:pt x="309761" y="191553"/>
                        <a:pt x="311285" y="191048"/>
                        <a:pt x="312780" y="190410"/>
                      </a:cubicBezTo>
                      <a:cubicBezTo>
                        <a:pt x="313142" y="190248"/>
                        <a:pt x="313485" y="190086"/>
                        <a:pt x="313847" y="189914"/>
                      </a:cubicBezTo>
                      <a:cubicBezTo>
                        <a:pt x="315171" y="189276"/>
                        <a:pt x="316438" y="188524"/>
                        <a:pt x="317676" y="187657"/>
                      </a:cubicBezTo>
                      <a:cubicBezTo>
                        <a:pt x="318019" y="187419"/>
                        <a:pt x="318362" y="187200"/>
                        <a:pt x="318695" y="186933"/>
                      </a:cubicBezTo>
                      <a:cubicBezTo>
                        <a:pt x="319057" y="186657"/>
                        <a:pt x="319448" y="186457"/>
                        <a:pt x="319791" y="186152"/>
                      </a:cubicBezTo>
                      <a:cubicBezTo>
                        <a:pt x="320648" y="185419"/>
                        <a:pt x="321334" y="184571"/>
                        <a:pt x="322077" y="183771"/>
                      </a:cubicBezTo>
                      <a:cubicBezTo>
                        <a:pt x="322296" y="183533"/>
                        <a:pt x="322562" y="183361"/>
                        <a:pt x="322781" y="183114"/>
                      </a:cubicBezTo>
                      <a:lnTo>
                        <a:pt x="323267" y="182523"/>
                      </a:lnTo>
                      <a:cubicBezTo>
                        <a:pt x="323429" y="182323"/>
                        <a:pt x="323591" y="182142"/>
                        <a:pt x="323743" y="181942"/>
                      </a:cubicBezTo>
                      <a:lnTo>
                        <a:pt x="368397" y="128164"/>
                      </a:lnTo>
                      <a:lnTo>
                        <a:pt x="360300" y="238035"/>
                      </a:lnTo>
                      <a:lnTo>
                        <a:pt x="379798" y="238035"/>
                      </a:lnTo>
                      <a:lnTo>
                        <a:pt x="379798" y="239968"/>
                      </a:lnTo>
                      <a:lnTo>
                        <a:pt x="359910" y="452947"/>
                      </a:lnTo>
                      <a:cubicBezTo>
                        <a:pt x="358510" y="467930"/>
                        <a:pt x="369521" y="481208"/>
                        <a:pt x="384503" y="482599"/>
                      </a:cubicBezTo>
                      <a:cubicBezTo>
                        <a:pt x="385361" y="482675"/>
                        <a:pt x="386218" y="482713"/>
                        <a:pt x="387066" y="482713"/>
                      </a:cubicBezTo>
                      <a:cubicBezTo>
                        <a:pt x="400953" y="482713"/>
                        <a:pt x="412831" y="472131"/>
                        <a:pt x="414155" y="458005"/>
                      </a:cubicBezTo>
                      <a:lnTo>
                        <a:pt x="433405" y="251827"/>
                      </a:lnTo>
                      <a:lnTo>
                        <a:pt x="437015" y="251827"/>
                      </a:lnTo>
                      <a:lnTo>
                        <a:pt x="456255" y="458005"/>
                      </a:lnTo>
                      <a:cubicBezTo>
                        <a:pt x="457589" y="472121"/>
                        <a:pt x="469466" y="482713"/>
                        <a:pt x="483344" y="482713"/>
                      </a:cubicBezTo>
                      <a:cubicBezTo>
                        <a:pt x="484202" y="482713"/>
                        <a:pt x="485059" y="482675"/>
                        <a:pt x="485926" y="482599"/>
                      </a:cubicBezTo>
                      <a:cubicBezTo>
                        <a:pt x="500889" y="481208"/>
                        <a:pt x="511891" y="467930"/>
                        <a:pt x="510510" y="452947"/>
                      </a:cubicBezTo>
                      <a:lnTo>
                        <a:pt x="490612" y="239949"/>
                      </a:lnTo>
                      <a:lnTo>
                        <a:pt x="490612" y="238025"/>
                      </a:lnTo>
                      <a:lnTo>
                        <a:pt x="510100" y="238025"/>
                      </a:lnTo>
                      <a:lnTo>
                        <a:pt x="501994" y="128050"/>
                      </a:lnTo>
                      <a:lnTo>
                        <a:pt x="547057" y="180780"/>
                      </a:lnTo>
                      <a:cubicBezTo>
                        <a:pt x="548381" y="182694"/>
                        <a:pt x="549867" y="184523"/>
                        <a:pt x="551715" y="186104"/>
                      </a:cubicBezTo>
                      <a:cubicBezTo>
                        <a:pt x="555344" y="189200"/>
                        <a:pt x="559554" y="191124"/>
                        <a:pt x="563916" y="192019"/>
                      </a:cubicBezTo>
                      <a:cubicBezTo>
                        <a:pt x="563993" y="192038"/>
                        <a:pt x="564059" y="192067"/>
                        <a:pt x="564126" y="192086"/>
                      </a:cubicBezTo>
                      <a:cubicBezTo>
                        <a:pt x="565878" y="192429"/>
                        <a:pt x="567631" y="192648"/>
                        <a:pt x="569403" y="192648"/>
                      </a:cubicBezTo>
                      <a:cubicBezTo>
                        <a:pt x="569412" y="192648"/>
                        <a:pt x="569412" y="192648"/>
                        <a:pt x="569422" y="192648"/>
                      </a:cubicBezTo>
                      <a:cubicBezTo>
                        <a:pt x="569546" y="192648"/>
                        <a:pt x="569660" y="192686"/>
                        <a:pt x="569784" y="192686"/>
                      </a:cubicBezTo>
                      <a:cubicBezTo>
                        <a:pt x="576051" y="192686"/>
                        <a:pt x="582328" y="190534"/>
                        <a:pt x="587472" y="186152"/>
                      </a:cubicBezTo>
                      <a:cubicBezTo>
                        <a:pt x="589520" y="184399"/>
                        <a:pt x="591120" y="182361"/>
                        <a:pt x="592510" y="180218"/>
                      </a:cubicBezTo>
                      <a:lnTo>
                        <a:pt x="635735" y="128164"/>
                      </a:lnTo>
                      <a:lnTo>
                        <a:pt x="627629" y="238035"/>
                      </a:lnTo>
                      <a:lnTo>
                        <a:pt x="647127" y="238035"/>
                      </a:lnTo>
                      <a:lnTo>
                        <a:pt x="647127" y="239968"/>
                      </a:lnTo>
                      <a:lnTo>
                        <a:pt x="627239" y="452947"/>
                      </a:lnTo>
                      <a:cubicBezTo>
                        <a:pt x="625838" y="467930"/>
                        <a:pt x="636849" y="481208"/>
                        <a:pt x="651832" y="482599"/>
                      </a:cubicBezTo>
                      <a:cubicBezTo>
                        <a:pt x="652689" y="482675"/>
                        <a:pt x="653547" y="482713"/>
                        <a:pt x="654394" y="482713"/>
                      </a:cubicBezTo>
                      <a:cubicBezTo>
                        <a:pt x="668291" y="482713"/>
                        <a:pt x="680159" y="472131"/>
                        <a:pt x="681483" y="458005"/>
                      </a:cubicBezTo>
                      <a:lnTo>
                        <a:pt x="700733" y="251827"/>
                      </a:lnTo>
                      <a:lnTo>
                        <a:pt x="704343" y="251827"/>
                      </a:lnTo>
                      <a:lnTo>
                        <a:pt x="723593" y="458005"/>
                      </a:lnTo>
                      <a:cubicBezTo>
                        <a:pt x="724927" y="472121"/>
                        <a:pt x="736795" y="482713"/>
                        <a:pt x="750683" y="482713"/>
                      </a:cubicBezTo>
                      <a:cubicBezTo>
                        <a:pt x="751530" y="482713"/>
                        <a:pt x="752387" y="482675"/>
                        <a:pt x="753254" y="482599"/>
                      </a:cubicBezTo>
                      <a:cubicBezTo>
                        <a:pt x="768228" y="481208"/>
                        <a:pt x="779238" y="467930"/>
                        <a:pt x="777838" y="452947"/>
                      </a:cubicBezTo>
                      <a:lnTo>
                        <a:pt x="757969" y="239949"/>
                      </a:lnTo>
                      <a:lnTo>
                        <a:pt x="757969" y="238025"/>
                      </a:lnTo>
                      <a:lnTo>
                        <a:pt x="777457" y="238025"/>
                      </a:lnTo>
                      <a:lnTo>
                        <a:pt x="769352" y="128050"/>
                      </a:lnTo>
                      <a:lnTo>
                        <a:pt x="816434" y="183142"/>
                      </a:lnTo>
                      <a:cubicBezTo>
                        <a:pt x="821825" y="189438"/>
                        <a:pt x="829473" y="192677"/>
                        <a:pt x="837160" y="192677"/>
                      </a:cubicBezTo>
                      <a:cubicBezTo>
                        <a:pt x="843418" y="192677"/>
                        <a:pt x="849695" y="190524"/>
                        <a:pt x="854838" y="186142"/>
                      </a:cubicBezTo>
                      <a:cubicBezTo>
                        <a:pt x="866278" y="176370"/>
                        <a:pt x="867640" y="159177"/>
                        <a:pt x="857848" y="14774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Shape 307">
                  <a:extLst>
                    <a:ext uri="{FF2B5EF4-FFF2-40B4-BE49-F238E27FC236}">
                      <a16:creationId xmlns:a16="http://schemas.microsoft.com/office/drawing/2014/main" id="{DC82525F-14DE-4930-93B4-0B127FB38ADE}"/>
                    </a:ext>
                  </a:extLst>
                </p:cNvPr>
                <p:cNvSpPr/>
                <p:nvPr/>
              </p:nvSpPr>
              <p:spPr>
                <a:xfrm>
                  <a:off x="6298730" y="2997955"/>
                  <a:ext cx="133350" cy="133350"/>
                </a:xfrm>
                <a:custGeom>
                  <a:avLst/>
                  <a:gdLst>
                    <a:gd name="connsiteX0" fmla="*/ 126683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3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3" y="66913"/>
                      </a:moveTo>
                      <a:cubicBezTo>
                        <a:pt x="126683" y="99923"/>
                        <a:pt x="99923" y="126682"/>
                        <a:pt x="66913" y="126682"/>
                      </a:cubicBezTo>
                      <a:cubicBezTo>
                        <a:pt x="33903" y="126682"/>
                        <a:pt x="7144" y="99923"/>
                        <a:pt x="7144" y="66913"/>
                      </a:cubicBezTo>
                      <a:cubicBezTo>
                        <a:pt x="7144" y="33903"/>
                        <a:pt x="33903" y="7144"/>
                        <a:pt x="66913" y="7144"/>
                      </a:cubicBezTo>
                      <a:cubicBezTo>
                        <a:pt x="99923" y="7144"/>
                        <a:pt x="126683" y="33903"/>
                        <a:pt x="126683"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80" name="Graphic 1204" descr="Cloud">
                <a:extLst>
                  <a:ext uri="{FF2B5EF4-FFF2-40B4-BE49-F238E27FC236}">
                    <a16:creationId xmlns:a16="http://schemas.microsoft.com/office/drawing/2014/main" id="{47F25544-C194-4AE5-988E-4FFDB6F74BF0}"/>
                  </a:ext>
                </a:extLst>
              </p:cNvPr>
              <p:cNvSpPr/>
              <p:nvPr/>
            </p:nvSpPr>
            <p:spPr>
              <a:xfrm>
                <a:off x="10026350" y="4543483"/>
                <a:ext cx="472606" cy="27244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1" name="Freeform: Shape 280">
                <a:extLst>
                  <a:ext uri="{FF2B5EF4-FFF2-40B4-BE49-F238E27FC236}">
                    <a16:creationId xmlns:a16="http://schemas.microsoft.com/office/drawing/2014/main" id="{CDC10A61-AB1B-43FF-9634-BD19AE9ECE20}"/>
                  </a:ext>
                </a:extLst>
              </p:cNvPr>
              <p:cNvSpPr/>
              <p:nvPr/>
            </p:nvSpPr>
            <p:spPr>
              <a:xfrm>
                <a:off x="6333133" y="1682706"/>
                <a:ext cx="459906" cy="461054"/>
              </a:xfrm>
              <a:custGeom>
                <a:avLst/>
                <a:gdLst>
                  <a:gd name="connsiteX0" fmla="*/ 449139 w 470964"/>
                  <a:gd name="connsiteY0" fmla="*/ 255 h 472139"/>
                  <a:gd name="connsiteX1" fmla="*/ 465370 w 470964"/>
                  <a:gd name="connsiteY1" fmla="*/ 5407 h 472139"/>
                  <a:gd name="connsiteX2" fmla="*/ 470642 w 470964"/>
                  <a:gd name="connsiteY2" fmla="*/ 22866 h 472139"/>
                  <a:gd name="connsiteX3" fmla="*/ 469586 w 470964"/>
                  <a:gd name="connsiteY3" fmla="*/ 28950 h 472139"/>
                  <a:gd name="connsiteX4" fmla="*/ 449587 w 470964"/>
                  <a:gd name="connsiteY4" fmla="*/ 67497 h 472139"/>
                  <a:gd name="connsiteX5" fmla="*/ 413356 w 470964"/>
                  <a:gd name="connsiteY5" fmla="*/ 104144 h 472139"/>
                  <a:gd name="connsiteX6" fmla="*/ 369762 w 470964"/>
                  <a:gd name="connsiteY6" fmla="*/ 148136 h 472139"/>
                  <a:gd name="connsiteX7" fmla="*/ 362137 w 470964"/>
                  <a:gd name="connsiteY7" fmla="*/ 176156 h 472139"/>
                  <a:gd name="connsiteX8" fmla="*/ 436519 w 470964"/>
                  <a:gd name="connsiteY8" fmla="*/ 431311 h 472139"/>
                  <a:gd name="connsiteX9" fmla="*/ 430780 w 470964"/>
                  <a:gd name="connsiteY9" fmla="*/ 454457 h 472139"/>
                  <a:gd name="connsiteX10" fmla="*/ 413080 w 470964"/>
                  <a:gd name="connsiteY10" fmla="*/ 472139 h 472139"/>
                  <a:gd name="connsiteX11" fmla="*/ 277696 w 470964"/>
                  <a:gd name="connsiteY11" fmla="*/ 280838 h 472139"/>
                  <a:gd name="connsiteX12" fmla="*/ 265338 w 470964"/>
                  <a:gd name="connsiteY12" fmla="*/ 273682 h 472139"/>
                  <a:gd name="connsiteX13" fmla="*/ 263193 w 470964"/>
                  <a:gd name="connsiteY13" fmla="*/ 273544 h 472139"/>
                  <a:gd name="connsiteX14" fmla="*/ 251525 w 470964"/>
                  <a:gd name="connsiteY14" fmla="*/ 277813 h 472139"/>
                  <a:gd name="connsiteX15" fmla="*/ 247585 w 470964"/>
                  <a:gd name="connsiteY15" fmla="*/ 280907 h 472139"/>
                  <a:gd name="connsiteX16" fmla="*/ 167533 w 470964"/>
                  <a:gd name="connsiteY16" fmla="*/ 350360 h 472139"/>
                  <a:gd name="connsiteX17" fmla="*/ 159358 w 470964"/>
                  <a:gd name="connsiteY17" fmla="*/ 375203 h 472139"/>
                  <a:gd name="connsiteX18" fmla="*/ 160291 w 470964"/>
                  <a:gd name="connsiteY18" fmla="*/ 378832 h 472139"/>
                  <a:gd name="connsiteX19" fmla="*/ 184301 w 470964"/>
                  <a:gd name="connsiteY19" fmla="*/ 442218 h 472139"/>
                  <a:gd name="connsiteX20" fmla="*/ 181933 w 470964"/>
                  <a:gd name="connsiteY20" fmla="*/ 453299 h 472139"/>
                  <a:gd name="connsiteX21" fmla="*/ 163610 w 470964"/>
                  <a:gd name="connsiteY21" fmla="*/ 471620 h 472139"/>
                  <a:gd name="connsiteX22" fmla="*/ 97355 w 470964"/>
                  <a:gd name="connsiteY22" fmla="*/ 378917 h 472139"/>
                  <a:gd name="connsiteX23" fmla="*/ 93238 w 470964"/>
                  <a:gd name="connsiteY23" fmla="*/ 374803 h 472139"/>
                  <a:gd name="connsiteX24" fmla="*/ 483 w 470964"/>
                  <a:gd name="connsiteY24" fmla="*/ 308512 h 472139"/>
                  <a:gd name="connsiteX25" fmla="*/ 18771 w 470964"/>
                  <a:gd name="connsiteY25" fmla="*/ 290208 h 472139"/>
                  <a:gd name="connsiteX26" fmla="*/ 29817 w 470964"/>
                  <a:gd name="connsiteY26" fmla="*/ 287824 h 472139"/>
                  <a:gd name="connsiteX27" fmla="*/ 94154 w 470964"/>
                  <a:gd name="connsiteY27" fmla="*/ 311935 h 472139"/>
                  <a:gd name="connsiteX28" fmla="*/ 97769 w 470964"/>
                  <a:gd name="connsiteY28" fmla="*/ 312868 h 472139"/>
                  <a:gd name="connsiteX29" fmla="*/ 121190 w 470964"/>
                  <a:gd name="connsiteY29" fmla="*/ 305089 h 472139"/>
                  <a:gd name="connsiteX30" fmla="*/ 192823 w 470964"/>
                  <a:gd name="connsiteY30" fmla="*/ 221979 h 472139"/>
                  <a:gd name="connsiteX31" fmla="*/ 194016 w 470964"/>
                  <a:gd name="connsiteY31" fmla="*/ 220373 h 472139"/>
                  <a:gd name="connsiteX32" fmla="*/ 198285 w 470964"/>
                  <a:gd name="connsiteY32" fmla="*/ 206629 h 472139"/>
                  <a:gd name="connsiteX33" fmla="*/ 190939 w 470964"/>
                  <a:gd name="connsiteY33" fmla="*/ 194254 h 472139"/>
                  <a:gd name="connsiteX34" fmla="*/ 0 w 470964"/>
                  <a:gd name="connsiteY34" fmla="*/ 59079 h 472139"/>
                  <a:gd name="connsiteX35" fmla="*/ 17769 w 470964"/>
                  <a:gd name="connsiteY35" fmla="*/ 41291 h 472139"/>
                  <a:gd name="connsiteX36" fmla="*/ 40777 w 470964"/>
                  <a:gd name="connsiteY36" fmla="*/ 35467 h 472139"/>
                  <a:gd name="connsiteX37" fmla="*/ 297522 w 470964"/>
                  <a:gd name="connsiteY37" fmla="*/ 110332 h 472139"/>
                  <a:gd name="connsiteX38" fmla="*/ 323348 w 470964"/>
                  <a:gd name="connsiteY38" fmla="*/ 102967 h 472139"/>
                  <a:gd name="connsiteX39" fmla="*/ 363417 w 470964"/>
                  <a:gd name="connsiteY39" fmla="*/ 62329 h 472139"/>
                  <a:gd name="connsiteX40" fmla="*/ 403745 w 470964"/>
                  <a:gd name="connsiteY40" fmla="*/ 21483 h 472139"/>
                  <a:gd name="connsiteX41" fmla="*/ 442586 w 470964"/>
                  <a:gd name="connsiteY41" fmla="*/ 1396 h 472139"/>
                  <a:gd name="connsiteX42" fmla="*/ 449139 w 470964"/>
                  <a:gd name="connsiteY42" fmla="*/ 255 h 47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70964" h="472139">
                    <a:moveTo>
                      <a:pt x="449139" y="255"/>
                    </a:moveTo>
                    <a:cubicBezTo>
                      <a:pt x="455188" y="-713"/>
                      <a:pt x="461099" y="1103"/>
                      <a:pt x="465370" y="5407"/>
                    </a:cubicBezTo>
                    <a:cubicBezTo>
                      <a:pt x="469863" y="9919"/>
                      <a:pt x="471783" y="16278"/>
                      <a:pt x="470642" y="22866"/>
                    </a:cubicBezTo>
                    <a:lnTo>
                      <a:pt x="469586" y="28950"/>
                    </a:lnTo>
                    <a:cubicBezTo>
                      <a:pt x="467046" y="43608"/>
                      <a:pt x="460114" y="56953"/>
                      <a:pt x="449587" y="67497"/>
                    </a:cubicBezTo>
                    <a:cubicBezTo>
                      <a:pt x="435101" y="81981"/>
                      <a:pt x="424194" y="93098"/>
                      <a:pt x="413356" y="104144"/>
                    </a:cubicBezTo>
                    <a:cubicBezTo>
                      <a:pt x="400651" y="117091"/>
                      <a:pt x="388031" y="129969"/>
                      <a:pt x="369762" y="148136"/>
                    </a:cubicBezTo>
                    <a:cubicBezTo>
                      <a:pt x="362137" y="155724"/>
                      <a:pt x="359476" y="164817"/>
                      <a:pt x="362137" y="176156"/>
                    </a:cubicBezTo>
                    <a:lnTo>
                      <a:pt x="436519" y="431311"/>
                    </a:lnTo>
                    <a:cubicBezTo>
                      <a:pt x="439042" y="439523"/>
                      <a:pt x="436846" y="448389"/>
                      <a:pt x="430780" y="454457"/>
                    </a:cubicBezTo>
                    <a:lnTo>
                      <a:pt x="413080" y="472139"/>
                    </a:lnTo>
                    <a:lnTo>
                      <a:pt x="277696" y="280838"/>
                    </a:lnTo>
                    <a:cubicBezTo>
                      <a:pt x="274845" y="276811"/>
                      <a:pt x="270245" y="274323"/>
                      <a:pt x="265338" y="273682"/>
                    </a:cubicBezTo>
                    <a:cubicBezTo>
                      <a:pt x="264630" y="273594"/>
                      <a:pt x="263920" y="273544"/>
                      <a:pt x="263193" y="273544"/>
                    </a:cubicBezTo>
                    <a:cubicBezTo>
                      <a:pt x="258976" y="273544"/>
                      <a:pt x="254758" y="275118"/>
                      <a:pt x="251525" y="277813"/>
                    </a:cubicBezTo>
                    <a:cubicBezTo>
                      <a:pt x="250887" y="278350"/>
                      <a:pt x="249538" y="279387"/>
                      <a:pt x="247585" y="280907"/>
                    </a:cubicBezTo>
                    <a:cubicBezTo>
                      <a:pt x="234931" y="290708"/>
                      <a:pt x="201329" y="316741"/>
                      <a:pt x="167533" y="350360"/>
                    </a:cubicBezTo>
                    <a:cubicBezTo>
                      <a:pt x="161034" y="356861"/>
                      <a:pt x="157976" y="366143"/>
                      <a:pt x="159358" y="375203"/>
                    </a:cubicBezTo>
                    <a:cubicBezTo>
                      <a:pt x="159531" y="376446"/>
                      <a:pt x="159858" y="377656"/>
                      <a:pt x="160291" y="378832"/>
                    </a:cubicBezTo>
                    <a:lnTo>
                      <a:pt x="184301" y="442218"/>
                    </a:lnTo>
                    <a:cubicBezTo>
                      <a:pt x="185752" y="446074"/>
                      <a:pt x="184821" y="450411"/>
                      <a:pt x="181933" y="453299"/>
                    </a:cubicBezTo>
                    <a:lnTo>
                      <a:pt x="163610" y="471620"/>
                    </a:lnTo>
                    <a:lnTo>
                      <a:pt x="97355" y="378917"/>
                    </a:lnTo>
                    <a:cubicBezTo>
                      <a:pt x="96230" y="377328"/>
                      <a:pt x="94829" y="375946"/>
                      <a:pt x="93238" y="374803"/>
                    </a:cubicBezTo>
                    <a:lnTo>
                      <a:pt x="483" y="308512"/>
                    </a:lnTo>
                    <a:lnTo>
                      <a:pt x="18771" y="290208"/>
                    </a:lnTo>
                    <a:cubicBezTo>
                      <a:pt x="21659" y="287320"/>
                      <a:pt x="25998" y="286387"/>
                      <a:pt x="29817" y="287824"/>
                    </a:cubicBezTo>
                    <a:lnTo>
                      <a:pt x="94154" y="311935"/>
                    </a:lnTo>
                    <a:cubicBezTo>
                      <a:pt x="95312" y="312368"/>
                      <a:pt x="96541" y="312679"/>
                      <a:pt x="97769" y="312868"/>
                    </a:cubicBezTo>
                    <a:cubicBezTo>
                      <a:pt x="106306" y="314078"/>
                      <a:pt x="115105" y="311227"/>
                      <a:pt x="121190" y="305089"/>
                    </a:cubicBezTo>
                    <a:cubicBezTo>
                      <a:pt x="145303" y="280890"/>
                      <a:pt x="169401" y="252939"/>
                      <a:pt x="192823" y="221979"/>
                    </a:cubicBezTo>
                    <a:lnTo>
                      <a:pt x="194016" y="220373"/>
                    </a:lnTo>
                    <a:cubicBezTo>
                      <a:pt x="197317" y="216605"/>
                      <a:pt x="198872" y="211609"/>
                      <a:pt x="198285" y="206629"/>
                    </a:cubicBezTo>
                    <a:cubicBezTo>
                      <a:pt x="197698" y="201652"/>
                      <a:pt x="195018" y="197159"/>
                      <a:pt x="190939" y="194254"/>
                    </a:cubicBezTo>
                    <a:lnTo>
                      <a:pt x="0" y="59079"/>
                    </a:lnTo>
                    <a:lnTo>
                      <a:pt x="17769" y="41291"/>
                    </a:lnTo>
                    <a:cubicBezTo>
                      <a:pt x="23801" y="35242"/>
                      <a:pt x="32669" y="33010"/>
                      <a:pt x="40777" y="35467"/>
                    </a:cubicBezTo>
                    <a:cubicBezTo>
                      <a:pt x="121121" y="59700"/>
                      <a:pt x="265596" y="102743"/>
                      <a:pt x="297522" y="110332"/>
                    </a:cubicBezTo>
                    <a:cubicBezTo>
                      <a:pt x="306736" y="112527"/>
                      <a:pt x="316451" y="109830"/>
                      <a:pt x="323348" y="102967"/>
                    </a:cubicBezTo>
                    <a:cubicBezTo>
                      <a:pt x="339840" y="86408"/>
                      <a:pt x="351836" y="74169"/>
                      <a:pt x="363417" y="62329"/>
                    </a:cubicBezTo>
                    <a:cubicBezTo>
                      <a:pt x="375673" y="49815"/>
                      <a:pt x="387479" y="37766"/>
                      <a:pt x="403745" y="21483"/>
                    </a:cubicBezTo>
                    <a:cubicBezTo>
                      <a:pt x="414325" y="10868"/>
                      <a:pt x="427755" y="3920"/>
                      <a:pt x="442586" y="1396"/>
                    </a:cubicBezTo>
                    <a:lnTo>
                      <a:pt x="449139" y="255"/>
                    </a:ln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2" name="Graphic 1204" descr="Cloud">
                <a:extLst>
                  <a:ext uri="{FF2B5EF4-FFF2-40B4-BE49-F238E27FC236}">
                    <a16:creationId xmlns:a16="http://schemas.microsoft.com/office/drawing/2014/main" id="{D765FAC2-D36A-4993-99AE-E263D7FE9150}"/>
                  </a:ext>
                </a:extLst>
              </p:cNvPr>
              <p:cNvSpPr/>
              <p:nvPr/>
            </p:nvSpPr>
            <p:spPr>
              <a:xfrm>
                <a:off x="4211573" y="1132927"/>
                <a:ext cx="472606" cy="27244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3" name="Group 282">
                <a:extLst>
                  <a:ext uri="{FF2B5EF4-FFF2-40B4-BE49-F238E27FC236}">
                    <a16:creationId xmlns:a16="http://schemas.microsoft.com/office/drawing/2014/main" id="{76896A69-4702-4E50-A5F1-1C8C5E047FCF}"/>
                  </a:ext>
                </a:extLst>
              </p:cNvPr>
              <p:cNvGrpSpPr/>
              <p:nvPr/>
            </p:nvGrpSpPr>
            <p:grpSpPr>
              <a:xfrm>
                <a:off x="8520303" y="1159966"/>
                <a:ext cx="472606" cy="408666"/>
                <a:chOff x="9660749" y="1759468"/>
                <a:chExt cx="959968" cy="830091"/>
              </a:xfrm>
              <a:solidFill>
                <a:schemeClr val="bg1">
                  <a:alpha val="14000"/>
                </a:schemeClr>
              </a:solidFill>
            </p:grpSpPr>
            <p:sp>
              <p:nvSpPr>
                <p:cNvPr id="303" name="Graphic 1204" descr="Cloud">
                  <a:extLst>
                    <a:ext uri="{FF2B5EF4-FFF2-40B4-BE49-F238E27FC236}">
                      <a16:creationId xmlns:a16="http://schemas.microsoft.com/office/drawing/2014/main" id="{29ACDD04-EBEB-4109-BC3D-98FA056C320D}"/>
                    </a:ext>
                  </a:extLst>
                </p:cNvPr>
                <p:cNvSpPr/>
                <p:nvPr/>
              </p:nvSpPr>
              <p:spPr>
                <a:xfrm>
                  <a:off x="9660749" y="1759468"/>
                  <a:ext cx="959968" cy="55339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4" name="Arrow: Up 303">
                  <a:extLst>
                    <a:ext uri="{FF2B5EF4-FFF2-40B4-BE49-F238E27FC236}">
                      <a16:creationId xmlns:a16="http://schemas.microsoft.com/office/drawing/2014/main" id="{AD6A8704-34AB-4B71-88AB-C4F4546C5DD0}"/>
                    </a:ext>
                  </a:extLst>
                </p:cNvPr>
                <p:cNvSpPr/>
                <p:nvPr/>
              </p:nvSpPr>
              <p:spPr>
                <a:xfrm>
                  <a:off x="9939565" y="2036165"/>
                  <a:ext cx="402336" cy="553394"/>
                </a:xfrm>
                <a:prstGeom prst="upArrow">
                  <a:avLst/>
                </a:prstGeom>
                <a:solidFill>
                  <a:srgbClr val="39A0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4" name="Group 283">
                <a:extLst>
                  <a:ext uri="{FF2B5EF4-FFF2-40B4-BE49-F238E27FC236}">
                    <a16:creationId xmlns:a16="http://schemas.microsoft.com/office/drawing/2014/main" id="{732E628B-B671-4D44-BCB2-9ED266097818}"/>
                  </a:ext>
                </a:extLst>
              </p:cNvPr>
              <p:cNvGrpSpPr/>
              <p:nvPr/>
            </p:nvGrpSpPr>
            <p:grpSpPr>
              <a:xfrm>
                <a:off x="2405711" y="1116778"/>
                <a:ext cx="562798" cy="517692"/>
                <a:chOff x="7185952" y="5427811"/>
                <a:chExt cx="815293" cy="749952"/>
              </a:xfrm>
              <a:solidFill>
                <a:schemeClr val="bg1">
                  <a:alpha val="14000"/>
                </a:schemeClr>
              </a:solidFill>
            </p:grpSpPr>
            <p:sp>
              <p:nvSpPr>
                <p:cNvPr id="298" name="Freeform: Shape 297">
                  <a:extLst>
                    <a:ext uri="{FF2B5EF4-FFF2-40B4-BE49-F238E27FC236}">
                      <a16:creationId xmlns:a16="http://schemas.microsoft.com/office/drawing/2014/main" id="{7A4FF8A0-76DA-4AF5-AE40-473142154C54}"/>
                    </a:ext>
                  </a:extLst>
                </p:cNvPr>
                <p:cNvSpPr/>
                <p:nvPr/>
              </p:nvSpPr>
              <p:spPr>
                <a:xfrm>
                  <a:off x="7228862" y="5427811"/>
                  <a:ext cx="565634" cy="390092"/>
                </a:xfrm>
                <a:custGeom>
                  <a:avLst/>
                  <a:gdLst>
                    <a:gd name="connsiteX0" fmla="*/ 397669 w 552450"/>
                    <a:gd name="connsiteY0" fmla="*/ 32861 h 381000"/>
                    <a:gd name="connsiteX1" fmla="*/ 405289 w 552450"/>
                    <a:gd name="connsiteY1" fmla="*/ 70009 h 381000"/>
                    <a:gd name="connsiteX2" fmla="*/ 471011 w 552450"/>
                    <a:gd name="connsiteY2" fmla="*/ 56674 h 381000"/>
                    <a:gd name="connsiteX3" fmla="*/ 9049 w 552450"/>
                    <a:gd name="connsiteY3" fmla="*/ 341471 h 381000"/>
                    <a:gd name="connsiteX4" fmla="*/ 7144 w 552450"/>
                    <a:gd name="connsiteY4" fmla="*/ 379571 h 381000"/>
                    <a:gd name="connsiteX5" fmla="*/ 16669 w 552450"/>
                    <a:gd name="connsiteY5" fmla="*/ 379571 h 381000"/>
                    <a:gd name="connsiteX6" fmla="*/ 502444 w 552450"/>
                    <a:gd name="connsiteY6" fmla="*/ 83344 h 381000"/>
                    <a:gd name="connsiteX7" fmla="*/ 513874 w 552450"/>
                    <a:gd name="connsiteY7" fmla="*/ 141446 h 381000"/>
                    <a:gd name="connsiteX8" fmla="*/ 551021 w 552450"/>
                    <a:gd name="connsiteY8" fmla="*/ 133826 h 381000"/>
                    <a:gd name="connsiteX9" fmla="*/ 525304 w 552450"/>
                    <a:gd name="connsiteY9" fmla="*/ 7144 h 381000"/>
                    <a:gd name="connsiteX10" fmla="*/ 397669 w 552450"/>
                    <a:gd name="connsiteY10" fmla="*/ 32861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2450" h="381000">
                      <a:moveTo>
                        <a:pt x="397669" y="32861"/>
                      </a:moveTo>
                      <a:lnTo>
                        <a:pt x="405289" y="70009"/>
                      </a:lnTo>
                      <a:lnTo>
                        <a:pt x="471011" y="56674"/>
                      </a:lnTo>
                      <a:cubicBezTo>
                        <a:pt x="345281" y="354806"/>
                        <a:pt x="22384" y="341471"/>
                        <a:pt x="9049" y="341471"/>
                      </a:cubicBezTo>
                      <a:lnTo>
                        <a:pt x="7144" y="379571"/>
                      </a:lnTo>
                      <a:cubicBezTo>
                        <a:pt x="7144" y="379571"/>
                        <a:pt x="10954" y="379571"/>
                        <a:pt x="16669" y="379571"/>
                      </a:cubicBezTo>
                      <a:cubicBezTo>
                        <a:pt x="73819" y="379571"/>
                        <a:pt x="374809" y="366236"/>
                        <a:pt x="502444" y="83344"/>
                      </a:cubicBezTo>
                      <a:lnTo>
                        <a:pt x="513874" y="141446"/>
                      </a:lnTo>
                      <a:lnTo>
                        <a:pt x="551021" y="133826"/>
                      </a:lnTo>
                      <a:lnTo>
                        <a:pt x="525304" y="7144"/>
                      </a:lnTo>
                      <a:lnTo>
                        <a:pt x="397669" y="32861"/>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Rectangle 298">
                  <a:extLst>
                    <a:ext uri="{FF2B5EF4-FFF2-40B4-BE49-F238E27FC236}">
                      <a16:creationId xmlns:a16="http://schemas.microsoft.com/office/drawing/2014/main" id="{8B140C6F-21C6-457F-A16A-2DB73B49DEC4}"/>
                    </a:ext>
                  </a:extLst>
                </p:cNvPr>
                <p:cNvSpPr/>
                <p:nvPr/>
              </p:nvSpPr>
              <p:spPr>
                <a:xfrm>
                  <a:off x="7402453" y="5970039"/>
                  <a:ext cx="165789" cy="204798"/>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Rectangle 299">
                  <a:extLst>
                    <a:ext uri="{FF2B5EF4-FFF2-40B4-BE49-F238E27FC236}">
                      <a16:creationId xmlns:a16="http://schemas.microsoft.com/office/drawing/2014/main" id="{4D4D5A25-BF29-4F3F-BD45-DA7FA37AA602}"/>
                    </a:ext>
                  </a:extLst>
                </p:cNvPr>
                <p:cNvSpPr/>
                <p:nvPr/>
              </p:nvSpPr>
              <p:spPr>
                <a:xfrm>
                  <a:off x="7618955" y="5797423"/>
                  <a:ext cx="165789" cy="380340"/>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Rectangle 300">
                  <a:extLst>
                    <a:ext uri="{FF2B5EF4-FFF2-40B4-BE49-F238E27FC236}">
                      <a16:creationId xmlns:a16="http://schemas.microsoft.com/office/drawing/2014/main" id="{2081D2B3-C452-40B3-95B1-50EC25EF8175}"/>
                    </a:ext>
                  </a:extLst>
                </p:cNvPr>
                <p:cNvSpPr/>
                <p:nvPr/>
              </p:nvSpPr>
              <p:spPr>
                <a:xfrm>
                  <a:off x="7185952" y="5912501"/>
                  <a:ext cx="165789" cy="263312"/>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Rectangle 301">
                  <a:extLst>
                    <a:ext uri="{FF2B5EF4-FFF2-40B4-BE49-F238E27FC236}">
                      <a16:creationId xmlns:a16="http://schemas.microsoft.com/office/drawing/2014/main" id="{07C833D0-36C6-4CFC-A88A-A3C49390D3E9}"/>
                    </a:ext>
                  </a:extLst>
                </p:cNvPr>
                <p:cNvSpPr/>
                <p:nvPr/>
              </p:nvSpPr>
              <p:spPr>
                <a:xfrm>
                  <a:off x="7835456" y="5638461"/>
                  <a:ext cx="165789" cy="536376"/>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5" name="Group 284">
                <a:extLst>
                  <a:ext uri="{FF2B5EF4-FFF2-40B4-BE49-F238E27FC236}">
                    <a16:creationId xmlns:a16="http://schemas.microsoft.com/office/drawing/2014/main" id="{77DA2240-6B01-4513-B68A-171ACA1BF46A}"/>
                  </a:ext>
                </a:extLst>
              </p:cNvPr>
              <p:cNvGrpSpPr/>
              <p:nvPr/>
            </p:nvGrpSpPr>
            <p:grpSpPr>
              <a:xfrm>
                <a:off x="9730695" y="1959786"/>
                <a:ext cx="598068" cy="425302"/>
                <a:chOff x="5662357" y="2997955"/>
                <a:chExt cx="866775" cy="616387"/>
              </a:xfrm>
              <a:solidFill>
                <a:schemeClr val="bg1">
                  <a:alpha val="14000"/>
                </a:schemeClr>
              </a:solidFill>
            </p:grpSpPr>
            <p:sp>
              <p:nvSpPr>
                <p:cNvPr id="294" name="Freeform: Shape 293">
                  <a:extLst>
                    <a:ext uri="{FF2B5EF4-FFF2-40B4-BE49-F238E27FC236}">
                      <a16:creationId xmlns:a16="http://schemas.microsoft.com/office/drawing/2014/main" id="{C702F6FC-D748-4545-99C2-63DC5A8698CB}"/>
                    </a:ext>
                  </a:extLst>
                </p:cNvPr>
                <p:cNvSpPr/>
                <p:nvPr/>
              </p:nvSpPr>
              <p:spPr>
                <a:xfrm>
                  <a:off x="5763682" y="2997955"/>
                  <a:ext cx="133350" cy="133350"/>
                </a:xfrm>
                <a:custGeom>
                  <a:avLst/>
                  <a:gdLst>
                    <a:gd name="connsiteX0" fmla="*/ 60808 w 133350"/>
                    <a:gd name="connsiteY0" fmla="*/ 126378 h 133350"/>
                    <a:gd name="connsiteX1" fmla="*/ 66923 w 133350"/>
                    <a:gd name="connsiteY1" fmla="*/ 126682 h 133350"/>
                    <a:gd name="connsiteX2" fmla="*/ 73038 w 133350"/>
                    <a:gd name="connsiteY2" fmla="*/ 126378 h 133350"/>
                    <a:gd name="connsiteX3" fmla="*/ 126702 w 133350"/>
                    <a:gd name="connsiteY3" fmla="*/ 66913 h 133350"/>
                    <a:gd name="connsiteX4" fmla="*/ 73038 w 133350"/>
                    <a:gd name="connsiteY4" fmla="*/ 7449 h 133350"/>
                    <a:gd name="connsiteX5" fmla="*/ 66923 w 133350"/>
                    <a:gd name="connsiteY5" fmla="*/ 7144 h 133350"/>
                    <a:gd name="connsiteX6" fmla="*/ 60808 w 133350"/>
                    <a:gd name="connsiteY6" fmla="*/ 7449 h 133350"/>
                    <a:gd name="connsiteX7" fmla="*/ 7144 w 133350"/>
                    <a:gd name="connsiteY7" fmla="*/ 66913 h 133350"/>
                    <a:gd name="connsiteX8" fmla="*/ 60808 w 133350"/>
                    <a:gd name="connsiteY8" fmla="*/ 126378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133350">
                      <a:moveTo>
                        <a:pt x="60808" y="126378"/>
                      </a:moveTo>
                      <a:cubicBezTo>
                        <a:pt x="62817" y="126578"/>
                        <a:pt x="64856" y="126682"/>
                        <a:pt x="66923" y="126682"/>
                      </a:cubicBezTo>
                      <a:cubicBezTo>
                        <a:pt x="68990" y="126682"/>
                        <a:pt x="71028" y="126578"/>
                        <a:pt x="73038" y="126378"/>
                      </a:cubicBezTo>
                      <a:cubicBezTo>
                        <a:pt x="103175" y="123320"/>
                        <a:pt x="126702" y="97860"/>
                        <a:pt x="126702" y="66913"/>
                      </a:cubicBezTo>
                      <a:cubicBezTo>
                        <a:pt x="126702" y="35966"/>
                        <a:pt x="103175" y="10516"/>
                        <a:pt x="73038" y="7449"/>
                      </a:cubicBezTo>
                      <a:cubicBezTo>
                        <a:pt x="71028" y="7249"/>
                        <a:pt x="68990" y="7144"/>
                        <a:pt x="66923" y="7144"/>
                      </a:cubicBezTo>
                      <a:cubicBezTo>
                        <a:pt x="64856" y="7144"/>
                        <a:pt x="62817" y="7249"/>
                        <a:pt x="60808" y="7449"/>
                      </a:cubicBezTo>
                      <a:cubicBezTo>
                        <a:pt x="30670" y="10506"/>
                        <a:pt x="7144" y="35966"/>
                        <a:pt x="7144" y="66913"/>
                      </a:cubicBezTo>
                      <a:cubicBezTo>
                        <a:pt x="7144" y="97860"/>
                        <a:pt x="30670" y="123311"/>
                        <a:pt x="60808" y="12637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Shape 294">
                  <a:extLst>
                    <a:ext uri="{FF2B5EF4-FFF2-40B4-BE49-F238E27FC236}">
                      <a16:creationId xmlns:a16="http://schemas.microsoft.com/office/drawing/2014/main" id="{ACE6FECE-5186-4DA2-95BC-62C1428D2A2A}"/>
                    </a:ext>
                  </a:extLst>
                </p:cNvPr>
                <p:cNvSpPr/>
                <p:nvPr/>
              </p:nvSpPr>
              <p:spPr>
                <a:xfrm>
                  <a:off x="6031382" y="2997955"/>
                  <a:ext cx="133350" cy="133350"/>
                </a:xfrm>
                <a:custGeom>
                  <a:avLst/>
                  <a:gdLst>
                    <a:gd name="connsiteX0" fmla="*/ 126682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2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2" y="66913"/>
                      </a:moveTo>
                      <a:cubicBezTo>
                        <a:pt x="126682" y="99923"/>
                        <a:pt x="99923" y="126682"/>
                        <a:pt x="66913" y="126682"/>
                      </a:cubicBezTo>
                      <a:cubicBezTo>
                        <a:pt x="33903" y="126682"/>
                        <a:pt x="7144" y="99923"/>
                        <a:pt x="7144" y="66913"/>
                      </a:cubicBezTo>
                      <a:cubicBezTo>
                        <a:pt x="7144" y="33903"/>
                        <a:pt x="33903" y="7144"/>
                        <a:pt x="66913" y="7144"/>
                      </a:cubicBezTo>
                      <a:cubicBezTo>
                        <a:pt x="99923" y="7144"/>
                        <a:pt x="126682" y="33903"/>
                        <a:pt x="126682"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Shape 295">
                  <a:extLst>
                    <a:ext uri="{FF2B5EF4-FFF2-40B4-BE49-F238E27FC236}">
                      <a16:creationId xmlns:a16="http://schemas.microsoft.com/office/drawing/2014/main" id="{D8402A38-53E0-42D6-A70E-A6B3C0800666}"/>
                    </a:ext>
                  </a:extLst>
                </p:cNvPr>
                <p:cNvSpPr/>
                <p:nvPr/>
              </p:nvSpPr>
              <p:spPr>
                <a:xfrm>
                  <a:off x="5662357" y="3128567"/>
                  <a:ext cx="866775" cy="485775"/>
                </a:xfrm>
                <a:custGeom>
                  <a:avLst/>
                  <a:gdLst>
                    <a:gd name="connsiteX0" fmla="*/ 857848 w 866775"/>
                    <a:gd name="connsiteY0" fmla="*/ 147747 h 485775"/>
                    <a:gd name="connsiteX1" fmla="*/ 762598 w 866775"/>
                    <a:gd name="connsiteY1" fmla="*/ 36305 h 485775"/>
                    <a:gd name="connsiteX2" fmla="*/ 745720 w 866775"/>
                    <a:gd name="connsiteY2" fmla="*/ 22732 h 485775"/>
                    <a:gd name="connsiteX3" fmla="*/ 703981 w 866775"/>
                    <a:gd name="connsiteY3" fmla="*/ 14273 h 485775"/>
                    <a:gd name="connsiteX4" fmla="*/ 701153 w 866775"/>
                    <a:gd name="connsiteY4" fmla="*/ 14273 h 485775"/>
                    <a:gd name="connsiteX5" fmla="*/ 659414 w 866775"/>
                    <a:gd name="connsiteY5" fmla="*/ 22732 h 485775"/>
                    <a:gd name="connsiteX6" fmla="*/ 642526 w 866775"/>
                    <a:gd name="connsiteY6" fmla="*/ 36409 h 485775"/>
                    <a:gd name="connsiteX7" fmla="*/ 569441 w 866775"/>
                    <a:gd name="connsiteY7" fmla="*/ 123125 h 485775"/>
                    <a:gd name="connsiteX8" fmla="*/ 495251 w 866775"/>
                    <a:gd name="connsiteY8" fmla="*/ 36314 h 485775"/>
                    <a:gd name="connsiteX9" fmla="*/ 478382 w 866775"/>
                    <a:gd name="connsiteY9" fmla="*/ 22741 h 485775"/>
                    <a:gd name="connsiteX10" fmla="*/ 436634 w 866775"/>
                    <a:gd name="connsiteY10" fmla="*/ 14283 h 485775"/>
                    <a:gd name="connsiteX11" fmla="*/ 433805 w 866775"/>
                    <a:gd name="connsiteY11" fmla="*/ 14283 h 485775"/>
                    <a:gd name="connsiteX12" fmla="*/ 392066 w 866775"/>
                    <a:gd name="connsiteY12" fmla="*/ 22741 h 485775"/>
                    <a:gd name="connsiteX13" fmla="*/ 375178 w 866775"/>
                    <a:gd name="connsiteY13" fmla="*/ 36419 h 485775"/>
                    <a:gd name="connsiteX14" fmla="*/ 301941 w 866775"/>
                    <a:gd name="connsiteY14" fmla="*/ 123335 h 485775"/>
                    <a:gd name="connsiteX15" fmla="*/ 227560 w 866775"/>
                    <a:gd name="connsiteY15" fmla="*/ 36314 h 485775"/>
                    <a:gd name="connsiteX16" fmla="*/ 210691 w 866775"/>
                    <a:gd name="connsiteY16" fmla="*/ 22741 h 485775"/>
                    <a:gd name="connsiteX17" fmla="*/ 168943 w 866775"/>
                    <a:gd name="connsiteY17" fmla="*/ 14283 h 485775"/>
                    <a:gd name="connsiteX18" fmla="*/ 166114 w 866775"/>
                    <a:gd name="connsiteY18" fmla="*/ 14283 h 485775"/>
                    <a:gd name="connsiteX19" fmla="*/ 124376 w 866775"/>
                    <a:gd name="connsiteY19" fmla="*/ 22741 h 485775"/>
                    <a:gd name="connsiteX20" fmla="*/ 107488 w 866775"/>
                    <a:gd name="connsiteY20" fmla="*/ 36419 h 485775"/>
                    <a:gd name="connsiteX21" fmla="*/ 13686 w 866775"/>
                    <a:gd name="connsiteY21" fmla="*/ 147709 h 485775"/>
                    <a:gd name="connsiteX22" fmla="*/ 16686 w 866775"/>
                    <a:gd name="connsiteY22" fmla="*/ 186104 h 485775"/>
                    <a:gd name="connsiteX23" fmla="*/ 34374 w 866775"/>
                    <a:gd name="connsiteY23" fmla="*/ 192648 h 485775"/>
                    <a:gd name="connsiteX24" fmla="*/ 55091 w 866775"/>
                    <a:gd name="connsiteY24" fmla="*/ 183104 h 485775"/>
                    <a:gd name="connsiteX25" fmla="*/ 100706 w 866775"/>
                    <a:gd name="connsiteY25" fmla="*/ 128154 h 485775"/>
                    <a:gd name="connsiteX26" fmla="*/ 92610 w 866775"/>
                    <a:gd name="connsiteY26" fmla="*/ 238025 h 485775"/>
                    <a:gd name="connsiteX27" fmla="*/ 112107 w 866775"/>
                    <a:gd name="connsiteY27" fmla="*/ 238025 h 485775"/>
                    <a:gd name="connsiteX28" fmla="*/ 112107 w 866775"/>
                    <a:gd name="connsiteY28" fmla="*/ 239959 h 485775"/>
                    <a:gd name="connsiteX29" fmla="*/ 92219 w 866775"/>
                    <a:gd name="connsiteY29" fmla="*/ 452938 h 485775"/>
                    <a:gd name="connsiteX30" fmla="*/ 116813 w 866775"/>
                    <a:gd name="connsiteY30" fmla="*/ 482589 h 485775"/>
                    <a:gd name="connsiteX31" fmla="*/ 119375 w 866775"/>
                    <a:gd name="connsiteY31" fmla="*/ 482703 h 485775"/>
                    <a:gd name="connsiteX32" fmla="*/ 146464 w 866775"/>
                    <a:gd name="connsiteY32" fmla="*/ 457996 h 485775"/>
                    <a:gd name="connsiteX33" fmla="*/ 165714 w 866775"/>
                    <a:gd name="connsiteY33" fmla="*/ 251817 h 485775"/>
                    <a:gd name="connsiteX34" fmla="*/ 169324 w 866775"/>
                    <a:gd name="connsiteY34" fmla="*/ 251817 h 485775"/>
                    <a:gd name="connsiteX35" fmla="*/ 188574 w 866775"/>
                    <a:gd name="connsiteY35" fmla="*/ 457996 h 485775"/>
                    <a:gd name="connsiteX36" fmla="*/ 215663 w 866775"/>
                    <a:gd name="connsiteY36" fmla="*/ 482703 h 485775"/>
                    <a:gd name="connsiteX37" fmla="*/ 218235 w 866775"/>
                    <a:gd name="connsiteY37" fmla="*/ 482589 h 485775"/>
                    <a:gd name="connsiteX38" fmla="*/ 242829 w 866775"/>
                    <a:gd name="connsiteY38" fmla="*/ 452938 h 485775"/>
                    <a:gd name="connsiteX39" fmla="*/ 222912 w 866775"/>
                    <a:gd name="connsiteY39" fmla="*/ 239949 h 485775"/>
                    <a:gd name="connsiteX40" fmla="*/ 222912 w 866775"/>
                    <a:gd name="connsiteY40" fmla="*/ 238025 h 485775"/>
                    <a:gd name="connsiteX41" fmla="*/ 242400 w 866775"/>
                    <a:gd name="connsiteY41" fmla="*/ 238025 h 485775"/>
                    <a:gd name="connsiteX42" fmla="*/ 234294 w 866775"/>
                    <a:gd name="connsiteY42" fmla="*/ 128050 h 485775"/>
                    <a:gd name="connsiteX43" fmla="*/ 281376 w 866775"/>
                    <a:gd name="connsiteY43" fmla="*/ 183142 h 485775"/>
                    <a:gd name="connsiteX44" fmla="*/ 282843 w 866775"/>
                    <a:gd name="connsiteY44" fmla="*/ 184514 h 485775"/>
                    <a:gd name="connsiteX45" fmla="*/ 284367 w 866775"/>
                    <a:gd name="connsiteY45" fmla="*/ 186104 h 485775"/>
                    <a:gd name="connsiteX46" fmla="*/ 285110 w 866775"/>
                    <a:gd name="connsiteY46" fmla="*/ 186628 h 485775"/>
                    <a:gd name="connsiteX47" fmla="*/ 287129 w 866775"/>
                    <a:gd name="connsiteY47" fmla="*/ 188067 h 485775"/>
                    <a:gd name="connsiteX48" fmla="*/ 289701 w 866775"/>
                    <a:gd name="connsiteY48" fmla="*/ 189571 h 485775"/>
                    <a:gd name="connsiteX49" fmla="*/ 291911 w 866775"/>
                    <a:gd name="connsiteY49" fmla="*/ 190610 h 485775"/>
                    <a:gd name="connsiteX50" fmla="*/ 294768 w 866775"/>
                    <a:gd name="connsiteY50" fmla="*/ 191543 h 485775"/>
                    <a:gd name="connsiteX51" fmla="*/ 297007 w 866775"/>
                    <a:gd name="connsiteY51" fmla="*/ 192143 h 485775"/>
                    <a:gd name="connsiteX52" fmla="*/ 300388 w 866775"/>
                    <a:gd name="connsiteY52" fmla="*/ 192505 h 485775"/>
                    <a:gd name="connsiteX53" fmla="*/ 302103 w 866775"/>
                    <a:gd name="connsiteY53" fmla="*/ 192686 h 485775"/>
                    <a:gd name="connsiteX54" fmla="*/ 307618 w 866775"/>
                    <a:gd name="connsiteY54" fmla="*/ 192067 h 485775"/>
                    <a:gd name="connsiteX55" fmla="*/ 308199 w 866775"/>
                    <a:gd name="connsiteY55" fmla="*/ 191905 h 485775"/>
                    <a:gd name="connsiteX56" fmla="*/ 312780 w 866775"/>
                    <a:gd name="connsiteY56" fmla="*/ 190410 h 485775"/>
                    <a:gd name="connsiteX57" fmla="*/ 313847 w 866775"/>
                    <a:gd name="connsiteY57" fmla="*/ 189914 h 485775"/>
                    <a:gd name="connsiteX58" fmla="*/ 317676 w 866775"/>
                    <a:gd name="connsiteY58" fmla="*/ 187657 h 485775"/>
                    <a:gd name="connsiteX59" fmla="*/ 318695 w 866775"/>
                    <a:gd name="connsiteY59" fmla="*/ 186933 h 485775"/>
                    <a:gd name="connsiteX60" fmla="*/ 319791 w 866775"/>
                    <a:gd name="connsiteY60" fmla="*/ 186152 h 485775"/>
                    <a:gd name="connsiteX61" fmla="*/ 322077 w 866775"/>
                    <a:gd name="connsiteY61" fmla="*/ 183771 h 485775"/>
                    <a:gd name="connsiteX62" fmla="*/ 322781 w 866775"/>
                    <a:gd name="connsiteY62" fmla="*/ 183114 h 485775"/>
                    <a:gd name="connsiteX63" fmla="*/ 323267 w 866775"/>
                    <a:gd name="connsiteY63" fmla="*/ 182523 h 485775"/>
                    <a:gd name="connsiteX64" fmla="*/ 323743 w 866775"/>
                    <a:gd name="connsiteY64" fmla="*/ 181942 h 485775"/>
                    <a:gd name="connsiteX65" fmla="*/ 368397 w 866775"/>
                    <a:gd name="connsiteY65" fmla="*/ 128164 h 485775"/>
                    <a:gd name="connsiteX66" fmla="*/ 360300 w 866775"/>
                    <a:gd name="connsiteY66" fmla="*/ 238035 h 485775"/>
                    <a:gd name="connsiteX67" fmla="*/ 379798 w 866775"/>
                    <a:gd name="connsiteY67" fmla="*/ 238035 h 485775"/>
                    <a:gd name="connsiteX68" fmla="*/ 379798 w 866775"/>
                    <a:gd name="connsiteY68" fmla="*/ 239968 h 485775"/>
                    <a:gd name="connsiteX69" fmla="*/ 359910 w 866775"/>
                    <a:gd name="connsiteY69" fmla="*/ 452947 h 485775"/>
                    <a:gd name="connsiteX70" fmla="*/ 384503 w 866775"/>
                    <a:gd name="connsiteY70" fmla="*/ 482599 h 485775"/>
                    <a:gd name="connsiteX71" fmla="*/ 387066 w 866775"/>
                    <a:gd name="connsiteY71" fmla="*/ 482713 h 485775"/>
                    <a:gd name="connsiteX72" fmla="*/ 414155 w 866775"/>
                    <a:gd name="connsiteY72" fmla="*/ 458005 h 485775"/>
                    <a:gd name="connsiteX73" fmla="*/ 433405 w 866775"/>
                    <a:gd name="connsiteY73" fmla="*/ 251827 h 485775"/>
                    <a:gd name="connsiteX74" fmla="*/ 437015 w 866775"/>
                    <a:gd name="connsiteY74" fmla="*/ 251827 h 485775"/>
                    <a:gd name="connsiteX75" fmla="*/ 456255 w 866775"/>
                    <a:gd name="connsiteY75" fmla="*/ 458005 h 485775"/>
                    <a:gd name="connsiteX76" fmla="*/ 483344 w 866775"/>
                    <a:gd name="connsiteY76" fmla="*/ 482713 h 485775"/>
                    <a:gd name="connsiteX77" fmla="*/ 485926 w 866775"/>
                    <a:gd name="connsiteY77" fmla="*/ 482599 h 485775"/>
                    <a:gd name="connsiteX78" fmla="*/ 510510 w 866775"/>
                    <a:gd name="connsiteY78" fmla="*/ 452947 h 485775"/>
                    <a:gd name="connsiteX79" fmla="*/ 490612 w 866775"/>
                    <a:gd name="connsiteY79" fmla="*/ 239949 h 485775"/>
                    <a:gd name="connsiteX80" fmla="*/ 490612 w 866775"/>
                    <a:gd name="connsiteY80" fmla="*/ 238025 h 485775"/>
                    <a:gd name="connsiteX81" fmla="*/ 510100 w 866775"/>
                    <a:gd name="connsiteY81" fmla="*/ 238025 h 485775"/>
                    <a:gd name="connsiteX82" fmla="*/ 501994 w 866775"/>
                    <a:gd name="connsiteY82" fmla="*/ 128050 h 485775"/>
                    <a:gd name="connsiteX83" fmla="*/ 547057 w 866775"/>
                    <a:gd name="connsiteY83" fmla="*/ 180780 h 485775"/>
                    <a:gd name="connsiteX84" fmla="*/ 551715 w 866775"/>
                    <a:gd name="connsiteY84" fmla="*/ 186104 h 485775"/>
                    <a:gd name="connsiteX85" fmla="*/ 563916 w 866775"/>
                    <a:gd name="connsiteY85" fmla="*/ 192019 h 485775"/>
                    <a:gd name="connsiteX86" fmla="*/ 564126 w 866775"/>
                    <a:gd name="connsiteY86" fmla="*/ 192086 h 485775"/>
                    <a:gd name="connsiteX87" fmla="*/ 569403 w 866775"/>
                    <a:gd name="connsiteY87" fmla="*/ 192648 h 485775"/>
                    <a:gd name="connsiteX88" fmla="*/ 569422 w 866775"/>
                    <a:gd name="connsiteY88" fmla="*/ 192648 h 485775"/>
                    <a:gd name="connsiteX89" fmla="*/ 569784 w 866775"/>
                    <a:gd name="connsiteY89" fmla="*/ 192686 h 485775"/>
                    <a:gd name="connsiteX90" fmla="*/ 587472 w 866775"/>
                    <a:gd name="connsiteY90" fmla="*/ 186152 h 485775"/>
                    <a:gd name="connsiteX91" fmla="*/ 592510 w 866775"/>
                    <a:gd name="connsiteY91" fmla="*/ 180218 h 485775"/>
                    <a:gd name="connsiteX92" fmla="*/ 635735 w 866775"/>
                    <a:gd name="connsiteY92" fmla="*/ 128164 h 485775"/>
                    <a:gd name="connsiteX93" fmla="*/ 627629 w 866775"/>
                    <a:gd name="connsiteY93" fmla="*/ 238035 h 485775"/>
                    <a:gd name="connsiteX94" fmla="*/ 647127 w 866775"/>
                    <a:gd name="connsiteY94" fmla="*/ 238035 h 485775"/>
                    <a:gd name="connsiteX95" fmla="*/ 647127 w 866775"/>
                    <a:gd name="connsiteY95" fmla="*/ 239968 h 485775"/>
                    <a:gd name="connsiteX96" fmla="*/ 627239 w 866775"/>
                    <a:gd name="connsiteY96" fmla="*/ 452947 h 485775"/>
                    <a:gd name="connsiteX97" fmla="*/ 651832 w 866775"/>
                    <a:gd name="connsiteY97" fmla="*/ 482599 h 485775"/>
                    <a:gd name="connsiteX98" fmla="*/ 654394 w 866775"/>
                    <a:gd name="connsiteY98" fmla="*/ 482713 h 485775"/>
                    <a:gd name="connsiteX99" fmla="*/ 681483 w 866775"/>
                    <a:gd name="connsiteY99" fmla="*/ 458005 h 485775"/>
                    <a:gd name="connsiteX100" fmla="*/ 700733 w 866775"/>
                    <a:gd name="connsiteY100" fmla="*/ 251827 h 485775"/>
                    <a:gd name="connsiteX101" fmla="*/ 704343 w 866775"/>
                    <a:gd name="connsiteY101" fmla="*/ 251827 h 485775"/>
                    <a:gd name="connsiteX102" fmla="*/ 723593 w 866775"/>
                    <a:gd name="connsiteY102" fmla="*/ 458005 h 485775"/>
                    <a:gd name="connsiteX103" fmla="*/ 750683 w 866775"/>
                    <a:gd name="connsiteY103" fmla="*/ 482713 h 485775"/>
                    <a:gd name="connsiteX104" fmla="*/ 753254 w 866775"/>
                    <a:gd name="connsiteY104" fmla="*/ 482599 h 485775"/>
                    <a:gd name="connsiteX105" fmla="*/ 777838 w 866775"/>
                    <a:gd name="connsiteY105" fmla="*/ 452947 h 485775"/>
                    <a:gd name="connsiteX106" fmla="*/ 757969 w 866775"/>
                    <a:gd name="connsiteY106" fmla="*/ 239949 h 485775"/>
                    <a:gd name="connsiteX107" fmla="*/ 757969 w 866775"/>
                    <a:gd name="connsiteY107" fmla="*/ 238025 h 485775"/>
                    <a:gd name="connsiteX108" fmla="*/ 777457 w 866775"/>
                    <a:gd name="connsiteY108" fmla="*/ 238025 h 485775"/>
                    <a:gd name="connsiteX109" fmla="*/ 769352 w 866775"/>
                    <a:gd name="connsiteY109" fmla="*/ 128050 h 485775"/>
                    <a:gd name="connsiteX110" fmla="*/ 816434 w 866775"/>
                    <a:gd name="connsiteY110" fmla="*/ 183142 h 485775"/>
                    <a:gd name="connsiteX111" fmla="*/ 837160 w 866775"/>
                    <a:gd name="connsiteY111" fmla="*/ 192677 h 485775"/>
                    <a:gd name="connsiteX112" fmla="*/ 854838 w 866775"/>
                    <a:gd name="connsiteY112" fmla="*/ 186142 h 485775"/>
                    <a:gd name="connsiteX113" fmla="*/ 857848 w 866775"/>
                    <a:gd name="connsiteY113" fmla="*/ 14774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866775" h="485775">
                      <a:moveTo>
                        <a:pt x="857848" y="147747"/>
                      </a:moveTo>
                      <a:lnTo>
                        <a:pt x="762598" y="36305"/>
                      </a:lnTo>
                      <a:lnTo>
                        <a:pt x="745720" y="22732"/>
                      </a:lnTo>
                      <a:cubicBezTo>
                        <a:pt x="745720" y="-6434"/>
                        <a:pt x="735204" y="14273"/>
                        <a:pt x="703981" y="14273"/>
                      </a:cubicBezTo>
                      <a:lnTo>
                        <a:pt x="701153" y="14273"/>
                      </a:lnTo>
                      <a:cubicBezTo>
                        <a:pt x="669939" y="14273"/>
                        <a:pt x="659414" y="-6434"/>
                        <a:pt x="659414" y="22732"/>
                      </a:cubicBezTo>
                      <a:lnTo>
                        <a:pt x="642526" y="36409"/>
                      </a:lnTo>
                      <a:lnTo>
                        <a:pt x="569441" y="123125"/>
                      </a:lnTo>
                      <a:lnTo>
                        <a:pt x="495251" y="36314"/>
                      </a:lnTo>
                      <a:lnTo>
                        <a:pt x="478382" y="22741"/>
                      </a:lnTo>
                      <a:cubicBezTo>
                        <a:pt x="478382" y="-6424"/>
                        <a:pt x="467857" y="14283"/>
                        <a:pt x="436634" y="14283"/>
                      </a:cubicBezTo>
                      <a:lnTo>
                        <a:pt x="433805" y="14283"/>
                      </a:lnTo>
                      <a:cubicBezTo>
                        <a:pt x="402591" y="14283"/>
                        <a:pt x="392066" y="-6424"/>
                        <a:pt x="392066" y="22741"/>
                      </a:cubicBezTo>
                      <a:lnTo>
                        <a:pt x="375178" y="36419"/>
                      </a:lnTo>
                      <a:lnTo>
                        <a:pt x="301941" y="123335"/>
                      </a:lnTo>
                      <a:lnTo>
                        <a:pt x="227560" y="36314"/>
                      </a:lnTo>
                      <a:lnTo>
                        <a:pt x="210691" y="22741"/>
                      </a:lnTo>
                      <a:cubicBezTo>
                        <a:pt x="210691" y="-6424"/>
                        <a:pt x="200166" y="14283"/>
                        <a:pt x="168943" y="14283"/>
                      </a:cubicBezTo>
                      <a:lnTo>
                        <a:pt x="166114" y="14283"/>
                      </a:lnTo>
                      <a:cubicBezTo>
                        <a:pt x="134901" y="14283"/>
                        <a:pt x="124376" y="-6424"/>
                        <a:pt x="124376" y="22741"/>
                      </a:cubicBezTo>
                      <a:lnTo>
                        <a:pt x="107488" y="36419"/>
                      </a:lnTo>
                      <a:lnTo>
                        <a:pt x="13686" y="147709"/>
                      </a:lnTo>
                      <a:cubicBezTo>
                        <a:pt x="3894" y="159158"/>
                        <a:pt x="5256" y="176351"/>
                        <a:pt x="16686" y="186104"/>
                      </a:cubicBezTo>
                      <a:cubicBezTo>
                        <a:pt x="21830" y="190495"/>
                        <a:pt x="28106" y="192648"/>
                        <a:pt x="34374" y="192648"/>
                      </a:cubicBezTo>
                      <a:cubicBezTo>
                        <a:pt x="42061" y="192648"/>
                        <a:pt x="49700" y="189410"/>
                        <a:pt x="55091" y="183104"/>
                      </a:cubicBezTo>
                      <a:lnTo>
                        <a:pt x="100706" y="128154"/>
                      </a:lnTo>
                      <a:lnTo>
                        <a:pt x="92610" y="238025"/>
                      </a:lnTo>
                      <a:lnTo>
                        <a:pt x="112107" y="238025"/>
                      </a:lnTo>
                      <a:lnTo>
                        <a:pt x="112107" y="239959"/>
                      </a:lnTo>
                      <a:lnTo>
                        <a:pt x="92219" y="452938"/>
                      </a:lnTo>
                      <a:cubicBezTo>
                        <a:pt x="90819" y="467921"/>
                        <a:pt x="101830" y="481198"/>
                        <a:pt x="116813" y="482589"/>
                      </a:cubicBezTo>
                      <a:cubicBezTo>
                        <a:pt x="117670" y="482665"/>
                        <a:pt x="118527" y="482703"/>
                        <a:pt x="119375" y="482703"/>
                      </a:cubicBezTo>
                      <a:cubicBezTo>
                        <a:pt x="133272" y="482703"/>
                        <a:pt x="145140" y="472121"/>
                        <a:pt x="146464" y="457996"/>
                      </a:cubicBezTo>
                      <a:lnTo>
                        <a:pt x="165714" y="251817"/>
                      </a:lnTo>
                      <a:lnTo>
                        <a:pt x="169324" y="251817"/>
                      </a:lnTo>
                      <a:lnTo>
                        <a:pt x="188574" y="457996"/>
                      </a:lnTo>
                      <a:cubicBezTo>
                        <a:pt x="189908" y="472112"/>
                        <a:pt x="201776" y="482703"/>
                        <a:pt x="215663" y="482703"/>
                      </a:cubicBezTo>
                      <a:cubicBezTo>
                        <a:pt x="216511" y="482703"/>
                        <a:pt x="217368" y="482665"/>
                        <a:pt x="218235" y="482589"/>
                      </a:cubicBezTo>
                      <a:cubicBezTo>
                        <a:pt x="233208" y="481198"/>
                        <a:pt x="244210" y="467921"/>
                        <a:pt x="242829" y="452938"/>
                      </a:cubicBezTo>
                      <a:lnTo>
                        <a:pt x="222912" y="239949"/>
                      </a:lnTo>
                      <a:lnTo>
                        <a:pt x="222912" y="238025"/>
                      </a:lnTo>
                      <a:lnTo>
                        <a:pt x="242400" y="238025"/>
                      </a:lnTo>
                      <a:lnTo>
                        <a:pt x="234294" y="128050"/>
                      </a:lnTo>
                      <a:lnTo>
                        <a:pt x="281376" y="183142"/>
                      </a:lnTo>
                      <a:cubicBezTo>
                        <a:pt x="281824" y="183666"/>
                        <a:pt x="282367" y="184028"/>
                        <a:pt x="282843" y="184514"/>
                      </a:cubicBezTo>
                      <a:cubicBezTo>
                        <a:pt x="283367" y="185038"/>
                        <a:pt x="283796" y="185619"/>
                        <a:pt x="284367" y="186104"/>
                      </a:cubicBezTo>
                      <a:cubicBezTo>
                        <a:pt x="284596" y="186304"/>
                        <a:pt x="284862" y="186438"/>
                        <a:pt x="285110" y="186628"/>
                      </a:cubicBezTo>
                      <a:cubicBezTo>
                        <a:pt x="285767" y="187152"/>
                        <a:pt x="286444" y="187609"/>
                        <a:pt x="287129" y="188067"/>
                      </a:cubicBezTo>
                      <a:cubicBezTo>
                        <a:pt x="287968" y="188619"/>
                        <a:pt x="288815" y="189124"/>
                        <a:pt x="289701" y="189571"/>
                      </a:cubicBezTo>
                      <a:cubicBezTo>
                        <a:pt x="290435" y="189952"/>
                        <a:pt x="291158" y="190305"/>
                        <a:pt x="291911" y="190610"/>
                      </a:cubicBezTo>
                      <a:cubicBezTo>
                        <a:pt x="292854" y="190991"/>
                        <a:pt x="293806" y="191276"/>
                        <a:pt x="294768" y="191543"/>
                      </a:cubicBezTo>
                      <a:cubicBezTo>
                        <a:pt x="295521" y="191743"/>
                        <a:pt x="296245" y="191991"/>
                        <a:pt x="297007" y="192143"/>
                      </a:cubicBezTo>
                      <a:cubicBezTo>
                        <a:pt x="298131" y="192353"/>
                        <a:pt x="299255" y="192429"/>
                        <a:pt x="300388" y="192505"/>
                      </a:cubicBezTo>
                      <a:cubicBezTo>
                        <a:pt x="300960" y="192534"/>
                        <a:pt x="301531" y="192686"/>
                        <a:pt x="302103" y="192686"/>
                      </a:cubicBezTo>
                      <a:cubicBezTo>
                        <a:pt x="303950" y="192686"/>
                        <a:pt x="305789" y="192438"/>
                        <a:pt x="307618" y="192067"/>
                      </a:cubicBezTo>
                      <a:cubicBezTo>
                        <a:pt x="307818" y="192019"/>
                        <a:pt x="307999" y="191953"/>
                        <a:pt x="308199" y="191905"/>
                      </a:cubicBezTo>
                      <a:cubicBezTo>
                        <a:pt x="309761" y="191553"/>
                        <a:pt x="311285" y="191048"/>
                        <a:pt x="312780" y="190410"/>
                      </a:cubicBezTo>
                      <a:cubicBezTo>
                        <a:pt x="313142" y="190248"/>
                        <a:pt x="313485" y="190086"/>
                        <a:pt x="313847" y="189914"/>
                      </a:cubicBezTo>
                      <a:cubicBezTo>
                        <a:pt x="315171" y="189276"/>
                        <a:pt x="316438" y="188524"/>
                        <a:pt x="317676" y="187657"/>
                      </a:cubicBezTo>
                      <a:cubicBezTo>
                        <a:pt x="318019" y="187419"/>
                        <a:pt x="318362" y="187200"/>
                        <a:pt x="318695" y="186933"/>
                      </a:cubicBezTo>
                      <a:cubicBezTo>
                        <a:pt x="319057" y="186657"/>
                        <a:pt x="319448" y="186457"/>
                        <a:pt x="319791" y="186152"/>
                      </a:cubicBezTo>
                      <a:cubicBezTo>
                        <a:pt x="320648" y="185419"/>
                        <a:pt x="321334" y="184571"/>
                        <a:pt x="322077" y="183771"/>
                      </a:cubicBezTo>
                      <a:cubicBezTo>
                        <a:pt x="322296" y="183533"/>
                        <a:pt x="322562" y="183361"/>
                        <a:pt x="322781" y="183114"/>
                      </a:cubicBezTo>
                      <a:lnTo>
                        <a:pt x="323267" y="182523"/>
                      </a:lnTo>
                      <a:cubicBezTo>
                        <a:pt x="323429" y="182323"/>
                        <a:pt x="323591" y="182142"/>
                        <a:pt x="323743" y="181942"/>
                      </a:cubicBezTo>
                      <a:lnTo>
                        <a:pt x="368397" y="128164"/>
                      </a:lnTo>
                      <a:lnTo>
                        <a:pt x="360300" y="238035"/>
                      </a:lnTo>
                      <a:lnTo>
                        <a:pt x="379798" y="238035"/>
                      </a:lnTo>
                      <a:lnTo>
                        <a:pt x="379798" y="239968"/>
                      </a:lnTo>
                      <a:lnTo>
                        <a:pt x="359910" y="452947"/>
                      </a:lnTo>
                      <a:cubicBezTo>
                        <a:pt x="358510" y="467930"/>
                        <a:pt x="369521" y="481208"/>
                        <a:pt x="384503" y="482599"/>
                      </a:cubicBezTo>
                      <a:cubicBezTo>
                        <a:pt x="385361" y="482675"/>
                        <a:pt x="386218" y="482713"/>
                        <a:pt x="387066" y="482713"/>
                      </a:cubicBezTo>
                      <a:cubicBezTo>
                        <a:pt x="400953" y="482713"/>
                        <a:pt x="412831" y="472131"/>
                        <a:pt x="414155" y="458005"/>
                      </a:cubicBezTo>
                      <a:lnTo>
                        <a:pt x="433405" y="251827"/>
                      </a:lnTo>
                      <a:lnTo>
                        <a:pt x="437015" y="251827"/>
                      </a:lnTo>
                      <a:lnTo>
                        <a:pt x="456255" y="458005"/>
                      </a:lnTo>
                      <a:cubicBezTo>
                        <a:pt x="457589" y="472121"/>
                        <a:pt x="469466" y="482713"/>
                        <a:pt x="483344" y="482713"/>
                      </a:cubicBezTo>
                      <a:cubicBezTo>
                        <a:pt x="484202" y="482713"/>
                        <a:pt x="485059" y="482675"/>
                        <a:pt x="485926" y="482599"/>
                      </a:cubicBezTo>
                      <a:cubicBezTo>
                        <a:pt x="500889" y="481208"/>
                        <a:pt x="511891" y="467930"/>
                        <a:pt x="510510" y="452947"/>
                      </a:cubicBezTo>
                      <a:lnTo>
                        <a:pt x="490612" y="239949"/>
                      </a:lnTo>
                      <a:lnTo>
                        <a:pt x="490612" y="238025"/>
                      </a:lnTo>
                      <a:lnTo>
                        <a:pt x="510100" y="238025"/>
                      </a:lnTo>
                      <a:lnTo>
                        <a:pt x="501994" y="128050"/>
                      </a:lnTo>
                      <a:lnTo>
                        <a:pt x="547057" y="180780"/>
                      </a:lnTo>
                      <a:cubicBezTo>
                        <a:pt x="548381" y="182694"/>
                        <a:pt x="549867" y="184523"/>
                        <a:pt x="551715" y="186104"/>
                      </a:cubicBezTo>
                      <a:cubicBezTo>
                        <a:pt x="555344" y="189200"/>
                        <a:pt x="559554" y="191124"/>
                        <a:pt x="563916" y="192019"/>
                      </a:cubicBezTo>
                      <a:cubicBezTo>
                        <a:pt x="563993" y="192038"/>
                        <a:pt x="564059" y="192067"/>
                        <a:pt x="564126" y="192086"/>
                      </a:cubicBezTo>
                      <a:cubicBezTo>
                        <a:pt x="565878" y="192429"/>
                        <a:pt x="567631" y="192648"/>
                        <a:pt x="569403" y="192648"/>
                      </a:cubicBezTo>
                      <a:cubicBezTo>
                        <a:pt x="569412" y="192648"/>
                        <a:pt x="569412" y="192648"/>
                        <a:pt x="569422" y="192648"/>
                      </a:cubicBezTo>
                      <a:cubicBezTo>
                        <a:pt x="569546" y="192648"/>
                        <a:pt x="569660" y="192686"/>
                        <a:pt x="569784" y="192686"/>
                      </a:cubicBezTo>
                      <a:cubicBezTo>
                        <a:pt x="576051" y="192686"/>
                        <a:pt x="582328" y="190534"/>
                        <a:pt x="587472" y="186152"/>
                      </a:cubicBezTo>
                      <a:cubicBezTo>
                        <a:pt x="589520" y="184399"/>
                        <a:pt x="591120" y="182361"/>
                        <a:pt x="592510" y="180218"/>
                      </a:cubicBezTo>
                      <a:lnTo>
                        <a:pt x="635735" y="128164"/>
                      </a:lnTo>
                      <a:lnTo>
                        <a:pt x="627629" y="238035"/>
                      </a:lnTo>
                      <a:lnTo>
                        <a:pt x="647127" y="238035"/>
                      </a:lnTo>
                      <a:lnTo>
                        <a:pt x="647127" y="239968"/>
                      </a:lnTo>
                      <a:lnTo>
                        <a:pt x="627239" y="452947"/>
                      </a:lnTo>
                      <a:cubicBezTo>
                        <a:pt x="625838" y="467930"/>
                        <a:pt x="636849" y="481208"/>
                        <a:pt x="651832" y="482599"/>
                      </a:cubicBezTo>
                      <a:cubicBezTo>
                        <a:pt x="652689" y="482675"/>
                        <a:pt x="653547" y="482713"/>
                        <a:pt x="654394" y="482713"/>
                      </a:cubicBezTo>
                      <a:cubicBezTo>
                        <a:pt x="668291" y="482713"/>
                        <a:pt x="680159" y="472131"/>
                        <a:pt x="681483" y="458005"/>
                      </a:cubicBezTo>
                      <a:lnTo>
                        <a:pt x="700733" y="251827"/>
                      </a:lnTo>
                      <a:lnTo>
                        <a:pt x="704343" y="251827"/>
                      </a:lnTo>
                      <a:lnTo>
                        <a:pt x="723593" y="458005"/>
                      </a:lnTo>
                      <a:cubicBezTo>
                        <a:pt x="724927" y="472121"/>
                        <a:pt x="736795" y="482713"/>
                        <a:pt x="750683" y="482713"/>
                      </a:cubicBezTo>
                      <a:cubicBezTo>
                        <a:pt x="751530" y="482713"/>
                        <a:pt x="752387" y="482675"/>
                        <a:pt x="753254" y="482599"/>
                      </a:cubicBezTo>
                      <a:cubicBezTo>
                        <a:pt x="768228" y="481208"/>
                        <a:pt x="779238" y="467930"/>
                        <a:pt x="777838" y="452947"/>
                      </a:cubicBezTo>
                      <a:lnTo>
                        <a:pt x="757969" y="239949"/>
                      </a:lnTo>
                      <a:lnTo>
                        <a:pt x="757969" y="238025"/>
                      </a:lnTo>
                      <a:lnTo>
                        <a:pt x="777457" y="238025"/>
                      </a:lnTo>
                      <a:lnTo>
                        <a:pt x="769352" y="128050"/>
                      </a:lnTo>
                      <a:lnTo>
                        <a:pt x="816434" y="183142"/>
                      </a:lnTo>
                      <a:cubicBezTo>
                        <a:pt x="821825" y="189438"/>
                        <a:pt x="829473" y="192677"/>
                        <a:pt x="837160" y="192677"/>
                      </a:cubicBezTo>
                      <a:cubicBezTo>
                        <a:pt x="843418" y="192677"/>
                        <a:pt x="849695" y="190524"/>
                        <a:pt x="854838" y="186142"/>
                      </a:cubicBezTo>
                      <a:cubicBezTo>
                        <a:pt x="866278" y="176370"/>
                        <a:pt x="867640" y="159177"/>
                        <a:pt x="857848" y="14774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7" name="Freeform: Shape 296">
                  <a:extLst>
                    <a:ext uri="{FF2B5EF4-FFF2-40B4-BE49-F238E27FC236}">
                      <a16:creationId xmlns:a16="http://schemas.microsoft.com/office/drawing/2014/main" id="{37149721-8B7E-4311-A8F3-D743DBD0DF11}"/>
                    </a:ext>
                  </a:extLst>
                </p:cNvPr>
                <p:cNvSpPr/>
                <p:nvPr/>
              </p:nvSpPr>
              <p:spPr>
                <a:xfrm>
                  <a:off x="6298730" y="2997955"/>
                  <a:ext cx="133350" cy="133350"/>
                </a:xfrm>
                <a:custGeom>
                  <a:avLst/>
                  <a:gdLst>
                    <a:gd name="connsiteX0" fmla="*/ 126683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3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3" y="66913"/>
                      </a:moveTo>
                      <a:cubicBezTo>
                        <a:pt x="126683" y="99923"/>
                        <a:pt x="99923" y="126682"/>
                        <a:pt x="66913" y="126682"/>
                      </a:cubicBezTo>
                      <a:cubicBezTo>
                        <a:pt x="33903" y="126682"/>
                        <a:pt x="7144" y="99923"/>
                        <a:pt x="7144" y="66913"/>
                      </a:cubicBezTo>
                      <a:cubicBezTo>
                        <a:pt x="7144" y="33903"/>
                        <a:pt x="33903" y="7144"/>
                        <a:pt x="66913" y="7144"/>
                      </a:cubicBezTo>
                      <a:cubicBezTo>
                        <a:pt x="99923" y="7144"/>
                        <a:pt x="126683" y="33903"/>
                        <a:pt x="126683"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6" name="Group 285">
                <a:extLst>
                  <a:ext uri="{FF2B5EF4-FFF2-40B4-BE49-F238E27FC236}">
                    <a16:creationId xmlns:a16="http://schemas.microsoft.com/office/drawing/2014/main" id="{57ADF174-D597-40C3-91DE-FB947ACFD318}"/>
                  </a:ext>
                </a:extLst>
              </p:cNvPr>
              <p:cNvGrpSpPr/>
              <p:nvPr/>
            </p:nvGrpSpPr>
            <p:grpSpPr>
              <a:xfrm>
                <a:off x="6251070" y="4855168"/>
                <a:ext cx="1221640" cy="425472"/>
                <a:chOff x="4224528" y="5719876"/>
                <a:chExt cx="2481419" cy="864227"/>
              </a:xfrm>
            </p:grpSpPr>
            <p:sp>
              <p:nvSpPr>
                <p:cNvPr id="290" name="Arrow: Up 289">
                  <a:extLst>
                    <a:ext uri="{FF2B5EF4-FFF2-40B4-BE49-F238E27FC236}">
                      <a16:creationId xmlns:a16="http://schemas.microsoft.com/office/drawing/2014/main" id="{218C4FC7-41CE-4D05-A163-351769F8444A}"/>
                    </a:ext>
                  </a:extLst>
                </p:cNvPr>
                <p:cNvSpPr/>
                <p:nvPr/>
              </p:nvSpPr>
              <p:spPr>
                <a:xfrm rot="5400000">
                  <a:off x="4716178" y="5381664"/>
                  <a:ext cx="460818" cy="1444118"/>
                </a:xfrm>
                <a:prstGeom prst="upArrow">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 name="Group 290">
                  <a:extLst>
                    <a:ext uri="{FF2B5EF4-FFF2-40B4-BE49-F238E27FC236}">
                      <a16:creationId xmlns:a16="http://schemas.microsoft.com/office/drawing/2014/main" id="{0ED2BCD7-3F37-4582-B53B-A9635B2B0B64}"/>
                    </a:ext>
                  </a:extLst>
                </p:cNvPr>
                <p:cNvGrpSpPr/>
                <p:nvPr/>
              </p:nvGrpSpPr>
              <p:grpSpPr>
                <a:xfrm>
                  <a:off x="5841718" y="5719876"/>
                  <a:ext cx="864229" cy="864227"/>
                  <a:chOff x="3038498" y="4899165"/>
                  <a:chExt cx="864229" cy="864227"/>
                </a:xfrm>
                <a:solidFill>
                  <a:schemeClr val="bg1">
                    <a:alpha val="14000"/>
                  </a:schemeClr>
                </a:solidFill>
              </p:grpSpPr>
              <p:sp>
                <p:nvSpPr>
                  <p:cNvPr id="292" name="Oval 291">
                    <a:extLst>
                      <a:ext uri="{FF2B5EF4-FFF2-40B4-BE49-F238E27FC236}">
                        <a16:creationId xmlns:a16="http://schemas.microsoft.com/office/drawing/2014/main" id="{1AD62E10-1759-44A7-A41E-97E4D2C20DDB}"/>
                      </a:ext>
                    </a:extLst>
                  </p:cNvPr>
                  <p:cNvSpPr/>
                  <p:nvPr/>
                </p:nvSpPr>
                <p:spPr>
                  <a:xfrm>
                    <a:off x="3038498" y="4899165"/>
                    <a:ext cx="864229" cy="864227"/>
                  </a:xfrm>
                  <a:prstGeom prst="ellipse">
                    <a:avLst/>
                  </a:prstGeom>
                  <a:grpFill/>
                  <a:ln w="698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93" name="TextBox 292">
                    <a:extLst>
                      <a:ext uri="{FF2B5EF4-FFF2-40B4-BE49-F238E27FC236}">
                        <a16:creationId xmlns:a16="http://schemas.microsoft.com/office/drawing/2014/main" id="{C8FC69D0-F5B3-4CC8-A9D1-5D9693701045}"/>
                      </a:ext>
                    </a:extLst>
                  </p:cNvPr>
                  <p:cNvSpPr txBox="1"/>
                  <p:nvPr/>
                </p:nvSpPr>
                <p:spPr>
                  <a:xfrm>
                    <a:off x="3249632" y="4995427"/>
                    <a:ext cx="441961" cy="671703"/>
                  </a:xfrm>
                  <a:custGeom>
                    <a:avLst/>
                    <a:gdLst>
                      <a:gd name="connsiteX0" fmla="*/ 96440 w 380069"/>
                      <a:gd name="connsiteY0" fmla="*/ 366005 h 577640"/>
                      <a:gd name="connsiteX1" fmla="*/ 116364 w 380069"/>
                      <a:gd name="connsiteY1" fmla="*/ 416569 h 577640"/>
                      <a:gd name="connsiteX2" fmla="*/ 162408 w 380069"/>
                      <a:gd name="connsiteY2" fmla="*/ 452735 h 577640"/>
                      <a:gd name="connsiteX3" fmla="*/ 162408 w 380069"/>
                      <a:gd name="connsiteY3" fmla="*/ 454409 h 577640"/>
                      <a:gd name="connsiteX4" fmla="*/ 112011 w 380069"/>
                      <a:gd name="connsiteY4" fmla="*/ 423936 h 577640"/>
                      <a:gd name="connsiteX5" fmla="*/ 87064 w 380069"/>
                      <a:gd name="connsiteY5" fmla="*/ 368349 h 577640"/>
                      <a:gd name="connsiteX6" fmla="*/ 197570 w 380069"/>
                      <a:gd name="connsiteY6" fmla="*/ 296354 h 577640"/>
                      <a:gd name="connsiteX7" fmla="*/ 197570 w 380069"/>
                      <a:gd name="connsiteY7" fmla="*/ 464456 h 577640"/>
                      <a:gd name="connsiteX8" fmla="*/ 201253 w 380069"/>
                      <a:gd name="connsiteY8" fmla="*/ 464456 h 577640"/>
                      <a:gd name="connsiteX9" fmla="*/ 214313 w 380069"/>
                      <a:gd name="connsiteY9" fmla="*/ 463116 h 577640"/>
                      <a:gd name="connsiteX10" fmla="*/ 217996 w 380069"/>
                      <a:gd name="connsiteY10" fmla="*/ 463116 h 577640"/>
                      <a:gd name="connsiteX11" fmla="*/ 217996 w 380069"/>
                      <a:gd name="connsiteY11" fmla="*/ 320799 h 577640"/>
                      <a:gd name="connsiteX12" fmla="*/ 283630 w 380069"/>
                      <a:gd name="connsiteY12" fmla="*/ 366006 h 577640"/>
                      <a:gd name="connsiteX13" fmla="*/ 281286 w 380069"/>
                      <a:gd name="connsiteY13" fmla="*/ 366006 h 577640"/>
                      <a:gd name="connsiteX14" fmla="*/ 226368 w 380069"/>
                      <a:gd name="connsiteY14" fmla="*/ 332854 h 577640"/>
                      <a:gd name="connsiteX15" fmla="*/ 226368 w 380069"/>
                      <a:gd name="connsiteY15" fmla="*/ 463116 h 577640"/>
                      <a:gd name="connsiteX16" fmla="*/ 277770 w 380069"/>
                      <a:gd name="connsiteY16" fmla="*/ 436662 h 577640"/>
                      <a:gd name="connsiteX17" fmla="*/ 296020 w 380069"/>
                      <a:gd name="connsiteY17" fmla="*/ 388777 h 577640"/>
                      <a:gd name="connsiteX18" fmla="*/ 275258 w 380069"/>
                      <a:gd name="connsiteY18" fmla="*/ 336203 h 577640"/>
                      <a:gd name="connsiteX19" fmla="*/ 248134 w 380069"/>
                      <a:gd name="connsiteY19" fmla="*/ 313767 h 577640"/>
                      <a:gd name="connsiteX20" fmla="*/ 201923 w 380069"/>
                      <a:gd name="connsiteY20" fmla="*/ 297694 h 577640"/>
                      <a:gd name="connsiteX21" fmla="*/ 334193 w 380069"/>
                      <a:gd name="connsiteY21" fmla="*/ 270235 h 577640"/>
                      <a:gd name="connsiteX22" fmla="*/ 380069 w 380069"/>
                      <a:gd name="connsiteY22" fmla="*/ 364666 h 577640"/>
                      <a:gd name="connsiteX23" fmla="*/ 340388 w 380069"/>
                      <a:gd name="connsiteY23" fmla="*/ 463116 h 577640"/>
                      <a:gd name="connsiteX24" fmla="*/ 244115 w 380069"/>
                      <a:gd name="connsiteY24" fmla="*/ 514685 h 577640"/>
                      <a:gd name="connsiteX25" fmla="*/ 229381 w 380069"/>
                      <a:gd name="connsiteY25" fmla="*/ 516694 h 577640"/>
                      <a:gd name="connsiteX26" fmla="*/ 226367 w 380069"/>
                      <a:gd name="connsiteY26" fmla="*/ 517364 h 577640"/>
                      <a:gd name="connsiteX27" fmla="*/ 226367 w 380069"/>
                      <a:gd name="connsiteY27" fmla="*/ 577640 h 577640"/>
                      <a:gd name="connsiteX28" fmla="*/ 189532 w 380069"/>
                      <a:gd name="connsiteY28" fmla="*/ 577640 h 577640"/>
                      <a:gd name="connsiteX29" fmla="*/ 182165 w 380069"/>
                      <a:gd name="connsiteY29" fmla="*/ 568598 h 577640"/>
                      <a:gd name="connsiteX30" fmla="*/ 217995 w 380069"/>
                      <a:gd name="connsiteY30" fmla="*/ 568598 h 577640"/>
                      <a:gd name="connsiteX31" fmla="*/ 217995 w 380069"/>
                      <a:gd name="connsiteY31" fmla="*/ 507988 h 577640"/>
                      <a:gd name="connsiteX32" fmla="*/ 278271 w 380069"/>
                      <a:gd name="connsiteY32" fmla="*/ 494259 h 577640"/>
                      <a:gd name="connsiteX33" fmla="*/ 345244 w 380069"/>
                      <a:gd name="connsiteY33" fmla="*/ 441183 h 577640"/>
                      <a:gd name="connsiteX34" fmla="*/ 370358 w 380069"/>
                      <a:gd name="connsiteY34" fmla="*/ 363327 h 577640"/>
                      <a:gd name="connsiteX35" fmla="*/ 334193 w 380069"/>
                      <a:gd name="connsiteY35" fmla="*/ 272244 h 577640"/>
                      <a:gd name="connsiteX36" fmla="*/ 170781 w 380069"/>
                      <a:gd name="connsiteY36" fmla="*/ 72331 h 577640"/>
                      <a:gd name="connsiteX37" fmla="*/ 113184 w 380069"/>
                      <a:gd name="connsiteY37" fmla="*/ 92925 h 577640"/>
                      <a:gd name="connsiteX38" fmla="*/ 89074 w 380069"/>
                      <a:gd name="connsiteY38" fmla="*/ 142317 h 577640"/>
                      <a:gd name="connsiteX39" fmla="*/ 166428 w 380069"/>
                      <a:gd name="connsiteY39" fmla="*/ 216657 h 577640"/>
                      <a:gd name="connsiteX40" fmla="*/ 170781 w 380069"/>
                      <a:gd name="connsiteY40" fmla="*/ 217661 h 577640"/>
                      <a:gd name="connsiteX41" fmla="*/ 170781 w 380069"/>
                      <a:gd name="connsiteY41" fmla="*/ 99455 h 577640"/>
                      <a:gd name="connsiteX42" fmla="*/ 133444 w 380069"/>
                      <a:gd name="connsiteY42" fmla="*/ 115361 h 577640"/>
                      <a:gd name="connsiteX43" fmla="*/ 119547 w 380069"/>
                      <a:gd name="connsiteY43" fmla="*/ 150689 h 577640"/>
                      <a:gd name="connsiteX44" fmla="*/ 155377 w 380069"/>
                      <a:gd name="connsiteY44" fmla="*/ 202927 h 577640"/>
                      <a:gd name="connsiteX45" fmla="*/ 155377 w 380069"/>
                      <a:gd name="connsiteY45" fmla="*/ 205271 h 577640"/>
                      <a:gd name="connsiteX46" fmla="*/ 109836 w 380069"/>
                      <a:gd name="connsiteY46" fmla="*/ 149349 h 577640"/>
                      <a:gd name="connsiteX47" fmla="*/ 127751 w 380069"/>
                      <a:gd name="connsiteY47" fmla="*/ 107826 h 577640"/>
                      <a:gd name="connsiteX48" fmla="*/ 170781 w 380069"/>
                      <a:gd name="connsiteY48" fmla="*/ 90413 h 577640"/>
                      <a:gd name="connsiteX49" fmla="*/ 347253 w 380069"/>
                      <a:gd name="connsiteY49" fmla="*/ 66638 h 577640"/>
                      <a:gd name="connsiteX50" fmla="*/ 355624 w 380069"/>
                      <a:gd name="connsiteY50" fmla="*/ 70322 h 577640"/>
                      <a:gd name="connsiteX51" fmla="*/ 352611 w 380069"/>
                      <a:gd name="connsiteY51" fmla="*/ 75679 h 577640"/>
                      <a:gd name="connsiteX52" fmla="*/ 316110 w 380069"/>
                      <a:gd name="connsiteY52" fmla="*/ 144661 h 577640"/>
                      <a:gd name="connsiteX53" fmla="*/ 303051 w 380069"/>
                      <a:gd name="connsiteY53" fmla="*/ 173125 h 577640"/>
                      <a:gd name="connsiteX54" fmla="*/ 301376 w 380069"/>
                      <a:gd name="connsiteY54" fmla="*/ 177143 h 577640"/>
                      <a:gd name="connsiteX55" fmla="*/ 293340 w 380069"/>
                      <a:gd name="connsiteY55" fmla="*/ 174129 h 577640"/>
                      <a:gd name="connsiteX56" fmla="*/ 296353 w 380069"/>
                      <a:gd name="connsiteY56" fmla="*/ 167767 h 577640"/>
                      <a:gd name="connsiteX57" fmla="*/ 310753 w 380069"/>
                      <a:gd name="connsiteY57" fmla="*/ 136290 h 577640"/>
                      <a:gd name="connsiteX58" fmla="*/ 347253 w 380069"/>
                      <a:gd name="connsiteY58" fmla="*/ 66638 h 577640"/>
                      <a:gd name="connsiteX59" fmla="*/ 171116 w 380069"/>
                      <a:gd name="connsiteY59" fmla="*/ 0 h 577640"/>
                      <a:gd name="connsiteX60" fmla="*/ 198240 w 380069"/>
                      <a:gd name="connsiteY60" fmla="*/ 0 h 577640"/>
                      <a:gd name="connsiteX61" fmla="*/ 198240 w 380069"/>
                      <a:gd name="connsiteY61" fmla="*/ 47216 h 577640"/>
                      <a:gd name="connsiteX62" fmla="*/ 218331 w 380069"/>
                      <a:gd name="connsiteY62" fmla="*/ 51569 h 577640"/>
                      <a:gd name="connsiteX63" fmla="*/ 218331 w 380069"/>
                      <a:gd name="connsiteY63" fmla="*/ 11721 h 577640"/>
                      <a:gd name="connsiteX64" fmla="*/ 227038 w 380069"/>
                      <a:gd name="connsiteY64" fmla="*/ 18083 h 577640"/>
                      <a:gd name="connsiteX65" fmla="*/ 227038 w 380069"/>
                      <a:gd name="connsiteY65" fmla="*/ 51569 h 577640"/>
                      <a:gd name="connsiteX66" fmla="*/ 268896 w 380069"/>
                      <a:gd name="connsiteY66" fmla="*/ 61950 h 577640"/>
                      <a:gd name="connsiteX67" fmla="*/ 298364 w 380069"/>
                      <a:gd name="connsiteY67" fmla="*/ 66303 h 577640"/>
                      <a:gd name="connsiteX68" fmla="*/ 331515 w 380069"/>
                      <a:gd name="connsiteY68" fmla="*/ 54248 h 577640"/>
                      <a:gd name="connsiteX69" fmla="*/ 334194 w 380069"/>
                      <a:gd name="connsiteY69" fmla="*/ 56592 h 577640"/>
                      <a:gd name="connsiteX70" fmla="*/ 279946 w 380069"/>
                      <a:gd name="connsiteY70" fmla="*/ 166427 h 577640"/>
                      <a:gd name="connsiteX71" fmla="*/ 279276 w 380069"/>
                      <a:gd name="connsiteY71" fmla="*/ 169441 h 577640"/>
                      <a:gd name="connsiteX72" fmla="*/ 277267 w 380069"/>
                      <a:gd name="connsiteY72" fmla="*/ 169106 h 577640"/>
                      <a:gd name="connsiteX73" fmla="*/ 198240 w 380069"/>
                      <a:gd name="connsiteY73" fmla="*/ 76684 h 577640"/>
                      <a:gd name="connsiteX74" fmla="*/ 198240 w 380069"/>
                      <a:gd name="connsiteY74" fmla="*/ 224024 h 577640"/>
                      <a:gd name="connsiteX75" fmla="*/ 218331 w 380069"/>
                      <a:gd name="connsiteY75" fmla="*/ 229382 h 577640"/>
                      <a:gd name="connsiteX76" fmla="*/ 218331 w 380069"/>
                      <a:gd name="connsiteY76" fmla="*/ 98450 h 577640"/>
                      <a:gd name="connsiteX77" fmla="*/ 243446 w 380069"/>
                      <a:gd name="connsiteY77" fmla="*/ 113519 h 577640"/>
                      <a:gd name="connsiteX78" fmla="*/ 260859 w 380069"/>
                      <a:gd name="connsiteY78" fmla="*/ 137294 h 577640"/>
                      <a:gd name="connsiteX79" fmla="*/ 257845 w 380069"/>
                      <a:gd name="connsiteY79" fmla="*/ 137294 h 577640"/>
                      <a:gd name="connsiteX80" fmla="*/ 255501 w 380069"/>
                      <a:gd name="connsiteY80" fmla="*/ 134950 h 577640"/>
                      <a:gd name="connsiteX81" fmla="*/ 227038 w 380069"/>
                      <a:gd name="connsiteY81" fmla="*/ 112849 h 577640"/>
                      <a:gd name="connsiteX82" fmla="*/ 227038 w 380069"/>
                      <a:gd name="connsiteY82" fmla="*/ 232061 h 577640"/>
                      <a:gd name="connsiteX83" fmla="*/ 232396 w 380069"/>
                      <a:gd name="connsiteY83" fmla="*/ 233735 h 577640"/>
                      <a:gd name="connsiteX84" fmla="*/ 310419 w 380069"/>
                      <a:gd name="connsiteY84" fmla="*/ 268226 h 577640"/>
                      <a:gd name="connsiteX85" fmla="*/ 351607 w 380069"/>
                      <a:gd name="connsiteY85" fmla="*/ 359309 h 577640"/>
                      <a:gd name="connsiteX86" fmla="*/ 310251 w 380069"/>
                      <a:gd name="connsiteY86" fmla="*/ 452401 h 577640"/>
                      <a:gd name="connsiteX87" fmla="*/ 208955 w 380069"/>
                      <a:gd name="connsiteY87" fmla="*/ 490575 h 577640"/>
                      <a:gd name="connsiteX88" fmla="*/ 198240 w 380069"/>
                      <a:gd name="connsiteY88" fmla="*/ 489905 h 577640"/>
                      <a:gd name="connsiteX89" fmla="*/ 198240 w 380069"/>
                      <a:gd name="connsiteY89" fmla="*/ 551855 h 577640"/>
                      <a:gd name="connsiteX90" fmla="*/ 171116 w 380069"/>
                      <a:gd name="connsiteY90" fmla="*/ 551855 h 577640"/>
                      <a:gd name="connsiteX91" fmla="*/ 171116 w 380069"/>
                      <a:gd name="connsiteY91" fmla="*/ 515690 h 577640"/>
                      <a:gd name="connsiteX92" fmla="*/ 165758 w 380069"/>
                      <a:gd name="connsiteY92" fmla="*/ 514685 h 577640"/>
                      <a:gd name="connsiteX93" fmla="*/ 125239 w 380069"/>
                      <a:gd name="connsiteY93" fmla="*/ 505644 h 577640"/>
                      <a:gd name="connsiteX94" fmla="*/ 94097 w 380069"/>
                      <a:gd name="connsiteY94" fmla="*/ 497942 h 577640"/>
                      <a:gd name="connsiteX95" fmla="*/ 51235 w 380069"/>
                      <a:gd name="connsiteY95" fmla="*/ 492919 h 577640"/>
                      <a:gd name="connsiteX96" fmla="*/ 15739 w 380069"/>
                      <a:gd name="connsiteY96" fmla="*/ 500286 h 577640"/>
                      <a:gd name="connsiteX97" fmla="*/ 11386 w 380069"/>
                      <a:gd name="connsiteY97" fmla="*/ 489905 h 577640"/>
                      <a:gd name="connsiteX98" fmla="*/ 47551 w 380069"/>
                      <a:gd name="connsiteY98" fmla="*/ 482873 h 577640"/>
                      <a:gd name="connsiteX99" fmla="*/ 127583 w 380069"/>
                      <a:gd name="connsiteY99" fmla="*/ 496937 h 577640"/>
                      <a:gd name="connsiteX100" fmla="*/ 166762 w 380069"/>
                      <a:gd name="connsiteY100" fmla="*/ 505309 h 577640"/>
                      <a:gd name="connsiteX101" fmla="*/ 171116 w 380069"/>
                      <a:gd name="connsiteY101" fmla="*/ 506314 h 577640"/>
                      <a:gd name="connsiteX102" fmla="*/ 171116 w 380069"/>
                      <a:gd name="connsiteY102" fmla="*/ 487226 h 577640"/>
                      <a:gd name="connsiteX103" fmla="*/ 89074 w 380069"/>
                      <a:gd name="connsiteY103" fmla="*/ 469479 h 577640"/>
                      <a:gd name="connsiteX104" fmla="*/ 46881 w 380069"/>
                      <a:gd name="connsiteY104" fmla="*/ 462781 h 577640"/>
                      <a:gd name="connsiteX105" fmla="*/ 2679 w 380069"/>
                      <a:gd name="connsiteY105" fmla="*/ 475841 h 577640"/>
                      <a:gd name="connsiteX106" fmla="*/ 0 w 380069"/>
                      <a:gd name="connsiteY106" fmla="*/ 470483 h 577640"/>
                      <a:gd name="connsiteX107" fmla="*/ 3014 w 380069"/>
                      <a:gd name="connsiteY107" fmla="*/ 465795 h 577640"/>
                      <a:gd name="connsiteX108" fmla="*/ 58267 w 380069"/>
                      <a:gd name="connsiteY108" fmla="*/ 352611 h 577640"/>
                      <a:gd name="connsiteX109" fmla="*/ 63625 w 380069"/>
                      <a:gd name="connsiteY109" fmla="*/ 352611 h 577640"/>
                      <a:gd name="connsiteX110" fmla="*/ 98115 w 380069"/>
                      <a:gd name="connsiteY110" fmla="*/ 427956 h 577640"/>
                      <a:gd name="connsiteX111" fmla="*/ 171116 w 380069"/>
                      <a:gd name="connsiteY111" fmla="*/ 461442 h 577640"/>
                      <a:gd name="connsiteX112" fmla="*/ 171116 w 380069"/>
                      <a:gd name="connsiteY112" fmla="*/ 318790 h 577640"/>
                      <a:gd name="connsiteX113" fmla="*/ 164084 w 380069"/>
                      <a:gd name="connsiteY113" fmla="*/ 316781 h 577640"/>
                      <a:gd name="connsiteX114" fmla="*/ 79865 w 380069"/>
                      <a:gd name="connsiteY114" fmla="*/ 290159 h 577640"/>
                      <a:gd name="connsiteX115" fmla="*/ 53913 w 380069"/>
                      <a:gd name="connsiteY115" fmla="*/ 258515 h 577640"/>
                      <a:gd name="connsiteX116" fmla="*/ 66303 w 380069"/>
                      <a:gd name="connsiteY116" fmla="*/ 265212 h 577640"/>
                      <a:gd name="connsiteX117" fmla="*/ 125909 w 380069"/>
                      <a:gd name="connsiteY117" fmla="*/ 296354 h 577640"/>
                      <a:gd name="connsiteX118" fmla="*/ 166093 w 380069"/>
                      <a:gd name="connsiteY118" fmla="*/ 306400 h 577640"/>
                      <a:gd name="connsiteX119" fmla="*/ 171116 w 380069"/>
                      <a:gd name="connsiteY119" fmla="*/ 307740 h 577640"/>
                      <a:gd name="connsiteX120" fmla="*/ 171116 w 380069"/>
                      <a:gd name="connsiteY120" fmla="*/ 289657 h 577640"/>
                      <a:gd name="connsiteX121" fmla="*/ 164418 w 380069"/>
                      <a:gd name="connsiteY121" fmla="*/ 288318 h 577640"/>
                      <a:gd name="connsiteX122" fmla="*/ 70992 w 380069"/>
                      <a:gd name="connsiteY122" fmla="*/ 255501 h 577640"/>
                      <a:gd name="connsiteX123" fmla="*/ 41858 w 380069"/>
                      <a:gd name="connsiteY123" fmla="*/ 217494 h 577640"/>
                      <a:gd name="connsiteX124" fmla="*/ 30808 w 380069"/>
                      <a:gd name="connsiteY124" fmla="*/ 167767 h 577640"/>
                      <a:gd name="connsiteX125" fmla="*/ 68647 w 380069"/>
                      <a:gd name="connsiteY125" fmla="*/ 78358 h 577640"/>
                      <a:gd name="connsiteX126" fmla="*/ 171116 w 380069"/>
                      <a:gd name="connsiteY126" fmla="*/ 45207 h 57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0069" h="577640">
                        <a:moveTo>
                          <a:pt x="96440" y="366005"/>
                        </a:moveTo>
                        <a:cubicBezTo>
                          <a:pt x="100458" y="387659"/>
                          <a:pt x="107100" y="404514"/>
                          <a:pt x="116364" y="416569"/>
                        </a:cubicBezTo>
                        <a:cubicBezTo>
                          <a:pt x="125629" y="428624"/>
                          <a:pt x="140977" y="440679"/>
                          <a:pt x="162408" y="452735"/>
                        </a:cubicBezTo>
                        <a:lnTo>
                          <a:pt x="162408" y="454409"/>
                        </a:lnTo>
                        <a:cubicBezTo>
                          <a:pt x="142540" y="449721"/>
                          <a:pt x="125741" y="439563"/>
                          <a:pt x="112011" y="423936"/>
                        </a:cubicBezTo>
                        <a:cubicBezTo>
                          <a:pt x="98282" y="408309"/>
                          <a:pt x="89966" y="389780"/>
                          <a:pt x="87064" y="368349"/>
                        </a:cubicBezTo>
                        <a:close/>
                        <a:moveTo>
                          <a:pt x="197570" y="296354"/>
                        </a:moveTo>
                        <a:lnTo>
                          <a:pt x="197570" y="464456"/>
                        </a:lnTo>
                        <a:cubicBezTo>
                          <a:pt x="199133" y="464456"/>
                          <a:pt x="200360" y="464456"/>
                          <a:pt x="201253" y="464456"/>
                        </a:cubicBezTo>
                        <a:cubicBezTo>
                          <a:pt x="201923" y="464456"/>
                          <a:pt x="206276" y="464009"/>
                          <a:pt x="214313" y="463116"/>
                        </a:cubicBezTo>
                        <a:cubicBezTo>
                          <a:pt x="215206" y="463116"/>
                          <a:pt x="216434" y="463116"/>
                          <a:pt x="217996" y="463116"/>
                        </a:cubicBezTo>
                        <a:lnTo>
                          <a:pt x="217996" y="320799"/>
                        </a:lnTo>
                        <a:cubicBezTo>
                          <a:pt x="253492" y="328613"/>
                          <a:pt x="275370" y="343682"/>
                          <a:pt x="283630" y="366006"/>
                        </a:cubicBezTo>
                        <a:lnTo>
                          <a:pt x="281286" y="366006"/>
                        </a:lnTo>
                        <a:cubicBezTo>
                          <a:pt x="267668" y="349486"/>
                          <a:pt x="249362" y="338435"/>
                          <a:pt x="226368" y="332854"/>
                        </a:cubicBezTo>
                        <a:lnTo>
                          <a:pt x="226368" y="463116"/>
                        </a:lnTo>
                        <a:cubicBezTo>
                          <a:pt x="248469" y="458428"/>
                          <a:pt x="265603" y="449610"/>
                          <a:pt x="277770" y="436662"/>
                        </a:cubicBezTo>
                        <a:cubicBezTo>
                          <a:pt x="289936" y="423714"/>
                          <a:pt x="296020" y="407752"/>
                          <a:pt x="296020" y="388777"/>
                        </a:cubicBezTo>
                        <a:cubicBezTo>
                          <a:pt x="296020" y="369578"/>
                          <a:pt x="289099" y="352053"/>
                          <a:pt x="275258" y="336203"/>
                        </a:cubicBezTo>
                        <a:cubicBezTo>
                          <a:pt x="266552" y="326157"/>
                          <a:pt x="257510" y="318679"/>
                          <a:pt x="248134" y="313767"/>
                        </a:cubicBezTo>
                        <a:cubicBezTo>
                          <a:pt x="238758" y="308856"/>
                          <a:pt x="223354" y="303498"/>
                          <a:pt x="201923" y="297694"/>
                        </a:cubicBezTo>
                        <a:close/>
                        <a:moveTo>
                          <a:pt x="334193" y="270235"/>
                        </a:moveTo>
                        <a:cubicBezTo>
                          <a:pt x="364777" y="292559"/>
                          <a:pt x="380069" y="324036"/>
                          <a:pt x="380069" y="364666"/>
                        </a:cubicBezTo>
                        <a:cubicBezTo>
                          <a:pt x="380069" y="401055"/>
                          <a:pt x="366842" y="433872"/>
                          <a:pt x="340388" y="463116"/>
                        </a:cubicBezTo>
                        <a:cubicBezTo>
                          <a:pt x="313934" y="492361"/>
                          <a:pt x="281843" y="509551"/>
                          <a:pt x="244115" y="514685"/>
                        </a:cubicBezTo>
                        <a:lnTo>
                          <a:pt x="229381" y="516694"/>
                        </a:lnTo>
                        <a:lnTo>
                          <a:pt x="226367" y="517364"/>
                        </a:lnTo>
                        <a:lnTo>
                          <a:pt x="226367" y="577640"/>
                        </a:lnTo>
                        <a:lnTo>
                          <a:pt x="189532" y="577640"/>
                        </a:lnTo>
                        <a:lnTo>
                          <a:pt x="182165" y="568598"/>
                        </a:lnTo>
                        <a:lnTo>
                          <a:pt x="217995" y="568598"/>
                        </a:lnTo>
                        <a:lnTo>
                          <a:pt x="217995" y="507988"/>
                        </a:lnTo>
                        <a:cubicBezTo>
                          <a:pt x="236301" y="507988"/>
                          <a:pt x="256393" y="503411"/>
                          <a:pt x="278271" y="494259"/>
                        </a:cubicBezTo>
                        <a:cubicBezTo>
                          <a:pt x="306176" y="482650"/>
                          <a:pt x="328500" y="464958"/>
                          <a:pt x="345244" y="441183"/>
                        </a:cubicBezTo>
                        <a:cubicBezTo>
                          <a:pt x="361987" y="417407"/>
                          <a:pt x="370358" y="391455"/>
                          <a:pt x="370358" y="363327"/>
                        </a:cubicBezTo>
                        <a:cubicBezTo>
                          <a:pt x="370358" y="327608"/>
                          <a:pt x="358303" y="297247"/>
                          <a:pt x="334193" y="272244"/>
                        </a:cubicBezTo>
                        <a:close/>
                        <a:moveTo>
                          <a:pt x="170781" y="72331"/>
                        </a:moveTo>
                        <a:cubicBezTo>
                          <a:pt x="148457" y="72331"/>
                          <a:pt x="129258" y="79195"/>
                          <a:pt x="113184" y="92925"/>
                        </a:cubicBezTo>
                        <a:cubicBezTo>
                          <a:pt x="97111" y="106654"/>
                          <a:pt x="89074" y="123118"/>
                          <a:pt x="89074" y="142317"/>
                        </a:cubicBezTo>
                        <a:cubicBezTo>
                          <a:pt x="89074" y="178259"/>
                          <a:pt x="114859" y="203039"/>
                          <a:pt x="166428" y="216657"/>
                        </a:cubicBezTo>
                        <a:lnTo>
                          <a:pt x="170781" y="217661"/>
                        </a:lnTo>
                        <a:lnTo>
                          <a:pt x="170781" y="99455"/>
                        </a:lnTo>
                        <a:cubicBezTo>
                          <a:pt x="155154" y="100794"/>
                          <a:pt x="142708" y="106096"/>
                          <a:pt x="133444" y="115361"/>
                        </a:cubicBezTo>
                        <a:cubicBezTo>
                          <a:pt x="124179" y="124625"/>
                          <a:pt x="119547" y="136401"/>
                          <a:pt x="119547" y="150689"/>
                        </a:cubicBezTo>
                        <a:cubicBezTo>
                          <a:pt x="119547" y="170557"/>
                          <a:pt x="131490" y="187970"/>
                          <a:pt x="155377" y="202927"/>
                        </a:cubicBezTo>
                        <a:lnTo>
                          <a:pt x="155377" y="205271"/>
                        </a:lnTo>
                        <a:cubicBezTo>
                          <a:pt x="125016" y="192323"/>
                          <a:pt x="109836" y="173683"/>
                          <a:pt x="109836" y="149349"/>
                        </a:cubicBezTo>
                        <a:cubicBezTo>
                          <a:pt x="109836" y="133276"/>
                          <a:pt x="115807" y="119435"/>
                          <a:pt x="127751" y="107826"/>
                        </a:cubicBezTo>
                        <a:cubicBezTo>
                          <a:pt x="139694" y="96218"/>
                          <a:pt x="154038" y="90413"/>
                          <a:pt x="170781" y="90413"/>
                        </a:cubicBezTo>
                        <a:close/>
                        <a:moveTo>
                          <a:pt x="347253" y="66638"/>
                        </a:moveTo>
                        <a:lnTo>
                          <a:pt x="355624" y="70322"/>
                        </a:lnTo>
                        <a:lnTo>
                          <a:pt x="352611" y="75679"/>
                        </a:lnTo>
                        <a:cubicBezTo>
                          <a:pt x="337877" y="101129"/>
                          <a:pt x="325710" y="124123"/>
                          <a:pt x="316110" y="144661"/>
                        </a:cubicBezTo>
                        <a:lnTo>
                          <a:pt x="303051" y="173125"/>
                        </a:lnTo>
                        <a:lnTo>
                          <a:pt x="301376" y="177143"/>
                        </a:lnTo>
                        <a:lnTo>
                          <a:pt x="293340" y="174129"/>
                        </a:lnTo>
                        <a:cubicBezTo>
                          <a:pt x="295126" y="170334"/>
                          <a:pt x="296130" y="168213"/>
                          <a:pt x="296353" y="167767"/>
                        </a:cubicBezTo>
                        <a:lnTo>
                          <a:pt x="310753" y="136290"/>
                        </a:lnTo>
                        <a:cubicBezTo>
                          <a:pt x="323254" y="108608"/>
                          <a:pt x="335421" y="85390"/>
                          <a:pt x="347253" y="66638"/>
                        </a:cubicBezTo>
                        <a:close/>
                        <a:moveTo>
                          <a:pt x="171116" y="0"/>
                        </a:moveTo>
                        <a:lnTo>
                          <a:pt x="198240" y="0"/>
                        </a:lnTo>
                        <a:lnTo>
                          <a:pt x="198240" y="47216"/>
                        </a:lnTo>
                        <a:cubicBezTo>
                          <a:pt x="205830" y="48555"/>
                          <a:pt x="212527" y="50007"/>
                          <a:pt x="218331" y="51569"/>
                        </a:cubicBezTo>
                        <a:lnTo>
                          <a:pt x="218331" y="11721"/>
                        </a:lnTo>
                        <a:lnTo>
                          <a:pt x="227038" y="18083"/>
                        </a:lnTo>
                        <a:lnTo>
                          <a:pt x="227038" y="51569"/>
                        </a:lnTo>
                        <a:cubicBezTo>
                          <a:pt x="232172" y="52685"/>
                          <a:pt x="246125" y="56146"/>
                          <a:pt x="268896" y="61950"/>
                        </a:cubicBezTo>
                        <a:cubicBezTo>
                          <a:pt x="280281" y="64852"/>
                          <a:pt x="290104" y="66303"/>
                          <a:pt x="298364" y="66303"/>
                        </a:cubicBezTo>
                        <a:cubicBezTo>
                          <a:pt x="310196" y="66303"/>
                          <a:pt x="321246" y="62285"/>
                          <a:pt x="331515" y="54248"/>
                        </a:cubicBezTo>
                        <a:lnTo>
                          <a:pt x="334194" y="56592"/>
                        </a:lnTo>
                        <a:cubicBezTo>
                          <a:pt x="308968" y="96553"/>
                          <a:pt x="290885" y="133164"/>
                          <a:pt x="279946" y="166427"/>
                        </a:cubicBezTo>
                        <a:lnTo>
                          <a:pt x="279276" y="169441"/>
                        </a:lnTo>
                        <a:lnTo>
                          <a:pt x="277267" y="169106"/>
                        </a:lnTo>
                        <a:cubicBezTo>
                          <a:pt x="268561" y="120216"/>
                          <a:pt x="242218" y="89409"/>
                          <a:pt x="198240" y="76684"/>
                        </a:cubicBezTo>
                        <a:lnTo>
                          <a:pt x="198240" y="224024"/>
                        </a:lnTo>
                        <a:lnTo>
                          <a:pt x="218331" y="229382"/>
                        </a:lnTo>
                        <a:lnTo>
                          <a:pt x="218331" y="98450"/>
                        </a:lnTo>
                        <a:cubicBezTo>
                          <a:pt x="230163" y="104031"/>
                          <a:pt x="238535" y="109054"/>
                          <a:pt x="243446" y="113519"/>
                        </a:cubicBezTo>
                        <a:cubicBezTo>
                          <a:pt x="248357" y="117984"/>
                          <a:pt x="254162" y="125909"/>
                          <a:pt x="260859" y="137294"/>
                        </a:cubicBezTo>
                        <a:lnTo>
                          <a:pt x="257845" y="137294"/>
                        </a:lnTo>
                        <a:lnTo>
                          <a:pt x="255501" y="134950"/>
                        </a:lnTo>
                        <a:cubicBezTo>
                          <a:pt x="243446" y="123788"/>
                          <a:pt x="233958" y="116421"/>
                          <a:pt x="227038" y="112849"/>
                        </a:cubicBezTo>
                        <a:lnTo>
                          <a:pt x="227038" y="232061"/>
                        </a:lnTo>
                        <a:lnTo>
                          <a:pt x="232396" y="233735"/>
                        </a:lnTo>
                        <a:cubicBezTo>
                          <a:pt x="269677" y="244450"/>
                          <a:pt x="295685" y="255948"/>
                          <a:pt x="310419" y="268226"/>
                        </a:cubicBezTo>
                        <a:cubicBezTo>
                          <a:pt x="337878" y="291443"/>
                          <a:pt x="351607" y="321804"/>
                          <a:pt x="351607" y="359309"/>
                        </a:cubicBezTo>
                        <a:cubicBezTo>
                          <a:pt x="351607" y="395920"/>
                          <a:pt x="337822" y="426951"/>
                          <a:pt x="310251" y="452401"/>
                        </a:cubicBezTo>
                        <a:cubicBezTo>
                          <a:pt x="282681" y="477850"/>
                          <a:pt x="248916" y="490575"/>
                          <a:pt x="208955" y="490575"/>
                        </a:cubicBezTo>
                        <a:cubicBezTo>
                          <a:pt x="206946" y="490575"/>
                          <a:pt x="203374" y="490352"/>
                          <a:pt x="198240" y="489905"/>
                        </a:cubicBezTo>
                        <a:lnTo>
                          <a:pt x="198240" y="551855"/>
                        </a:lnTo>
                        <a:lnTo>
                          <a:pt x="171116" y="551855"/>
                        </a:lnTo>
                        <a:lnTo>
                          <a:pt x="171116" y="515690"/>
                        </a:lnTo>
                        <a:lnTo>
                          <a:pt x="165758" y="514685"/>
                        </a:lnTo>
                        <a:cubicBezTo>
                          <a:pt x="148122" y="511113"/>
                          <a:pt x="134616" y="508100"/>
                          <a:pt x="125239" y="505644"/>
                        </a:cubicBezTo>
                        <a:lnTo>
                          <a:pt x="94097" y="497942"/>
                        </a:lnTo>
                        <a:cubicBezTo>
                          <a:pt x="80033" y="494593"/>
                          <a:pt x="65745" y="492919"/>
                          <a:pt x="51235" y="492919"/>
                        </a:cubicBezTo>
                        <a:cubicBezTo>
                          <a:pt x="39180" y="492919"/>
                          <a:pt x="27348" y="495375"/>
                          <a:pt x="15739" y="500286"/>
                        </a:cubicBezTo>
                        <a:lnTo>
                          <a:pt x="11386" y="489905"/>
                        </a:lnTo>
                        <a:cubicBezTo>
                          <a:pt x="23664" y="485217"/>
                          <a:pt x="35719" y="482873"/>
                          <a:pt x="47551" y="482873"/>
                        </a:cubicBezTo>
                        <a:cubicBezTo>
                          <a:pt x="62955" y="482873"/>
                          <a:pt x="89632" y="487561"/>
                          <a:pt x="127583" y="496937"/>
                        </a:cubicBezTo>
                        <a:cubicBezTo>
                          <a:pt x="141201" y="500063"/>
                          <a:pt x="154261" y="502853"/>
                          <a:pt x="166762" y="505309"/>
                        </a:cubicBezTo>
                        <a:lnTo>
                          <a:pt x="171116" y="506314"/>
                        </a:lnTo>
                        <a:lnTo>
                          <a:pt x="171116" y="487226"/>
                        </a:lnTo>
                        <a:cubicBezTo>
                          <a:pt x="154372" y="485217"/>
                          <a:pt x="127025" y="479301"/>
                          <a:pt x="89074" y="469479"/>
                        </a:cubicBezTo>
                        <a:cubicBezTo>
                          <a:pt x="72331" y="465014"/>
                          <a:pt x="58267" y="462781"/>
                          <a:pt x="46881" y="462781"/>
                        </a:cubicBezTo>
                        <a:cubicBezTo>
                          <a:pt x="33040" y="462781"/>
                          <a:pt x="18306" y="467135"/>
                          <a:pt x="2679" y="475841"/>
                        </a:cubicBezTo>
                        <a:lnTo>
                          <a:pt x="0" y="470483"/>
                        </a:lnTo>
                        <a:lnTo>
                          <a:pt x="3014" y="465795"/>
                        </a:lnTo>
                        <a:cubicBezTo>
                          <a:pt x="28687" y="423379"/>
                          <a:pt x="47105" y="385651"/>
                          <a:pt x="58267" y="352611"/>
                        </a:cubicBezTo>
                        <a:lnTo>
                          <a:pt x="63625" y="352611"/>
                        </a:lnTo>
                        <a:cubicBezTo>
                          <a:pt x="67866" y="383865"/>
                          <a:pt x="79363" y="408980"/>
                          <a:pt x="98115" y="427956"/>
                        </a:cubicBezTo>
                        <a:cubicBezTo>
                          <a:pt x="116868" y="446931"/>
                          <a:pt x="141201" y="458093"/>
                          <a:pt x="171116" y="461442"/>
                        </a:cubicBezTo>
                        <a:lnTo>
                          <a:pt x="171116" y="318790"/>
                        </a:lnTo>
                        <a:lnTo>
                          <a:pt x="164084" y="316781"/>
                        </a:lnTo>
                        <a:cubicBezTo>
                          <a:pt x="119882" y="305396"/>
                          <a:pt x="91809" y="296522"/>
                          <a:pt x="79865" y="290159"/>
                        </a:cubicBezTo>
                        <a:cubicBezTo>
                          <a:pt x="67922" y="283797"/>
                          <a:pt x="59271" y="273249"/>
                          <a:pt x="53913" y="258515"/>
                        </a:cubicBezTo>
                        <a:lnTo>
                          <a:pt x="66303" y="265212"/>
                        </a:lnTo>
                        <a:cubicBezTo>
                          <a:pt x="73001" y="277714"/>
                          <a:pt x="92869" y="288094"/>
                          <a:pt x="125909" y="296354"/>
                        </a:cubicBezTo>
                        <a:lnTo>
                          <a:pt x="166093" y="306400"/>
                        </a:lnTo>
                        <a:lnTo>
                          <a:pt x="171116" y="307740"/>
                        </a:lnTo>
                        <a:lnTo>
                          <a:pt x="171116" y="289657"/>
                        </a:lnTo>
                        <a:lnTo>
                          <a:pt x="164418" y="288318"/>
                        </a:lnTo>
                        <a:cubicBezTo>
                          <a:pt x="118430" y="278718"/>
                          <a:pt x="87288" y="267779"/>
                          <a:pt x="70992" y="255501"/>
                        </a:cubicBezTo>
                        <a:cubicBezTo>
                          <a:pt x="58936" y="246125"/>
                          <a:pt x="49225" y="233456"/>
                          <a:pt x="41858" y="217494"/>
                        </a:cubicBezTo>
                        <a:cubicBezTo>
                          <a:pt x="34491" y="201532"/>
                          <a:pt x="30808" y="184956"/>
                          <a:pt x="30808" y="167767"/>
                        </a:cubicBezTo>
                        <a:cubicBezTo>
                          <a:pt x="30808" y="130262"/>
                          <a:pt x="43421" y="100459"/>
                          <a:pt x="68647" y="78358"/>
                        </a:cubicBezTo>
                        <a:cubicBezTo>
                          <a:pt x="93874" y="56257"/>
                          <a:pt x="128030" y="45207"/>
                          <a:pt x="171116" y="45207"/>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5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pSp>
          </p:grpSp>
          <p:grpSp>
            <p:nvGrpSpPr>
              <p:cNvPr id="287" name="Group 286">
                <a:extLst>
                  <a:ext uri="{FF2B5EF4-FFF2-40B4-BE49-F238E27FC236}">
                    <a16:creationId xmlns:a16="http://schemas.microsoft.com/office/drawing/2014/main" id="{C8E122C4-268B-4C7E-BBE8-3FDAAF14274F}"/>
                  </a:ext>
                </a:extLst>
              </p:cNvPr>
              <p:cNvGrpSpPr/>
              <p:nvPr/>
            </p:nvGrpSpPr>
            <p:grpSpPr>
              <a:xfrm>
                <a:off x="2594384" y="3383989"/>
                <a:ext cx="472606" cy="408666"/>
                <a:chOff x="9660749" y="1759468"/>
                <a:chExt cx="959968" cy="830091"/>
              </a:xfrm>
              <a:solidFill>
                <a:schemeClr val="bg1">
                  <a:alpha val="14000"/>
                </a:schemeClr>
              </a:solidFill>
            </p:grpSpPr>
            <p:sp>
              <p:nvSpPr>
                <p:cNvPr id="288" name="Graphic 1204" descr="Cloud">
                  <a:extLst>
                    <a:ext uri="{FF2B5EF4-FFF2-40B4-BE49-F238E27FC236}">
                      <a16:creationId xmlns:a16="http://schemas.microsoft.com/office/drawing/2014/main" id="{F2CF64A7-B9AA-4112-AA7F-9389E293BD5F}"/>
                    </a:ext>
                  </a:extLst>
                </p:cNvPr>
                <p:cNvSpPr/>
                <p:nvPr/>
              </p:nvSpPr>
              <p:spPr>
                <a:xfrm>
                  <a:off x="9660749" y="1759468"/>
                  <a:ext cx="959968" cy="55339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 name="Arrow: Up 288">
                  <a:extLst>
                    <a:ext uri="{FF2B5EF4-FFF2-40B4-BE49-F238E27FC236}">
                      <a16:creationId xmlns:a16="http://schemas.microsoft.com/office/drawing/2014/main" id="{780A5183-5E04-4D0B-B7E1-2D3BDB10FAEC}"/>
                    </a:ext>
                  </a:extLst>
                </p:cNvPr>
                <p:cNvSpPr/>
                <p:nvPr/>
              </p:nvSpPr>
              <p:spPr>
                <a:xfrm>
                  <a:off x="9939565" y="2036165"/>
                  <a:ext cx="402336" cy="553394"/>
                </a:xfrm>
                <a:prstGeom prst="upArrow">
                  <a:avLst/>
                </a:prstGeom>
                <a:solidFill>
                  <a:srgbClr val="39A0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24" name="Group 223">
            <a:extLst>
              <a:ext uri="{FF2B5EF4-FFF2-40B4-BE49-F238E27FC236}">
                <a16:creationId xmlns:a16="http://schemas.microsoft.com/office/drawing/2014/main" id="{52519E86-B88F-4EBF-BC58-884781D84AC7}"/>
              </a:ext>
            </a:extLst>
          </p:cNvPr>
          <p:cNvGrpSpPr/>
          <p:nvPr/>
        </p:nvGrpSpPr>
        <p:grpSpPr>
          <a:xfrm>
            <a:off x="2612151" y="3729377"/>
            <a:ext cx="625871" cy="1962020"/>
            <a:chOff x="-181849" y="3383968"/>
            <a:chExt cx="574922" cy="1802302"/>
          </a:xfrm>
        </p:grpSpPr>
        <p:sp>
          <p:nvSpPr>
            <p:cNvPr id="248" name="Freeform 368">
              <a:extLst>
                <a:ext uri="{FF2B5EF4-FFF2-40B4-BE49-F238E27FC236}">
                  <a16:creationId xmlns:a16="http://schemas.microsoft.com/office/drawing/2014/main" id="{36D9C191-69FB-487B-A2B5-D8EE289C99B3}"/>
                </a:ext>
              </a:extLst>
            </p:cNvPr>
            <p:cNvSpPr>
              <a:spLocks/>
            </p:cNvSpPr>
            <p:nvPr/>
          </p:nvSpPr>
          <p:spPr bwMode="auto">
            <a:xfrm>
              <a:off x="144690" y="4392316"/>
              <a:ext cx="248383" cy="313747"/>
            </a:xfrm>
            <a:custGeom>
              <a:avLst/>
              <a:gdLst>
                <a:gd name="T0" fmla="*/ 102 w 1380"/>
                <a:gd name="T1" fmla="*/ 1158 h 1746"/>
                <a:gd name="T2" fmla="*/ 103 w 1380"/>
                <a:gd name="T3" fmla="*/ 1471 h 1746"/>
                <a:gd name="T4" fmla="*/ 103 w 1380"/>
                <a:gd name="T5" fmla="*/ 1633 h 1746"/>
                <a:gd name="T6" fmla="*/ 154 w 1380"/>
                <a:gd name="T7" fmla="*/ 1734 h 1746"/>
                <a:gd name="T8" fmla="*/ 1219 w 1380"/>
                <a:gd name="T9" fmla="*/ 1731 h 1746"/>
                <a:gd name="T10" fmla="*/ 1288 w 1380"/>
                <a:gd name="T11" fmla="*/ 1438 h 1746"/>
                <a:gd name="T12" fmla="*/ 1288 w 1380"/>
                <a:gd name="T13" fmla="*/ 1082 h 1746"/>
                <a:gd name="T14" fmla="*/ 1327 w 1380"/>
                <a:gd name="T15" fmla="*/ 938 h 1746"/>
                <a:gd name="T16" fmla="*/ 1058 w 1380"/>
                <a:gd name="T17" fmla="*/ 297 h 1746"/>
                <a:gd name="T18" fmla="*/ 1043 w 1380"/>
                <a:gd name="T19" fmla="*/ 110 h 1746"/>
                <a:gd name="T20" fmla="*/ 935 w 1380"/>
                <a:gd name="T21" fmla="*/ 17 h 1746"/>
                <a:gd name="T22" fmla="*/ 929 w 1380"/>
                <a:gd name="T23" fmla="*/ 299 h 1746"/>
                <a:gd name="T24" fmla="*/ 448 w 1380"/>
                <a:gd name="T25" fmla="*/ 298 h 1746"/>
                <a:gd name="T26" fmla="*/ 462 w 1380"/>
                <a:gd name="T27" fmla="*/ 138 h 1746"/>
                <a:gd name="T28" fmla="*/ 637 w 1380"/>
                <a:gd name="T29" fmla="*/ 88 h 1746"/>
                <a:gd name="T30" fmla="*/ 500 w 1380"/>
                <a:gd name="T31" fmla="*/ 7 h 1746"/>
                <a:gd name="T32" fmla="*/ 471 w 1380"/>
                <a:gd name="T33" fmla="*/ 9 h 1746"/>
                <a:gd name="T34" fmla="*/ 321 w 1380"/>
                <a:gd name="T35" fmla="*/ 300 h 1746"/>
                <a:gd name="T36" fmla="*/ 59 w 1380"/>
                <a:gd name="T37" fmla="*/ 845 h 1746"/>
                <a:gd name="T38" fmla="*/ 104 w 1380"/>
                <a:gd name="T39" fmla="*/ 1064 h 1746"/>
                <a:gd name="T40" fmla="*/ 102 w 1380"/>
                <a:gd name="T41" fmla="*/ 1158 h 1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80" h="1746">
                  <a:moveTo>
                    <a:pt x="102" y="1158"/>
                  </a:moveTo>
                  <a:cubicBezTo>
                    <a:pt x="102" y="1263"/>
                    <a:pt x="103" y="1367"/>
                    <a:pt x="103" y="1471"/>
                  </a:cubicBezTo>
                  <a:cubicBezTo>
                    <a:pt x="103" y="1525"/>
                    <a:pt x="103" y="1579"/>
                    <a:pt x="103" y="1633"/>
                  </a:cubicBezTo>
                  <a:cubicBezTo>
                    <a:pt x="103" y="1708"/>
                    <a:pt x="106" y="1703"/>
                    <a:pt x="154" y="1734"/>
                  </a:cubicBezTo>
                  <a:cubicBezTo>
                    <a:pt x="250" y="1734"/>
                    <a:pt x="1168" y="1746"/>
                    <a:pt x="1219" y="1731"/>
                  </a:cubicBezTo>
                  <a:cubicBezTo>
                    <a:pt x="1316" y="1704"/>
                    <a:pt x="1288" y="1544"/>
                    <a:pt x="1288" y="1438"/>
                  </a:cubicBezTo>
                  <a:cubicBezTo>
                    <a:pt x="1288" y="1339"/>
                    <a:pt x="1278" y="1172"/>
                    <a:pt x="1288" y="1082"/>
                  </a:cubicBezTo>
                  <a:cubicBezTo>
                    <a:pt x="1294" y="1027"/>
                    <a:pt x="1326" y="1026"/>
                    <a:pt x="1327" y="938"/>
                  </a:cubicBezTo>
                  <a:cubicBezTo>
                    <a:pt x="1334" y="260"/>
                    <a:pt x="1380" y="302"/>
                    <a:pt x="1058" y="297"/>
                  </a:cubicBezTo>
                  <a:cubicBezTo>
                    <a:pt x="1043" y="238"/>
                    <a:pt x="1065" y="168"/>
                    <a:pt x="1043" y="110"/>
                  </a:cubicBezTo>
                  <a:cubicBezTo>
                    <a:pt x="1026" y="67"/>
                    <a:pt x="983" y="26"/>
                    <a:pt x="935" y="17"/>
                  </a:cubicBezTo>
                  <a:cubicBezTo>
                    <a:pt x="928" y="114"/>
                    <a:pt x="937" y="262"/>
                    <a:pt x="929" y="299"/>
                  </a:cubicBezTo>
                  <a:lnTo>
                    <a:pt x="448" y="298"/>
                  </a:lnTo>
                  <a:cubicBezTo>
                    <a:pt x="436" y="255"/>
                    <a:pt x="444" y="176"/>
                    <a:pt x="462" y="138"/>
                  </a:cubicBezTo>
                  <a:cubicBezTo>
                    <a:pt x="523" y="120"/>
                    <a:pt x="617" y="159"/>
                    <a:pt x="637" y="88"/>
                  </a:cubicBezTo>
                  <a:cubicBezTo>
                    <a:pt x="661" y="0"/>
                    <a:pt x="564" y="7"/>
                    <a:pt x="500" y="7"/>
                  </a:cubicBezTo>
                  <a:lnTo>
                    <a:pt x="471" y="9"/>
                  </a:lnTo>
                  <a:cubicBezTo>
                    <a:pt x="302" y="18"/>
                    <a:pt x="318" y="183"/>
                    <a:pt x="321" y="300"/>
                  </a:cubicBezTo>
                  <a:cubicBezTo>
                    <a:pt x="0" y="289"/>
                    <a:pt x="59" y="260"/>
                    <a:pt x="59" y="845"/>
                  </a:cubicBezTo>
                  <a:cubicBezTo>
                    <a:pt x="59" y="963"/>
                    <a:pt x="40" y="1021"/>
                    <a:pt x="104" y="1064"/>
                  </a:cubicBezTo>
                  <a:lnTo>
                    <a:pt x="102" y="1158"/>
                  </a:ln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9" name="Freeform 362">
              <a:extLst>
                <a:ext uri="{FF2B5EF4-FFF2-40B4-BE49-F238E27FC236}">
                  <a16:creationId xmlns:a16="http://schemas.microsoft.com/office/drawing/2014/main" id="{AD4AD02A-7DDF-40E3-899A-EFC37D79C5C4}"/>
                </a:ext>
              </a:extLst>
            </p:cNvPr>
            <p:cNvSpPr>
              <a:spLocks/>
            </p:cNvSpPr>
            <p:nvPr/>
          </p:nvSpPr>
          <p:spPr bwMode="auto">
            <a:xfrm>
              <a:off x="-81034" y="4158749"/>
              <a:ext cx="316362" cy="441860"/>
            </a:xfrm>
            <a:custGeom>
              <a:avLst/>
              <a:gdLst>
                <a:gd name="T0" fmla="*/ 262 w 1759"/>
                <a:gd name="T1" fmla="*/ 2455 h 2456"/>
                <a:gd name="T2" fmla="*/ 754 w 1759"/>
                <a:gd name="T3" fmla="*/ 2454 h 2456"/>
                <a:gd name="T4" fmla="*/ 935 w 1759"/>
                <a:gd name="T5" fmla="*/ 2454 h 2456"/>
                <a:gd name="T6" fmla="*/ 1358 w 1759"/>
                <a:gd name="T7" fmla="*/ 2456 h 2456"/>
                <a:gd name="T8" fmla="*/ 1360 w 1759"/>
                <a:gd name="T9" fmla="*/ 2362 h 2456"/>
                <a:gd name="T10" fmla="*/ 1315 w 1759"/>
                <a:gd name="T11" fmla="*/ 2143 h 2456"/>
                <a:gd name="T12" fmla="*/ 1577 w 1759"/>
                <a:gd name="T13" fmla="*/ 1598 h 2456"/>
                <a:gd name="T14" fmla="*/ 1727 w 1759"/>
                <a:gd name="T15" fmla="*/ 1307 h 2456"/>
                <a:gd name="T16" fmla="*/ 1574 w 1759"/>
                <a:gd name="T17" fmla="*/ 0 h 2456"/>
                <a:gd name="T18" fmla="*/ 141 w 1759"/>
                <a:gd name="T19" fmla="*/ 0 h 2456"/>
                <a:gd name="T20" fmla="*/ 27 w 1759"/>
                <a:gd name="T21" fmla="*/ 584 h 2456"/>
                <a:gd name="T22" fmla="*/ 13 w 1759"/>
                <a:gd name="T23" fmla="*/ 1248 h 2456"/>
                <a:gd name="T24" fmla="*/ 137 w 1759"/>
                <a:gd name="T25" fmla="*/ 2165 h 2456"/>
                <a:gd name="T26" fmla="*/ 202 w 1759"/>
                <a:gd name="T27" fmla="*/ 2454 h 2456"/>
                <a:gd name="T28" fmla="*/ 262 w 1759"/>
                <a:gd name="T29" fmla="*/ 2455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9" h="2456">
                  <a:moveTo>
                    <a:pt x="262" y="2455"/>
                  </a:moveTo>
                  <a:lnTo>
                    <a:pt x="754" y="2454"/>
                  </a:lnTo>
                  <a:lnTo>
                    <a:pt x="935" y="2454"/>
                  </a:lnTo>
                  <a:lnTo>
                    <a:pt x="1358" y="2456"/>
                  </a:lnTo>
                  <a:lnTo>
                    <a:pt x="1360" y="2362"/>
                  </a:lnTo>
                  <a:cubicBezTo>
                    <a:pt x="1296" y="2319"/>
                    <a:pt x="1315" y="2261"/>
                    <a:pt x="1315" y="2143"/>
                  </a:cubicBezTo>
                  <a:cubicBezTo>
                    <a:pt x="1315" y="1558"/>
                    <a:pt x="1256" y="1587"/>
                    <a:pt x="1577" y="1598"/>
                  </a:cubicBezTo>
                  <a:cubicBezTo>
                    <a:pt x="1574" y="1481"/>
                    <a:pt x="1558" y="1316"/>
                    <a:pt x="1727" y="1307"/>
                  </a:cubicBezTo>
                  <a:cubicBezTo>
                    <a:pt x="1744" y="759"/>
                    <a:pt x="1759" y="534"/>
                    <a:pt x="1574" y="0"/>
                  </a:cubicBezTo>
                  <a:lnTo>
                    <a:pt x="141" y="0"/>
                  </a:lnTo>
                  <a:cubicBezTo>
                    <a:pt x="100" y="227"/>
                    <a:pt x="61" y="273"/>
                    <a:pt x="27" y="584"/>
                  </a:cubicBezTo>
                  <a:cubicBezTo>
                    <a:pt x="5" y="797"/>
                    <a:pt x="0" y="1030"/>
                    <a:pt x="13" y="1248"/>
                  </a:cubicBezTo>
                  <a:cubicBezTo>
                    <a:pt x="34" y="1579"/>
                    <a:pt x="74" y="1845"/>
                    <a:pt x="137" y="2165"/>
                  </a:cubicBezTo>
                  <a:cubicBezTo>
                    <a:pt x="154" y="2245"/>
                    <a:pt x="175" y="2382"/>
                    <a:pt x="202" y="2454"/>
                  </a:cubicBezTo>
                  <a:lnTo>
                    <a:pt x="262" y="2455"/>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0" name="Freeform 376">
              <a:extLst>
                <a:ext uri="{FF2B5EF4-FFF2-40B4-BE49-F238E27FC236}">
                  <a16:creationId xmlns:a16="http://schemas.microsoft.com/office/drawing/2014/main" id="{8D2FA8D1-B271-407B-807B-96CA717463A9}"/>
                </a:ext>
              </a:extLst>
            </p:cNvPr>
            <p:cNvSpPr>
              <a:spLocks/>
            </p:cNvSpPr>
            <p:nvPr/>
          </p:nvSpPr>
          <p:spPr bwMode="auto">
            <a:xfrm>
              <a:off x="-54888" y="4600609"/>
              <a:ext cx="110683" cy="522040"/>
            </a:xfrm>
            <a:custGeom>
              <a:avLst/>
              <a:gdLst>
                <a:gd name="T0" fmla="*/ 355 w 619"/>
                <a:gd name="T1" fmla="*/ 2553 h 2906"/>
                <a:gd name="T2" fmla="*/ 463 w 619"/>
                <a:gd name="T3" fmla="*/ 2901 h 2906"/>
                <a:gd name="T4" fmla="*/ 590 w 619"/>
                <a:gd name="T5" fmla="*/ 2788 h 2906"/>
                <a:gd name="T6" fmla="*/ 606 w 619"/>
                <a:gd name="T7" fmla="*/ 2686 h 2906"/>
                <a:gd name="T8" fmla="*/ 609 w 619"/>
                <a:gd name="T9" fmla="*/ 2572 h 2906"/>
                <a:gd name="T10" fmla="*/ 588 w 619"/>
                <a:gd name="T11" fmla="*/ 2517 h 2906"/>
                <a:gd name="T12" fmla="*/ 613 w 619"/>
                <a:gd name="T13" fmla="*/ 1289 h 2906"/>
                <a:gd name="T14" fmla="*/ 612 w 619"/>
                <a:gd name="T15" fmla="*/ 629 h 2906"/>
                <a:gd name="T16" fmla="*/ 591 w 619"/>
                <a:gd name="T17" fmla="*/ 324 h 2906"/>
                <a:gd name="T18" fmla="*/ 610 w 619"/>
                <a:gd name="T19" fmla="*/ 0 h 2906"/>
                <a:gd name="T20" fmla="*/ 118 w 619"/>
                <a:gd name="T21" fmla="*/ 1 h 2906"/>
                <a:gd name="T22" fmla="*/ 134 w 619"/>
                <a:gd name="T23" fmla="*/ 639 h 2906"/>
                <a:gd name="T24" fmla="*/ 355 w 619"/>
                <a:gd name="T25" fmla="*/ 2553 h 2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9" h="2906">
                  <a:moveTo>
                    <a:pt x="355" y="2553"/>
                  </a:moveTo>
                  <a:cubicBezTo>
                    <a:pt x="364" y="2577"/>
                    <a:pt x="306" y="2890"/>
                    <a:pt x="463" y="2901"/>
                  </a:cubicBezTo>
                  <a:cubicBezTo>
                    <a:pt x="534" y="2906"/>
                    <a:pt x="571" y="2845"/>
                    <a:pt x="590" y="2788"/>
                  </a:cubicBezTo>
                  <a:cubicBezTo>
                    <a:pt x="600" y="2757"/>
                    <a:pt x="605" y="2721"/>
                    <a:pt x="606" y="2686"/>
                  </a:cubicBezTo>
                  <a:cubicBezTo>
                    <a:pt x="607" y="2631"/>
                    <a:pt x="592" y="2600"/>
                    <a:pt x="609" y="2572"/>
                  </a:cubicBezTo>
                  <a:cubicBezTo>
                    <a:pt x="597" y="2539"/>
                    <a:pt x="592" y="2562"/>
                    <a:pt x="588" y="2517"/>
                  </a:cubicBezTo>
                  <a:lnTo>
                    <a:pt x="613" y="1289"/>
                  </a:lnTo>
                  <a:cubicBezTo>
                    <a:pt x="618" y="1072"/>
                    <a:pt x="619" y="846"/>
                    <a:pt x="612" y="629"/>
                  </a:cubicBezTo>
                  <a:cubicBezTo>
                    <a:pt x="608" y="527"/>
                    <a:pt x="596" y="425"/>
                    <a:pt x="591" y="324"/>
                  </a:cubicBezTo>
                  <a:cubicBezTo>
                    <a:pt x="587" y="215"/>
                    <a:pt x="605" y="109"/>
                    <a:pt x="610" y="0"/>
                  </a:cubicBezTo>
                  <a:lnTo>
                    <a:pt x="118" y="1"/>
                  </a:lnTo>
                  <a:cubicBezTo>
                    <a:pt x="203" y="272"/>
                    <a:pt x="187" y="367"/>
                    <a:pt x="134" y="639"/>
                  </a:cubicBezTo>
                  <a:cubicBezTo>
                    <a:pt x="0" y="1327"/>
                    <a:pt x="295" y="1922"/>
                    <a:pt x="355" y="2553"/>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1" name="Freeform 377">
              <a:extLst>
                <a:ext uri="{FF2B5EF4-FFF2-40B4-BE49-F238E27FC236}">
                  <a16:creationId xmlns:a16="http://schemas.microsoft.com/office/drawing/2014/main" id="{96ADA6BA-1E0C-40D0-A990-052374650481}"/>
                </a:ext>
              </a:extLst>
            </p:cNvPr>
            <p:cNvSpPr>
              <a:spLocks/>
            </p:cNvSpPr>
            <p:nvPr/>
          </p:nvSpPr>
          <p:spPr bwMode="auto">
            <a:xfrm>
              <a:off x="81941" y="4600609"/>
              <a:ext cx="97610" cy="518554"/>
            </a:xfrm>
            <a:custGeom>
              <a:avLst/>
              <a:gdLst>
                <a:gd name="T0" fmla="*/ 26 w 540"/>
                <a:gd name="T1" fmla="*/ 2554 h 2885"/>
                <a:gd name="T2" fmla="*/ 35 w 540"/>
                <a:gd name="T3" fmla="*/ 2574 h 2885"/>
                <a:gd name="T4" fmla="*/ 165 w 540"/>
                <a:gd name="T5" fmla="*/ 2885 h 2885"/>
                <a:gd name="T6" fmla="*/ 281 w 540"/>
                <a:gd name="T7" fmla="*/ 2537 h 2885"/>
                <a:gd name="T8" fmla="*/ 537 w 540"/>
                <a:gd name="T9" fmla="*/ 1095 h 2885"/>
                <a:gd name="T10" fmla="*/ 530 w 540"/>
                <a:gd name="T11" fmla="*/ 822 h 2885"/>
                <a:gd name="T12" fmla="*/ 514 w 540"/>
                <a:gd name="T13" fmla="*/ 693 h 2885"/>
                <a:gd name="T14" fmla="*/ 502 w 540"/>
                <a:gd name="T15" fmla="*/ 578 h 2885"/>
                <a:gd name="T16" fmla="*/ 451 w 540"/>
                <a:gd name="T17" fmla="*/ 477 h 2885"/>
                <a:gd name="T18" fmla="*/ 451 w 540"/>
                <a:gd name="T19" fmla="*/ 315 h 2885"/>
                <a:gd name="T20" fmla="*/ 450 w 540"/>
                <a:gd name="T21" fmla="*/ 2 h 2885"/>
                <a:gd name="T22" fmla="*/ 27 w 540"/>
                <a:gd name="T23" fmla="*/ 0 h 2885"/>
                <a:gd name="T24" fmla="*/ 24 w 540"/>
                <a:gd name="T25" fmla="*/ 620 h 2885"/>
                <a:gd name="T26" fmla="*/ 23 w 540"/>
                <a:gd name="T27" fmla="*/ 1281 h 2885"/>
                <a:gd name="T28" fmla="*/ 37 w 540"/>
                <a:gd name="T29" fmla="*/ 1924 h 2885"/>
                <a:gd name="T30" fmla="*/ 47 w 540"/>
                <a:gd name="T31" fmla="*/ 2492 h 2885"/>
                <a:gd name="T32" fmla="*/ 26 w 540"/>
                <a:gd name="T33" fmla="*/ 2554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40" h="2885">
                  <a:moveTo>
                    <a:pt x="26" y="2554"/>
                  </a:moveTo>
                  <a:cubicBezTo>
                    <a:pt x="33" y="2565"/>
                    <a:pt x="31" y="2555"/>
                    <a:pt x="35" y="2574"/>
                  </a:cubicBezTo>
                  <a:cubicBezTo>
                    <a:pt x="35" y="2574"/>
                    <a:pt x="0" y="2885"/>
                    <a:pt x="165" y="2885"/>
                  </a:cubicBezTo>
                  <a:cubicBezTo>
                    <a:pt x="330" y="2885"/>
                    <a:pt x="272" y="2561"/>
                    <a:pt x="281" y="2537"/>
                  </a:cubicBezTo>
                  <a:cubicBezTo>
                    <a:pt x="314" y="2168"/>
                    <a:pt x="523" y="1477"/>
                    <a:pt x="537" y="1095"/>
                  </a:cubicBezTo>
                  <a:cubicBezTo>
                    <a:pt x="540" y="1006"/>
                    <a:pt x="538" y="908"/>
                    <a:pt x="530" y="822"/>
                  </a:cubicBezTo>
                  <a:cubicBezTo>
                    <a:pt x="527" y="778"/>
                    <a:pt x="522" y="737"/>
                    <a:pt x="514" y="693"/>
                  </a:cubicBezTo>
                  <a:lnTo>
                    <a:pt x="502" y="578"/>
                  </a:lnTo>
                  <a:cubicBezTo>
                    <a:pt x="454" y="547"/>
                    <a:pt x="451" y="552"/>
                    <a:pt x="451" y="477"/>
                  </a:cubicBezTo>
                  <a:cubicBezTo>
                    <a:pt x="451" y="423"/>
                    <a:pt x="451" y="369"/>
                    <a:pt x="451" y="315"/>
                  </a:cubicBezTo>
                  <a:cubicBezTo>
                    <a:pt x="451" y="211"/>
                    <a:pt x="450" y="107"/>
                    <a:pt x="450" y="2"/>
                  </a:cubicBezTo>
                  <a:lnTo>
                    <a:pt x="27" y="0"/>
                  </a:lnTo>
                  <a:cubicBezTo>
                    <a:pt x="53" y="237"/>
                    <a:pt x="31" y="392"/>
                    <a:pt x="24" y="620"/>
                  </a:cubicBezTo>
                  <a:cubicBezTo>
                    <a:pt x="17" y="841"/>
                    <a:pt x="20" y="1059"/>
                    <a:pt x="23" y="1281"/>
                  </a:cubicBezTo>
                  <a:cubicBezTo>
                    <a:pt x="27" y="1495"/>
                    <a:pt x="31" y="1710"/>
                    <a:pt x="37" y="1924"/>
                  </a:cubicBezTo>
                  <a:lnTo>
                    <a:pt x="47" y="2492"/>
                  </a:lnTo>
                  <a:cubicBezTo>
                    <a:pt x="45" y="2550"/>
                    <a:pt x="43" y="2514"/>
                    <a:pt x="26" y="2554"/>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2" name="Freeform 391">
              <a:extLst>
                <a:ext uri="{FF2B5EF4-FFF2-40B4-BE49-F238E27FC236}">
                  <a16:creationId xmlns:a16="http://schemas.microsoft.com/office/drawing/2014/main" id="{55BDB3AB-8194-41F0-9965-B11C2887E7A7}"/>
                </a:ext>
              </a:extLst>
            </p:cNvPr>
            <p:cNvSpPr>
              <a:spLocks/>
            </p:cNvSpPr>
            <p:nvPr/>
          </p:nvSpPr>
          <p:spPr bwMode="auto">
            <a:xfrm>
              <a:off x="-47916" y="3578317"/>
              <a:ext cx="252740" cy="210908"/>
            </a:xfrm>
            <a:custGeom>
              <a:avLst/>
              <a:gdLst>
                <a:gd name="T0" fmla="*/ 81 w 1404"/>
                <a:gd name="T1" fmla="*/ 278 h 1171"/>
                <a:gd name="T2" fmla="*/ 64 w 1404"/>
                <a:gd name="T3" fmla="*/ 661 h 1171"/>
                <a:gd name="T4" fmla="*/ 42 w 1404"/>
                <a:gd name="T5" fmla="*/ 835 h 1171"/>
                <a:gd name="T6" fmla="*/ 0 w 1404"/>
                <a:gd name="T7" fmla="*/ 1003 h 1171"/>
                <a:gd name="T8" fmla="*/ 361 w 1404"/>
                <a:gd name="T9" fmla="*/ 866 h 1171"/>
                <a:gd name="T10" fmla="*/ 397 w 1404"/>
                <a:gd name="T11" fmla="*/ 850 h 1171"/>
                <a:gd name="T12" fmla="*/ 416 w 1404"/>
                <a:gd name="T13" fmla="*/ 847 h 1171"/>
                <a:gd name="T14" fmla="*/ 436 w 1404"/>
                <a:gd name="T15" fmla="*/ 852 h 1171"/>
                <a:gd name="T16" fmla="*/ 944 w 1404"/>
                <a:gd name="T17" fmla="*/ 868 h 1171"/>
                <a:gd name="T18" fmla="*/ 977 w 1404"/>
                <a:gd name="T19" fmla="*/ 863 h 1171"/>
                <a:gd name="T20" fmla="*/ 1003 w 1404"/>
                <a:gd name="T21" fmla="*/ 876 h 1171"/>
                <a:gd name="T22" fmla="*/ 1404 w 1404"/>
                <a:gd name="T23" fmla="*/ 1040 h 1171"/>
                <a:gd name="T24" fmla="*/ 1358 w 1404"/>
                <a:gd name="T25" fmla="*/ 889 h 1171"/>
                <a:gd name="T26" fmla="*/ 1333 w 1404"/>
                <a:gd name="T27" fmla="*/ 715 h 1171"/>
                <a:gd name="T28" fmla="*/ 1311 w 1404"/>
                <a:gd name="T29" fmla="*/ 327 h 1171"/>
                <a:gd name="T30" fmla="*/ 1300 w 1404"/>
                <a:gd name="T31" fmla="*/ 38 h 1171"/>
                <a:gd name="T32" fmla="*/ 1159 w 1404"/>
                <a:gd name="T33" fmla="*/ 217 h 1171"/>
                <a:gd name="T34" fmla="*/ 1075 w 1404"/>
                <a:gd name="T35" fmla="*/ 445 h 1171"/>
                <a:gd name="T36" fmla="*/ 263 w 1404"/>
                <a:gd name="T37" fmla="*/ 298 h 1171"/>
                <a:gd name="T38" fmla="*/ 228 w 1404"/>
                <a:gd name="T39" fmla="*/ 182 h 1171"/>
                <a:gd name="T40" fmla="*/ 116 w 1404"/>
                <a:gd name="T41" fmla="*/ 57 h 1171"/>
                <a:gd name="T42" fmla="*/ 93 w 1404"/>
                <a:gd name="T43" fmla="*/ 7 h 1171"/>
                <a:gd name="T44" fmla="*/ 89 w 1404"/>
                <a:gd name="T45" fmla="*/ 0 h 1171"/>
                <a:gd name="T46" fmla="*/ 81 w 1404"/>
                <a:gd name="T47" fmla="*/ 278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04" h="1171">
                  <a:moveTo>
                    <a:pt x="81" y="278"/>
                  </a:moveTo>
                  <a:cubicBezTo>
                    <a:pt x="91" y="377"/>
                    <a:pt x="73" y="558"/>
                    <a:pt x="64" y="661"/>
                  </a:cubicBezTo>
                  <a:cubicBezTo>
                    <a:pt x="58" y="720"/>
                    <a:pt x="51" y="777"/>
                    <a:pt x="42" y="835"/>
                  </a:cubicBezTo>
                  <a:cubicBezTo>
                    <a:pt x="31" y="899"/>
                    <a:pt x="13" y="947"/>
                    <a:pt x="0" y="1003"/>
                  </a:cubicBezTo>
                  <a:cubicBezTo>
                    <a:pt x="49" y="972"/>
                    <a:pt x="307" y="837"/>
                    <a:pt x="361" y="866"/>
                  </a:cubicBezTo>
                  <a:cubicBezTo>
                    <a:pt x="369" y="862"/>
                    <a:pt x="390" y="852"/>
                    <a:pt x="397" y="850"/>
                  </a:cubicBezTo>
                  <a:cubicBezTo>
                    <a:pt x="404" y="848"/>
                    <a:pt x="409" y="847"/>
                    <a:pt x="416" y="847"/>
                  </a:cubicBezTo>
                  <a:cubicBezTo>
                    <a:pt x="435" y="848"/>
                    <a:pt x="419" y="844"/>
                    <a:pt x="436" y="852"/>
                  </a:cubicBezTo>
                  <a:cubicBezTo>
                    <a:pt x="387" y="1171"/>
                    <a:pt x="974" y="1168"/>
                    <a:pt x="944" y="868"/>
                  </a:cubicBezTo>
                  <a:cubicBezTo>
                    <a:pt x="959" y="851"/>
                    <a:pt x="935" y="855"/>
                    <a:pt x="977" y="863"/>
                  </a:cubicBezTo>
                  <a:cubicBezTo>
                    <a:pt x="980" y="864"/>
                    <a:pt x="1000" y="874"/>
                    <a:pt x="1003" y="876"/>
                  </a:cubicBezTo>
                  <a:cubicBezTo>
                    <a:pt x="1063" y="846"/>
                    <a:pt x="1359" y="1016"/>
                    <a:pt x="1404" y="1040"/>
                  </a:cubicBezTo>
                  <a:cubicBezTo>
                    <a:pt x="1391" y="990"/>
                    <a:pt x="1370" y="951"/>
                    <a:pt x="1358" y="889"/>
                  </a:cubicBezTo>
                  <a:cubicBezTo>
                    <a:pt x="1347" y="832"/>
                    <a:pt x="1339" y="773"/>
                    <a:pt x="1333" y="715"/>
                  </a:cubicBezTo>
                  <a:cubicBezTo>
                    <a:pt x="1319" y="589"/>
                    <a:pt x="1311" y="455"/>
                    <a:pt x="1311" y="327"/>
                  </a:cubicBezTo>
                  <a:cubicBezTo>
                    <a:pt x="1297" y="295"/>
                    <a:pt x="1300" y="92"/>
                    <a:pt x="1300" y="38"/>
                  </a:cubicBezTo>
                  <a:cubicBezTo>
                    <a:pt x="1195" y="233"/>
                    <a:pt x="1180" y="141"/>
                    <a:pt x="1159" y="217"/>
                  </a:cubicBezTo>
                  <a:cubicBezTo>
                    <a:pt x="1130" y="324"/>
                    <a:pt x="1126" y="357"/>
                    <a:pt x="1075" y="445"/>
                  </a:cubicBezTo>
                  <a:cubicBezTo>
                    <a:pt x="865" y="811"/>
                    <a:pt x="390" y="748"/>
                    <a:pt x="263" y="298"/>
                  </a:cubicBezTo>
                  <a:cubicBezTo>
                    <a:pt x="251" y="259"/>
                    <a:pt x="253" y="204"/>
                    <a:pt x="228" y="182"/>
                  </a:cubicBezTo>
                  <a:cubicBezTo>
                    <a:pt x="191" y="150"/>
                    <a:pt x="154" y="137"/>
                    <a:pt x="116" y="57"/>
                  </a:cubicBezTo>
                  <a:lnTo>
                    <a:pt x="93" y="7"/>
                  </a:lnTo>
                  <a:cubicBezTo>
                    <a:pt x="92" y="3"/>
                    <a:pt x="90" y="2"/>
                    <a:pt x="89" y="0"/>
                  </a:cubicBezTo>
                  <a:cubicBezTo>
                    <a:pt x="92" y="46"/>
                    <a:pt x="97" y="253"/>
                    <a:pt x="81" y="278"/>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3" name="Freeform 410">
              <a:extLst>
                <a:ext uri="{FF2B5EF4-FFF2-40B4-BE49-F238E27FC236}">
                  <a16:creationId xmlns:a16="http://schemas.microsoft.com/office/drawing/2014/main" id="{60E795BC-FB95-4FC2-9889-2A3C419BEF11}"/>
                </a:ext>
              </a:extLst>
            </p:cNvPr>
            <p:cNvSpPr>
              <a:spLocks/>
            </p:cNvSpPr>
            <p:nvPr/>
          </p:nvSpPr>
          <p:spPr bwMode="auto">
            <a:xfrm>
              <a:off x="223127" y="4330438"/>
              <a:ext cx="89767" cy="115912"/>
            </a:xfrm>
            <a:custGeom>
              <a:avLst/>
              <a:gdLst>
                <a:gd name="T0" fmla="*/ 64 w 501"/>
                <a:gd name="T1" fmla="*/ 354 h 646"/>
                <a:gd name="T2" fmla="*/ 201 w 501"/>
                <a:gd name="T3" fmla="*/ 435 h 646"/>
                <a:gd name="T4" fmla="*/ 26 w 501"/>
                <a:gd name="T5" fmla="*/ 485 h 646"/>
                <a:gd name="T6" fmla="*/ 12 w 501"/>
                <a:gd name="T7" fmla="*/ 645 h 646"/>
                <a:gd name="T8" fmla="*/ 493 w 501"/>
                <a:gd name="T9" fmla="*/ 646 h 646"/>
                <a:gd name="T10" fmla="*/ 499 w 501"/>
                <a:gd name="T11" fmla="*/ 364 h 646"/>
                <a:gd name="T12" fmla="*/ 443 w 501"/>
                <a:gd name="T13" fmla="*/ 36 h 646"/>
                <a:gd name="T14" fmla="*/ 428 w 501"/>
                <a:gd name="T15" fmla="*/ 14 h 646"/>
                <a:gd name="T16" fmla="*/ 160 w 501"/>
                <a:gd name="T17" fmla="*/ 0 h 646"/>
                <a:gd name="T18" fmla="*/ 64 w 501"/>
                <a:gd name="T19" fmla="*/ 3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1" h="646">
                  <a:moveTo>
                    <a:pt x="64" y="354"/>
                  </a:moveTo>
                  <a:cubicBezTo>
                    <a:pt x="128" y="354"/>
                    <a:pt x="225" y="347"/>
                    <a:pt x="201" y="435"/>
                  </a:cubicBezTo>
                  <a:cubicBezTo>
                    <a:pt x="181" y="506"/>
                    <a:pt x="87" y="467"/>
                    <a:pt x="26" y="485"/>
                  </a:cubicBezTo>
                  <a:cubicBezTo>
                    <a:pt x="8" y="523"/>
                    <a:pt x="0" y="602"/>
                    <a:pt x="12" y="645"/>
                  </a:cubicBezTo>
                  <a:lnTo>
                    <a:pt x="493" y="646"/>
                  </a:lnTo>
                  <a:cubicBezTo>
                    <a:pt x="501" y="609"/>
                    <a:pt x="492" y="461"/>
                    <a:pt x="499" y="364"/>
                  </a:cubicBezTo>
                  <a:cubicBezTo>
                    <a:pt x="496" y="283"/>
                    <a:pt x="481" y="116"/>
                    <a:pt x="443" y="36"/>
                  </a:cubicBezTo>
                  <a:cubicBezTo>
                    <a:pt x="431" y="10"/>
                    <a:pt x="440" y="27"/>
                    <a:pt x="428" y="14"/>
                  </a:cubicBezTo>
                  <a:lnTo>
                    <a:pt x="160" y="0"/>
                  </a:lnTo>
                  <a:cubicBezTo>
                    <a:pt x="86" y="90"/>
                    <a:pt x="78" y="225"/>
                    <a:pt x="64" y="354"/>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4" name="Freeform 425">
              <a:extLst>
                <a:ext uri="{FF2B5EF4-FFF2-40B4-BE49-F238E27FC236}">
                  <a16:creationId xmlns:a16="http://schemas.microsoft.com/office/drawing/2014/main" id="{A84EBFFA-5A6E-421A-B10A-DD6E7AB70829}"/>
                </a:ext>
              </a:extLst>
            </p:cNvPr>
            <p:cNvSpPr>
              <a:spLocks/>
            </p:cNvSpPr>
            <p:nvPr/>
          </p:nvSpPr>
          <p:spPr bwMode="auto">
            <a:xfrm>
              <a:off x="72354" y="5056413"/>
              <a:ext cx="89767" cy="127242"/>
            </a:xfrm>
            <a:custGeom>
              <a:avLst/>
              <a:gdLst>
                <a:gd name="T0" fmla="*/ 82 w 498"/>
                <a:gd name="T1" fmla="*/ 17 h 705"/>
                <a:gd name="T2" fmla="*/ 19 w 498"/>
                <a:gd name="T3" fmla="*/ 226 h 705"/>
                <a:gd name="T4" fmla="*/ 10 w 498"/>
                <a:gd name="T5" fmla="*/ 475 h 705"/>
                <a:gd name="T6" fmla="*/ 76 w 498"/>
                <a:gd name="T7" fmla="*/ 624 h 705"/>
                <a:gd name="T8" fmla="*/ 213 w 498"/>
                <a:gd name="T9" fmla="*/ 698 h 705"/>
                <a:gd name="T10" fmla="*/ 448 w 498"/>
                <a:gd name="T11" fmla="*/ 503 h 705"/>
                <a:gd name="T12" fmla="*/ 337 w 498"/>
                <a:gd name="T13" fmla="*/ 0 h 705"/>
                <a:gd name="T14" fmla="*/ 221 w 498"/>
                <a:gd name="T15" fmla="*/ 348 h 705"/>
                <a:gd name="T16" fmla="*/ 91 w 498"/>
                <a:gd name="T17" fmla="*/ 37 h 705"/>
                <a:gd name="T18" fmla="*/ 82 w 498"/>
                <a:gd name="T19" fmla="*/ 1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705">
                  <a:moveTo>
                    <a:pt x="82" y="17"/>
                  </a:moveTo>
                  <a:cubicBezTo>
                    <a:pt x="74" y="70"/>
                    <a:pt x="33" y="152"/>
                    <a:pt x="19" y="226"/>
                  </a:cubicBezTo>
                  <a:cubicBezTo>
                    <a:pt x="0" y="325"/>
                    <a:pt x="7" y="378"/>
                    <a:pt x="10" y="475"/>
                  </a:cubicBezTo>
                  <a:cubicBezTo>
                    <a:pt x="38" y="533"/>
                    <a:pt x="29" y="571"/>
                    <a:pt x="76" y="624"/>
                  </a:cubicBezTo>
                  <a:cubicBezTo>
                    <a:pt x="105" y="656"/>
                    <a:pt x="148" y="694"/>
                    <a:pt x="213" y="698"/>
                  </a:cubicBezTo>
                  <a:cubicBezTo>
                    <a:pt x="328" y="705"/>
                    <a:pt x="420" y="595"/>
                    <a:pt x="448" y="503"/>
                  </a:cubicBezTo>
                  <a:cubicBezTo>
                    <a:pt x="498" y="318"/>
                    <a:pt x="399" y="138"/>
                    <a:pt x="337" y="0"/>
                  </a:cubicBezTo>
                  <a:cubicBezTo>
                    <a:pt x="328" y="24"/>
                    <a:pt x="386" y="348"/>
                    <a:pt x="221" y="348"/>
                  </a:cubicBezTo>
                  <a:cubicBezTo>
                    <a:pt x="56" y="348"/>
                    <a:pt x="91" y="37"/>
                    <a:pt x="91" y="37"/>
                  </a:cubicBezTo>
                  <a:cubicBezTo>
                    <a:pt x="87" y="18"/>
                    <a:pt x="89" y="28"/>
                    <a:pt x="82" y="17"/>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5" name="Freeform 426">
              <a:extLst>
                <a:ext uri="{FF2B5EF4-FFF2-40B4-BE49-F238E27FC236}">
                  <a16:creationId xmlns:a16="http://schemas.microsoft.com/office/drawing/2014/main" id="{397BFDDA-204E-44A3-8943-06B2E6C78DD8}"/>
                </a:ext>
              </a:extLst>
            </p:cNvPr>
            <p:cNvSpPr>
              <a:spLocks/>
            </p:cNvSpPr>
            <p:nvPr/>
          </p:nvSpPr>
          <p:spPr bwMode="auto">
            <a:xfrm>
              <a:off x="-13055" y="5059899"/>
              <a:ext cx="82795" cy="126371"/>
            </a:xfrm>
            <a:custGeom>
              <a:avLst/>
              <a:gdLst>
                <a:gd name="T0" fmla="*/ 0 w 458"/>
                <a:gd name="T1" fmla="*/ 471 h 705"/>
                <a:gd name="T2" fmla="*/ 222 w 458"/>
                <a:gd name="T3" fmla="*/ 698 h 705"/>
                <a:gd name="T4" fmla="*/ 377 w 458"/>
                <a:gd name="T5" fmla="*/ 628 h 705"/>
                <a:gd name="T6" fmla="*/ 450 w 458"/>
                <a:gd name="T7" fmla="*/ 471 h 705"/>
                <a:gd name="T8" fmla="*/ 439 w 458"/>
                <a:gd name="T9" fmla="*/ 221 h 705"/>
                <a:gd name="T10" fmla="*/ 375 w 458"/>
                <a:gd name="T11" fmla="*/ 19 h 705"/>
                <a:gd name="T12" fmla="*/ 372 w 458"/>
                <a:gd name="T13" fmla="*/ 133 h 705"/>
                <a:gd name="T14" fmla="*/ 356 w 458"/>
                <a:gd name="T15" fmla="*/ 235 h 705"/>
                <a:gd name="T16" fmla="*/ 229 w 458"/>
                <a:gd name="T17" fmla="*/ 348 h 705"/>
                <a:gd name="T18" fmla="*/ 121 w 458"/>
                <a:gd name="T19" fmla="*/ 0 h 705"/>
                <a:gd name="T20" fmla="*/ 0 w 458"/>
                <a:gd name="T21" fmla="*/ 47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705">
                  <a:moveTo>
                    <a:pt x="0" y="471"/>
                  </a:moveTo>
                  <a:cubicBezTo>
                    <a:pt x="25" y="523"/>
                    <a:pt x="57" y="683"/>
                    <a:pt x="222" y="698"/>
                  </a:cubicBezTo>
                  <a:cubicBezTo>
                    <a:pt x="293" y="705"/>
                    <a:pt x="346" y="662"/>
                    <a:pt x="377" y="628"/>
                  </a:cubicBezTo>
                  <a:cubicBezTo>
                    <a:pt x="437" y="563"/>
                    <a:pt x="419" y="536"/>
                    <a:pt x="450" y="471"/>
                  </a:cubicBezTo>
                  <a:cubicBezTo>
                    <a:pt x="448" y="376"/>
                    <a:pt x="458" y="321"/>
                    <a:pt x="439" y="221"/>
                  </a:cubicBezTo>
                  <a:cubicBezTo>
                    <a:pt x="423" y="142"/>
                    <a:pt x="390" y="81"/>
                    <a:pt x="375" y="19"/>
                  </a:cubicBezTo>
                  <a:cubicBezTo>
                    <a:pt x="358" y="47"/>
                    <a:pt x="373" y="78"/>
                    <a:pt x="372" y="133"/>
                  </a:cubicBezTo>
                  <a:cubicBezTo>
                    <a:pt x="371" y="168"/>
                    <a:pt x="366" y="204"/>
                    <a:pt x="356" y="235"/>
                  </a:cubicBezTo>
                  <a:cubicBezTo>
                    <a:pt x="337" y="292"/>
                    <a:pt x="300" y="353"/>
                    <a:pt x="229" y="348"/>
                  </a:cubicBezTo>
                  <a:cubicBezTo>
                    <a:pt x="72" y="337"/>
                    <a:pt x="130" y="24"/>
                    <a:pt x="121" y="0"/>
                  </a:cubicBezTo>
                  <a:cubicBezTo>
                    <a:pt x="33" y="180"/>
                    <a:pt x="5" y="244"/>
                    <a:pt x="0" y="471"/>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6" name="Freeform 432">
              <a:extLst>
                <a:ext uri="{FF2B5EF4-FFF2-40B4-BE49-F238E27FC236}">
                  <a16:creationId xmlns:a16="http://schemas.microsoft.com/office/drawing/2014/main" id="{CF213090-3A48-4992-B013-4131EE66C65E}"/>
                </a:ext>
              </a:extLst>
            </p:cNvPr>
            <p:cNvSpPr>
              <a:spLocks/>
            </p:cNvSpPr>
            <p:nvPr/>
          </p:nvSpPr>
          <p:spPr bwMode="auto">
            <a:xfrm>
              <a:off x="-167314" y="4326952"/>
              <a:ext cx="70593" cy="115912"/>
            </a:xfrm>
            <a:custGeom>
              <a:avLst/>
              <a:gdLst>
                <a:gd name="T0" fmla="*/ 0 w 394"/>
                <a:gd name="T1" fmla="*/ 239 h 643"/>
                <a:gd name="T2" fmla="*/ 30 w 394"/>
                <a:gd name="T3" fmla="*/ 302 h 643"/>
                <a:gd name="T4" fmla="*/ 111 w 394"/>
                <a:gd name="T5" fmla="*/ 491 h 643"/>
                <a:gd name="T6" fmla="*/ 196 w 394"/>
                <a:gd name="T7" fmla="*/ 584 h 643"/>
                <a:gd name="T8" fmla="*/ 276 w 394"/>
                <a:gd name="T9" fmla="*/ 504 h 643"/>
                <a:gd name="T10" fmla="*/ 229 w 394"/>
                <a:gd name="T11" fmla="*/ 425 h 643"/>
                <a:gd name="T12" fmla="*/ 194 w 394"/>
                <a:gd name="T13" fmla="*/ 276 h 643"/>
                <a:gd name="T14" fmla="*/ 217 w 394"/>
                <a:gd name="T15" fmla="*/ 229 h 643"/>
                <a:gd name="T16" fmla="*/ 253 w 394"/>
                <a:gd name="T17" fmla="*/ 290 h 643"/>
                <a:gd name="T18" fmla="*/ 360 w 394"/>
                <a:gd name="T19" fmla="*/ 461 h 643"/>
                <a:gd name="T20" fmla="*/ 310 w 394"/>
                <a:gd name="T21" fmla="*/ 3 h 643"/>
                <a:gd name="T22" fmla="*/ 3 w 394"/>
                <a:gd name="T23" fmla="*/ 0 h 643"/>
                <a:gd name="T24" fmla="*/ 3 w 394"/>
                <a:gd name="T25" fmla="*/ 132 h 643"/>
                <a:gd name="T26" fmla="*/ 0 w 394"/>
                <a:gd name="T27" fmla="*/ 23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4" h="643">
                  <a:moveTo>
                    <a:pt x="0" y="239"/>
                  </a:moveTo>
                  <a:cubicBezTo>
                    <a:pt x="23" y="250"/>
                    <a:pt x="18" y="249"/>
                    <a:pt x="30" y="302"/>
                  </a:cubicBezTo>
                  <a:cubicBezTo>
                    <a:pt x="44" y="367"/>
                    <a:pt x="74" y="440"/>
                    <a:pt x="111" y="491"/>
                  </a:cubicBezTo>
                  <a:cubicBezTo>
                    <a:pt x="131" y="519"/>
                    <a:pt x="167" y="560"/>
                    <a:pt x="196" y="584"/>
                  </a:cubicBezTo>
                  <a:cubicBezTo>
                    <a:pt x="265" y="643"/>
                    <a:pt x="361" y="623"/>
                    <a:pt x="276" y="504"/>
                  </a:cubicBezTo>
                  <a:cubicBezTo>
                    <a:pt x="255" y="475"/>
                    <a:pt x="245" y="457"/>
                    <a:pt x="229" y="425"/>
                  </a:cubicBezTo>
                  <a:cubicBezTo>
                    <a:pt x="206" y="378"/>
                    <a:pt x="189" y="330"/>
                    <a:pt x="194" y="276"/>
                  </a:cubicBezTo>
                  <a:cubicBezTo>
                    <a:pt x="197" y="244"/>
                    <a:pt x="197" y="244"/>
                    <a:pt x="217" y="229"/>
                  </a:cubicBezTo>
                  <a:cubicBezTo>
                    <a:pt x="236" y="236"/>
                    <a:pt x="237" y="220"/>
                    <a:pt x="253" y="290"/>
                  </a:cubicBezTo>
                  <a:cubicBezTo>
                    <a:pt x="268" y="361"/>
                    <a:pt x="291" y="470"/>
                    <a:pt x="360" y="461"/>
                  </a:cubicBezTo>
                  <a:cubicBezTo>
                    <a:pt x="394" y="375"/>
                    <a:pt x="310" y="208"/>
                    <a:pt x="310" y="3"/>
                  </a:cubicBezTo>
                  <a:lnTo>
                    <a:pt x="3" y="0"/>
                  </a:lnTo>
                  <a:cubicBezTo>
                    <a:pt x="2" y="47"/>
                    <a:pt x="0" y="84"/>
                    <a:pt x="3" y="132"/>
                  </a:cubicBezTo>
                  <a:cubicBezTo>
                    <a:pt x="6" y="176"/>
                    <a:pt x="16" y="211"/>
                    <a:pt x="0" y="239"/>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7" name="Freeform 450">
              <a:extLst>
                <a:ext uri="{FF2B5EF4-FFF2-40B4-BE49-F238E27FC236}">
                  <a16:creationId xmlns:a16="http://schemas.microsoft.com/office/drawing/2014/main" id="{E45F75EA-EE1F-4650-99B1-54472BC102A2}"/>
                </a:ext>
              </a:extLst>
            </p:cNvPr>
            <p:cNvSpPr>
              <a:spLocks/>
            </p:cNvSpPr>
            <p:nvPr/>
          </p:nvSpPr>
          <p:spPr bwMode="auto">
            <a:xfrm>
              <a:off x="264088" y="4564877"/>
              <a:ext cx="55777" cy="33990"/>
            </a:xfrm>
            <a:custGeom>
              <a:avLst/>
              <a:gdLst>
                <a:gd name="T0" fmla="*/ 84 w 308"/>
                <a:gd name="T1" fmla="*/ 160 h 189"/>
                <a:gd name="T2" fmla="*/ 275 w 308"/>
                <a:gd name="T3" fmla="*/ 0 h 189"/>
                <a:gd name="T4" fmla="*/ 29 w 308"/>
                <a:gd name="T5" fmla="*/ 1 h 189"/>
                <a:gd name="T6" fmla="*/ 84 w 308"/>
                <a:gd name="T7" fmla="*/ 160 h 189"/>
              </a:gdLst>
              <a:ahLst/>
              <a:cxnLst>
                <a:cxn ang="0">
                  <a:pos x="T0" y="T1"/>
                </a:cxn>
                <a:cxn ang="0">
                  <a:pos x="T2" y="T3"/>
                </a:cxn>
                <a:cxn ang="0">
                  <a:pos x="T4" y="T5"/>
                </a:cxn>
                <a:cxn ang="0">
                  <a:pos x="T6" y="T7"/>
                </a:cxn>
              </a:cxnLst>
              <a:rect l="0" t="0" r="r" b="b"/>
              <a:pathLst>
                <a:path w="308" h="189">
                  <a:moveTo>
                    <a:pt x="84" y="160"/>
                  </a:moveTo>
                  <a:cubicBezTo>
                    <a:pt x="308" y="160"/>
                    <a:pt x="275" y="189"/>
                    <a:pt x="275" y="0"/>
                  </a:cubicBezTo>
                  <a:lnTo>
                    <a:pt x="29" y="1"/>
                  </a:lnTo>
                  <a:cubicBezTo>
                    <a:pt x="28" y="82"/>
                    <a:pt x="0" y="160"/>
                    <a:pt x="84" y="160"/>
                  </a:cubicBezTo>
                  <a:close/>
                </a:path>
              </a:pathLst>
            </a:custGeom>
            <a:solidFill>
              <a:srgbClr val="A59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8" name="Rectangle 12">
              <a:extLst>
                <a:ext uri="{FF2B5EF4-FFF2-40B4-BE49-F238E27FC236}">
                  <a16:creationId xmlns:a16="http://schemas.microsoft.com/office/drawing/2014/main" id="{F44018E6-8C5D-4EF3-8ADD-28C21DB271FE}"/>
                </a:ext>
              </a:extLst>
            </p:cNvPr>
            <p:cNvSpPr/>
            <p:nvPr/>
          </p:nvSpPr>
          <p:spPr>
            <a:xfrm>
              <a:off x="-54423" y="4115194"/>
              <a:ext cx="256350" cy="46004"/>
            </a:xfrm>
            <a:custGeom>
              <a:avLst/>
              <a:gdLst>
                <a:gd name="connsiteX0" fmla="*/ 0 w 358502"/>
                <a:gd name="connsiteY0" fmla="*/ 0 h 104775"/>
                <a:gd name="connsiteX1" fmla="*/ 358502 w 358502"/>
                <a:gd name="connsiteY1" fmla="*/ 0 h 104775"/>
                <a:gd name="connsiteX2" fmla="*/ 358502 w 358502"/>
                <a:gd name="connsiteY2" fmla="*/ 104775 h 104775"/>
                <a:gd name="connsiteX3" fmla="*/ 0 w 358502"/>
                <a:gd name="connsiteY3" fmla="*/ 104775 h 104775"/>
                <a:gd name="connsiteX4" fmla="*/ 0 w 358502"/>
                <a:gd name="connsiteY4" fmla="*/ 0 h 104775"/>
                <a:gd name="connsiteX0" fmla="*/ 0 w 430892"/>
                <a:gd name="connsiteY0" fmla="*/ 11430 h 104775"/>
                <a:gd name="connsiteX1" fmla="*/ 430892 w 430892"/>
                <a:gd name="connsiteY1" fmla="*/ 0 h 104775"/>
                <a:gd name="connsiteX2" fmla="*/ 430892 w 430892"/>
                <a:gd name="connsiteY2" fmla="*/ 104775 h 104775"/>
                <a:gd name="connsiteX3" fmla="*/ 72390 w 430892"/>
                <a:gd name="connsiteY3" fmla="*/ 104775 h 104775"/>
                <a:gd name="connsiteX4" fmla="*/ 0 w 430892"/>
                <a:gd name="connsiteY4" fmla="*/ 11430 h 104775"/>
                <a:gd name="connsiteX0" fmla="*/ 22860 w 453752"/>
                <a:gd name="connsiteY0" fmla="*/ 11430 h 104775"/>
                <a:gd name="connsiteX1" fmla="*/ 453752 w 453752"/>
                <a:gd name="connsiteY1" fmla="*/ 0 h 104775"/>
                <a:gd name="connsiteX2" fmla="*/ 453752 w 453752"/>
                <a:gd name="connsiteY2" fmla="*/ 104775 h 104775"/>
                <a:gd name="connsiteX3" fmla="*/ 0 w 453752"/>
                <a:gd name="connsiteY3" fmla="*/ 104775 h 104775"/>
                <a:gd name="connsiteX4" fmla="*/ 22860 w 453752"/>
                <a:gd name="connsiteY4" fmla="*/ 11430 h 104775"/>
                <a:gd name="connsiteX0" fmla="*/ 22860 w 541382"/>
                <a:gd name="connsiteY0" fmla="*/ 11430 h 104775"/>
                <a:gd name="connsiteX1" fmla="*/ 453752 w 541382"/>
                <a:gd name="connsiteY1" fmla="*/ 0 h 104775"/>
                <a:gd name="connsiteX2" fmla="*/ 541382 w 541382"/>
                <a:gd name="connsiteY2" fmla="*/ 100965 h 104775"/>
                <a:gd name="connsiteX3" fmla="*/ 0 w 541382"/>
                <a:gd name="connsiteY3" fmla="*/ 104775 h 104775"/>
                <a:gd name="connsiteX4" fmla="*/ 22860 w 541382"/>
                <a:gd name="connsiteY4" fmla="*/ 11430 h 104775"/>
                <a:gd name="connsiteX0" fmla="*/ 22860 w 541382"/>
                <a:gd name="connsiteY0" fmla="*/ 3810 h 97155"/>
                <a:gd name="connsiteX1" fmla="*/ 512807 w 541382"/>
                <a:gd name="connsiteY1" fmla="*/ 0 h 97155"/>
                <a:gd name="connsiteX2" fmla="*/ 541382 w 541382"/>
                <a:gd name="connsiteY2" fmla="*/ 93345 h 97155"/>
                <a:gd name="connsiteX3" fmla="*/ 0 w 541382"/>
                <a:gd name="connsiteY3" fmla="*/ 97155 h 97155"/>
                <a:gd name="connsiteX4" fmla="*/ 22860 w 541382"/>
                <a:gd name="connsiteY4" fmla="*/ 3810 h 97155"/>
                <a:gd name="connsiteX0" fmla="*/ 22860 w 541382"/>
                <a:gd name="connsiteY0" fmla="*/ 3810 h 97155"/>
                <a:gd name="connsiteX1" fmla="*/ 518522 w 541382"/>
                <a:gd name="connsiteY1" fmla="*/ 0 h 97155"/>
                <a:gd name="connsiteX2" fmla="*/ 541382 w 541382"/>
                <a:gd name="connsiteY2" fmla="*/ 93345 h 97155"/>
                <a:gd name="connsiteX3" fmla="*/ 0 w 541382"/>
                <a:gd name="connsiteY3" fmla="*/ 97155 h 97155"/>
                <a:gd name="connsiteX4" fmla="*/ 22860 w 541382"/>
                <a:gd name="connsiteY4" fmla="*/ 3810 h 9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382" h="97155">
                  <a:moveTo>
                    <a:pt x="22860" y="3810"/>
                  </a:moveTo>
                  <a:lnTo>
                    <a:pt x="518522" y="0"/>
                  </a:lnTo>
                  <a:lnTo>
                    <a:pt x="541382" y="93345"/>
                  </a:lnTo>
                  <a:lnTo>
                    <a:pt x="0" y="97155"/>
                  </a:lnTo>
                  <a:lnTo>
                    <a:pt x="22860" y="381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9" name="Rectangle 258">
              <a:extLst>
                <a:ext uri="{FF2B5EF4-FFF2-40B4-BE49-F238E27FC236}">
                  <a16:creationId xmlns:a16="http://schemas.microsoft.com/office/drawing/2014/main" id="{F2D87494-7AD6-4FAA-B033-D7F98461DB00}"/>
                </a:ext>
              </a:extLst>
            </p:cNvPr>
            <p:cNvSpPr/>
            <p:nvPr/>
          </p:nvSpPr>
          <p:spPr>
            <a:xfrm>
              <a:off x="-181849" y="4296504"/>
              <a:ext cx="80028" cy="33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0" name="Rectangle: Rounded Corners 259">
              <a:extLst>
                <a:ext uri="{FF2B5EF4-FFF2-40B4-BE49-F238E27FC236}">
                  <a16:creationId xmlns:a16="http://schemas.microsoft.com/office/drawing/2014/main" id="{57EA0651-AFD4-4F3C-8CE5-4FB888340600}"/>
                </a:ext>
              </a:extLst>
            </p:cNvPr>
            <p:cNvSpPr/>
            <p:nvPr/>
          </p:nvSpPr>
          <p:spPr>
            <a:xfrm>
              <a:off x="32498" y="3647299"/>
              <a:ext cx="90638" cy="217792"/>
            </a:xfrm>
            <a:prstGeom prst="roundRect">
              <a:avLst>
                <a:gd name="adj" fmla="val 50000"/>
              </a:avLst>
            </a:prstGeom>
            <a:solidFill>
              <a:srgbClr val="FE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1" name="Freeform 379">
              <a:extLst>
                <a:ext uri="{FF2B5EF4-FFF2-40B4-BE49-F238E27FC236}">
                  <a16:creationId xmlns:a16="http://schemas.microsoft.com/office/drawing/2014/main" id="{05262AC1-7F40-4243-B4A4-05A11D0325D8}"/>
                </a:ext>
              </a:extLst>
            </p:cNvPr>
            <p:cNvSpPr>
              <a:spLocks/>
            </p:cNvSpPr>
            <p:nvPr/>
          </p:nvSpPr>
          <p:spPr bwMode="auto">
            <a:xfrm>
              <a:off x="-32229" y="3484193"/>
              <a:ext cx="221366" cy="239668"/>
            </a:xfrm>
            <a:custGeom>
              <a:avLst/>
              <a:gdLst>
                <a:gd name="T0" fmla="*/ 2 w 1232"/>
                <a:gd name="T1" fmla="*/ 525 h 1336"/>
                <a:gd name="T2" fmla="*/ 6 w 1232"/>
                <a:gd name="T3" fmla="*/ 532 h 1336"/>
                <a:gd name="T4" fmla="*/ 29 w 1232"/>
                <a:gd name="T5" fmla="*/ 582 h 1336"/>
                <a:gd name="T6" fmla="*/ 141 w 1232"/>
                <a:gd name="T7" fmla="*/ 707 h 1336"/>
                <a:gd name="T8" fmla="*/ 176 w 1232"/>
                <a:gd name="T9" fmla="*/ 823 h 1336"/>
                <a:gd name="T10" fmla="*/ 988 w 1232"/>
                <a:gd name="T11" fmla="*/ 970 h 1336"/>
                <a:gd name="T12" fmla="*/ 1072 w 1232"/>
                <a:gd name="T13" fmla="*/ 742 h 1336"/>
                <a:gd name="T14" fmla="*/ 1213 w 1232"/>
                <a:gd name="T15" fmla="*/ 563 h 1336"/>
                <a:gd name="T16" fmla="*/ 1224 w 1232"/>
                <a:gd name="T17" fmla="*/ 852 h 1336"/>
                <a:gd name="T18" fmla="*/ 1224 w 1232"/>
                <a:gd name="T19" fmla="*/ 511 h 1336"/>
                <a:gd name="T20" fmla="*/ 1128 w 1232"/>
                <a:gd name="T21" fmla="*/ 342 h 1336"/>
                <a:gd name="T22" fmla="*/ 1084 w 1232"/>
                <a:gd name="T23" fmla="*/ 433 h 1336"/>
                <a:gd name="T24" fmla="*/ 1048 w 1232"/>
                <a:gd name="T25" fmla="*/ 145 h 1336"/>
                <a:gd name="T26" fmla="*/ 604 w 1232"/>
                <a:gd name="T27" fmla="*/ 0 h 1336"/>
                <a:gd name="T28" fmla="*/ 439 w 1232"/>
                <a:gd name="T29" fmla="*/ 117 h 1336"/>
                <a:gd name="T30" fmla="*/ 191 w 1232"/>
                <a:gd name="T31" fmla="*/ 154 h 1336"/>
                <a:gd name="T32" fmla="*/ 153 w 1232"/>
                <a:gd name="T33" fmla="*/ 434 h 1336"/>
                <a:gd name="T34" fmla="*/ 106 w 1232"/>
                <a:gd name="T35" fmla="*/ 345 h 1336"/>
                <a:gd name="T36" fmla="*/ 2 w 1232"/>
                <a:gd name="T37" fmla="*/ 525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2" h="1336">
                  <a:moveTo>
                    <a:pt x="2" y="525"/>
                  </a:moveTo>
                  <a:cubicBezTo>
                    <a:pt x="3" y="527"/>
                    <a:pt x="5" y="528"/>
                    <a:pt x="6" y="532"/>
                  </a:cubicBezTo>
                  <a:lnTo>
                    <a:pt x="29" y="582"/>
                  </a:lnTo>
                  <a:cubicBezTo>
                    <a:pt x="67" y="662"/>
                    <a:pt x="104" y="675"/>
                    <a:pt x="141" y="707"/>
                  </a:cubicBezTo>
                  <a:cubicBezTo>
                    <a:pt x="166" y="729"/>
                    <a:pt x="164" y="784"/>
                    <a:pt x="176" y="823"/>
                  </a:cubicBezTo>
                  <a:cubicBezTo>
                    <a:pt x="303" y="1273"/>
                    <a:pt x="778" y="1336"/>
                    <a:pt x="988" y="970"/>
                  </a:cubicBezTo>
                  <a:cubicBezTo>
                    <a:pt x="1039" y="882"/>
                    <a:pt x="1043" y="849"/>
                    <a:pt x="1072" y="742"/>
                  </a:cubicBezTo>
                  <a:cubicBezTo>
                    <a:pt x="1093" y="666"/>
                    <a:pt x="1108" y="758"/>
                    <a:pt x="1213" y="563"/>
                  </a:cubicBezTo>
                  <a:cubicBezTo>
                    <a:pt x="1213" y="617"/>
                    <a:pt x="1210" y="820"/>
                    <a:pt x="1224" y="852"/>
                  </a:cubicBezTo>
                  <a:lnTo>
                    <a:pt x="1224" y="511"/>
                  </a:lnTo>
                  <a:cubicBezTo>
                    <a:pt x="1232" y="416"/>
                    <a:pt x="1213" y="356"/>
                    <a:pt x="1128" y="342"/>
                  </a:cubicBezTo>
                  <a:cubicBezTo>
                    <a:pt x="1120" y="375"/>
                    <a:pt x="1108" y="411"/>
                    <a:pt x="1084" y="433"/>
                  </a:cubicBezTo>
                  <a:cubicBezTo>
                    <a:pt x="1099" y="199"/>
                    <a:pt x="1077" y="276"/>
                    <a:pt x="1048" y="145"/>
                  </a:cubicBezTo>
                  <a:cubicBezTo>
                    <a:pt x="776" y="193"/>
                    <a:pt x="744" y="89"/>
                    <a:pt x="604" y="0"/>
                  </a:cubicBezTo>
                  <a:cubicBezTo>
                    <a:pt x="573" y="33"/>
                    <a:pt x="495" y="87"/>
                    <a:pt x="439" y="117"/>
                  </a:cubicBezTo>
                  <a:cubicBezTo>
                    <a:pt x="355" y="161"/>
                    <a:pt x="293" y="167"/>
                    <a:pt x="191" y="154"/>
                  </a:cubicBezTo>
                  <a:cubicBezTo>
                    <a:pt x="138" y="226"/>
                    <a:pt x="148" y="338"/>
                    <a:pt x="153" y="434"/>
                  </a:cubicBezTo>
                  <a:cubicBezTo>
                    <a:pt x="120" y="403"/>
                    <a:pt x="125" y="384"/>
                    <a:pt x="106" y="345"/>
                  </a:cubicBezTo>
                  <a:cubicBezTo>
                    <a:pt x="1" y="366"/>
                    <a:pt x="0" y="457"/>
                    <a:pt x="2" y="525"/>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2" name="Freeform 388">
              <a:extLst>
                <a:ext uri="{FF2B5EF4-FFF2-40B4-BE49-F238E27FC236}">
                  <a16:creationId xmlns:a16="http://schemas.microsoft.com/office/drawing/2014/main" id="{DB5A6C1D-B1E4-4C11-BFE4-F63B272D2A5A}"/>
                </a:ext>
              </a:extLst>
            </p:cNvPr>
            <p:cNvSpPr>
              <a:spLocks/>
            </p:cNvSpPr>
            <p:nvPr/>
          </p:nvSpPr>
          <p:spPr bwMode="auto">
            <a:xfrm>
              <a:off x="-41815" y="3383968"/>
              <a:ext cx="236182" cy="244025"/>
            </a:xfrm>
            <a:custGeom>
              <a:avLst/>
              <a:gdLst>
                <a:gd name="T0" fmla="*/ 48 w 1315"/>
                <a:gd name="T1" fmla="*/ 1357 h 1357"/>
                <a:gd name="T2" fmla="*/ 56 w 1315"/>
                <a:gd name="T3" fmla="*/ 1079 h 1357"/>
                <a:gd name="T4" fmla="*/ 160 w 1315"/>
                <a:gd name="T5" fmla="*/ 899 h 1357"/>
                <a:gd name="T6" fmla="*/ 207 w 1315"/>
                <a:gd name="T7" fmla="*/ 988 h 1357"/>
                <a:gd name="T8" fmla="*/ 245 w 1315"/>
                <a:gd name="T9" fmla="*/ 708 h 1357"/>
                <a:gd name="T10" fmla="*/ 493 w 1315"/>
                <a:gd name="T11" fmla="*/ 671 h 1357"/>
                <a:gd name="T12" fmla="*/ 658 w 1315"/>
                <a:gd name="T13" fmla="*/ 554 h 1357"/>
                <a:gd name="T14" fmla="*/ 1102 w 1315"/>
                <a:gd name="T15" fmla="*/ 699 h 1357"/>
                <a:gd name="T16" fmla="*/ 1138 w 1315"/>
                <a:gd name="T17" fmla="*/ 987 h 1357"/>
                <a:gd name="T18" fmla="*/ 1182 w 1315"/>
                <a:gd name="T19" fmla="*/ 896 h 1357"/>
                <a:gd name="T20" fmla="*/ 1278 w 1315"/>
                <a:gd name="T21" fmla="*/ 1065 h 1357"/>
                <a:gd name="T22" fmla="*/ 1295 w 1315"/>
                <a:gd name="T23" fmla="*/ 736 h 1357"/>
                <a:gd name="T24" fmla="*/ 1274 w 1315"/>
                <a:gd name="T25" fmla="*/ 410 h 1357"/>
                <a:gd name="T26" fmla="*/ 897 w 1315"/>
                <a:gd name="T27" fmla="*/ 114 h 1357"/>
                <a:gd name="T28" fmla="*/ 703 w 1315"/>
                <a:gd name="T29" fmla="*/ 23 h 1357"/>
                <a:gd name="T30" fmla="*/ 104 w 1315"/>
                <a:gd name="T31" fmla="*/ 290 h 1357"/>
                <a:gd name="T32" fmla="*/ 46 w 1315"/>
                <a:gd name="T33" fmla="*/ 787 h 1357"/>
                <a:gd name="T34" fmla="*/ 48 w 1315"/>
                <a:gd name="T35" fmla="*/ 1357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15" h="1357">
                  <a:moveTo>
                    <a:pt x="48" y="1357"/>
                  </a:moveTo>
                  <a:cubicBezTo>
                    <a:pt x="64" y="1332"/>
                    <a:pt x="59" y="1125"/>
                    <a:pt x="56" y="1079"/>
                  </a:cubicBezTo>
                  <a:cubicBezTo>
                    <a:pt x="54" y="1011"/>
                    <a:pt x="55" y="920"/>
                    <a:pt x="160" y="899"/>
                  </a:cubicBezTo>
                  <a:cubicBezTo>
                    <a:pt x="179" y="938"/>
                    <a:pt x="174" y="957"/>
                    <a:pt x="207" y="988"/>
                  </a:cubicBezTo>
                  <a:cubicBezTo>
                    <a:pt x="202" y="892"/>
                    <a:pt x="192" y="780"/>
                    <a:pt x="245" y="708"/>
                  </a:cubicBezTo>
                  <a:cubicBezTo>
                    <a:pt x="347" y="721"/>
                    <a:pt x="409" y="715"/>
                    <a:pt x="493" y="671"/>
                  </a:cubicBezTo>
                  <a:cubicBezTo>
                    <a:pt x="549" y="641"/>
                    <a:pt x="627" y="587"/>
                    <a:pt x="658" y="554"/>
                  </a:cubicBezTo>
                  <a:cubicBezTo>
                    <a:pt x="798" y="643"/>
                    <a:pt x="830" y="747"/>
                    <a:pt x="1102" y="699"/>
                  </a:cubicBezTo>
                  <a:cubicBezTo>
                    <a:pt x="1131" y="830"/>
                    <a:pt x="1153" y="753"/>
                    <a:pt x="1138" y="987"/>
                  </a:cubicBezTo>
                  <a:cubicBezTo>
                    <a:pt x="1162" y="965"/>
                    <a:pt x="1174" y="929"/>
                    <a:pt x="1182" y="896"/>
                  </a:cubicBezTo>
                  <a:cubicBezTo>
                    <a:pt x="1267" y="910"/>
                    <a:pt x="1286" y="970"/>
                    <a:pt x="1278" y="1065"/>
                  </a:cubicBezTo>
                  <a:cubicBezTo>
                    <a:pt x="1294" y="1034"/>
                    <a:pt x="1294" y="794"/>
                    <a:pt x="1295" y="736"/>
                  </a:cubicBezTo>
                  <a:cubicBezTo>
                    <a:pt x="1299" y="607"/>
                    <a:pt x="1315" y="530"/>
                    <a:pt x="1274" y="410"/>
                  </a:cubicBezTo>
                  <a:cubicBezTo>
                    <a:pt x="1217" y="241"/>
                    <a:pt x="1096" y="69"/>
                    <a:pt x="897" y="114"/>
                  </a:cubicBezTo>
                  <a:cubicBezTo>
                    <a:pt x="844" y="59"/>
                    <a:pt x="828" y="36"/>
                    <a:pt x="703" y="23"/>
                  </a:cubicBezTo>
                  <a:cubicBezTo>
                    <a:pt x="476" y="0"/>
                    <a:pt x="217" y="109"/>
                    <a:pt x="104" y="290"/>
                  </a:cubicBezTo>
                  <a:cubicBezTo>
                    <a:pt x="0" y="457"/>
                    <a:pt x="37" y="586"/>
                    <a:pt x="46" y="787"/>
                  </a:cubicBezTo>
                  <a:cubicBezTo>
                    <a:pt x="56" y="977"/>
                    <a:pt x="40" y="1172"/>
                    <a:pt x="48" y="1357"/>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263" name="Group 262">
              <a:extLst>
                <a:ext uri="{FF2B5EF4-FFF2-40B4-BE49-F238E27FC236}">
                  <a16:creationId xmlns:a16="http://schemas.microsoft.com/office/drawing/2014/main" id="{C084E8A0-6529-47B2-A354-0FD442118ED8}"/>
                </a:ext>
              </a:extLst>
            </p:cNvPr>
            <p:cNvGrpSpPr/>
            <p:nvPr/>
          </p:nvGrpSpPr>
          <p:grpSpPr>
            <a:xfrm>
              <a:off x="8646" y="3542933"/>
              <a:ext cx="137701" cy="119398"/>
              <a:chOff x="10480676" y="2295526"/>
              <a:chExt cx="250826" cy="217488"/>
            </a:xfrm>
          </p:grpSpPr>
          <p:sp>
            <p:nvSpPr>
              <p:cNvPr id="269" name="Freeform 302">
                <a:extLst>
                  <a:ext uri="{FF2B5EF4-FFF2-40B4-BE49-F238E27FC236}">
                    <a16:creationId xmlns:a16="http://schemas.microsoft.com/office/drawing/2014/main" id="{FE3453AF-E763-4AF7-BA58-B8F5E3094EF0}"/>
                  </a:ext>
                </a:extLst>
              </p:cNvPr>
              <p:cNvSpPr>
                <a:spLocks/>
              </p:cNvSpPr>
              <p:nvPr/>
            </p:nvSpPr>
            <p:spPr bwMode="auto">
              <a:xfrm>
                <a:off x="10531476" y="2473326"/>
                <a:ext cx="131763" cy="39688"/>
              </a:xfrm>
              <a:custGeom>
                <a:avLst/>
                <a:gdLst>
                  <a:gd name="T0" fmla="*/ 35 w 404"/>
                  <a:gd name="T1" fmla="*/ 13 h 121"/>
                  <a:gd name="T2" fmla="*/ 45 w 404"/>
                  <a:gd name="T3" fmla="*/ 62 h 121"/>
                  <a:gd name="T4" fmla="*/ 92 w 404"/>
                  <a:gd name="T5" fmla="*/ 91 h 121"/>
                  <a:gd name="T6" fmla="*/ 207 w 404"/>
                  <a:gd name="T7" fmla="*/ 119 h 121"/>
                  <a:gd name="T8" fmla="*/ 389 w 404"/>
                  <a:gd name="T9" fmla="*/ 16 h 121"/>
                  <a:gd name="T10" fmla="*/ 374 w 404"/>
                  <a:gd name="T11" fmla="*/ 6 h 121"/>
                  <a:gd name="T12" fmla="*/ 225 w 404"/>
                  <a:gd name="T13" fmla="*/ 70 h 121"/>
                  <a:gd name="T14" fmla="*/ 35 w 404"/>
                  <a:gd name="T15" fmla="*/ 13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21">
                    <a:moveTo>
                      <a:pt x="35" y="13"/>
                    </a:moveTo>
                    <a:cubicBezTo>
                      <a:pt x="35" y="13"/>
                      <a:pt x="0" y="27"/>
                      <a:pt x="45" y="62"/>
                    </a:cubicBezTo>
                    <a:cubicBezTo>
                      <a:pt x="57" y="71"/>
                      <a:pt x="77" y="83"/>
                      <a:pt x="92" y="91"/>
                    </a:cubicBezTo>
                    <a:cubicBezTo>
                      <a:pt x="124" y="107"/>
                      <a:pt x="167" y="117"/>
                      <a:pt x="207" y="119"/>
                    </a:cubicBezTo>
                    <a:cubicBezTo>
                      <a:pt x="281" y="121"/>
                      <a:pt x="403" y="73"/>
                      <a:pt x="389" y="16"/>
                    </a:cubicBezTo>
                    <a:cubicBezTo>
                      <a:pt x="376" y="6"/>
                      <a:pt x="404" y="11"/>
                      <a:pt x="374" y="6"/>
                    </a:cubicBezTo>
                    <a:cubicBezTo>
                      <a:pt x="339" y="0"/>
                      <a:pt x="321" y="64"/>
                      <a:pt x="225" y="70"/>
                    </a:cubicBezTo>
                    <a:cubicBezTo>
                      <a:pt x="131" y="75"/>
                      <a:pt x="77" y="6"/>
                      <a:pt x="35" y="13"/>
                    </a:cubicBezTo>
                    <a:close/>
                  </a:path>
                </a:pathLst>
              </a:custGeom>
              <a:solidFill>
                <a:srgbClr val="F054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0" name="Freeform 316">
                <a:extLst>
                  <a:ext uri="{FF2B5EF4-FFF2-40B4-BE49-F238E27FC236}">
                    <a16:creationId xmlns:a16="http://schemas.microsoft.com/office/drawing/2014/main" id="{FA9B409A-5074-4193-A4F3-34CFB06F6F18}"/>
                  </a:ext>
                </a:extLst>
              </p:cNvPr>
              <p:cNvSpPr>
                <a:spLocks/>
              </p:cNvSpPr>
              <p:nvPr/>
            </p:nvSpPr>
            <p:spPr bwMode="auto">
              <a:xfrm>
                <a:off x="10675939" y="2373314"/>
                <a:ext cx="53975" cy="55563"/>
              </a:xfrm>
              <a:custGeom>
                <a:avLst/>
                <a:gdLst>
                  <a:gd name="T0" fmla="*/ 4 w 165"/>
                  <a:gd name="T1" fmla="*/ 59 h 167"/>
                  <a:gd name="T2" fmla="*/ 0 w 165"/>
                  <a:gd name="T3" fmla="*/ 107 h 167"/>
                  <a:gd name="T4" fmla="*/ 156 w 165"/>
                  <a:gd name="T5" fmla="*/ 107 h 167"/>
                  <a:gd name="T6" fmla="*/ 4 w 165"/>
                  <a:gd name="T7" fmla="*/ 59 h 167"/>
                </a:gdLst>
                <a:ahLst/>
                <a:cxnLst>
                  <a:cxn ang="0">
                    <a:pos x="T0" y="T1"/>
                  </a:cxn>
                  <a:cxn ang="0">
                    <a:pos x="T2" y="T3"/>
                  </a:cxn>
                  <a:cxn ang="0">
                    <a:pos x="T4" y="T5"/>
                  </a:cxn>
                  <a:cxn ang="0">
                    <a:pos x="T6" y="T7"/>
                  </a:cxn>
                </a:cxnLst>
                <a:rect l="0" t="0" r="r" b="b"/>
                <a:pathLst>
                  <a:path w="165" h="167">
                    <a:moveTo>
                      <a:pt x="4" y="59"/>
                    </a:moveTo>
                    <a:lnTo>
                      <a:pt x="0" y="107"/>
                    </a:lnTo>
                    <a:cubicBezTo>
                      <a:pt x="50" y="135"/>
                      <a:pt x="70" y="167"/>
                      <a:pt x="156" y="107"/>
                    </a:cubicBezTo>
                    <a:cubicBezTo>
                      <a:pt x="165" y="0"/>
                      <a:pt x="41" y="18"/>
                      <a:pt x="4" y="59"/>
                    </a:cubicBezTo>
                    <a:close/>
                  </a:path>
                </a:pathLst>
              </a:custGeom>
              <a:solidFill>
                <a:srgbClr val="F48D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1" name="Freeform 317">
                <a:extLst>
                  <a:ext uri="{FF2B5EF4-FFF2-40B4-BE49-F238E27FC236}">
                    <a16:creationId xmlns:a16="http://schemas.microsoft.com/office/drawing/2014/main" id="{9D927292-E0AF-4C8B-BF24-0EB1CBC35B15}"/>
                  </a:ext>
                </a:extLst>
              </p:cNvPr>
              <p:cNvSpPr>
                <a:spLocks/>
              </p:cNvSpPr>
              <p:nvPr/>
            </p:nvSpPr>
            <p:spPr bwMode="auto">
              <a:xfrm>
                <a:off x="10480676" y="2376489"/>
                <a:ext cx="50800" cy="47625"/>
              </a:xfrm>
              <a:custGeom>
                <a:avLst/>
                <a:gdLst>
                  <a:gd name="T0" fmla="*/ 0 w 156"/>
                  <a:gd name="T1" fmla="*/ 56 h 144"/>
                  <a:gd name="T2" fmla="*/ 6 w 156"/>
                  <a:gd name="T3" fmla="*/ 106 h 144"/>
                  <a:gd name="T4" fmla="*/ 156 w 156"/>
                  <a:gd name="T5" fmla="*/ 62 h 144"/>
                  <a:gd name="T6" fmla="*/ 0 w 156"/>
                  <a:gd name="T7" fmla="*/ 56 h 144"/>
                </a:gdLst>
                <a:ahLst/>
                <a:cxnLst>
                  <a:cxn ang="0">
                    <a:pos x="T0" y="T1"/>
                  </a:cxn>
                  <a:cxn ang="0">
                    <a:pos x="T2" y="T3"/>
                  </a:cxn>
                  <a:cxn ang="0">
                    <a:pos x="T4" y="T5"/>
                  </a:cxn>
                  <a:cxn ang="0">
                    <a:pos x="T6" y="T7"/>
                  </a:cxn>
                </a:cxnLst>
                <a:rect l="0" t="0" r="r" b="b"/>
                <a:pathLst>
                  <a:path w="156" h="144">
                    <a:moveTo>
                      <a:pt x="0" y="56"/>
                    </a:moveTo>
                    <a:lnTo>
                      <a:pt x="6" y="106"/>
                    </a:lnTo>
                    <a:cubicBezTo>
                      <a:pt x="59" y="135"/>
                      <a:pt x="156" y="144"/>
                      <a:pt x="156" y="62"/>
                    </a:cubicBezTo>
                    <a:cubicBezTo>
                      <a:pt x="115" y="0"/>
                      <a:pt x="47" y="8"/>
                      <a:pt x="0" y="56"/>
                    </a:cubicBezTo>
                    <a:close/>
                  </a:path>
                </a:pathLst>
              </a:custGeom>
              <a:solidFill>
                <a:srgbClr val="F48D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2" name="Freeform 319">
                <a:extLst>
                  <a:ext uri="{FF2B5EF4-FFF2-40B4-BE49-F238E27FC236}">
                    <a16:creationId xmlns:a16="http://schemas.microsoft.com/office/drawing/2014/main" id="{CB798083-C456-4E4F-9519-D99742BE1927}"/>
                  </a:ext>
                </a:extLst>
              </p:cNvPr>
              <p:cNvSpPr>
                <a:spLocks/>
              </p:cNvSpPr>
              <p:nvPr/>
            </p:nvSpPr>
            <p:spPr bwMode="auto">
              <a:xfrm>
                <a:off x="10637839" y="2295526"/>
                <a:ext cx="93663" cy="30163"/>
              </a:xfrm>
              <a:custGeom>
                <a:avLst/>
                <a:gdLst>
                  <a:gd name="T0" fmla="*/ 15 w 289"/>
                  <a:gd name="T1" fmla="*/ 65 h 89"/>
                  <a:gd name="T2" fmla="*/ 138 w 289"/>
                  <a:gd name="T3" fmla="*/ 61 h 89"/>
                  <a:gd name="T4" fmla="*/ 251 w 289"/>
                  <a:gd name="T5" fmla="*/ 82 h 89"/>
                  <a:gd name="T6" fmla="*/ 155 w 289"/>
                  <a:gd name="T7" fmla="*/ 12 h 89"/>
                  <a:gd name="T8" fmla="*/ 15 w 289"/>
                  <a:gd name="T9" fmla="*/ 65 h 89"/>
                </a:gdLst>
                <a:ahLst/>
                <a:cxnLst>
                  <a:cxn ang="0">
                    <a:pos x="T0" y="T1"/>
                  </a:cxn>
                  <a:cxn ang="0">
                    <a:pos x="T2" y="T3"/>
                  </a:cxn>
                  <a:cxn ang="0">
                    <a:pos x="T4" y="T5"/>
                  </a:cxn>
                  <a:cxn ang="0">
                    <a:pos x="T6" y="T7"/>
                  </a:cxn>
                  <a:cxn ang="0">
                    <a:pos x="T8" y="T9"/>
                  </a:cxn>
                </a:cxnLst>
                <a:rect l="0" t="0" r="r" b="b"/>
                <a:pathLst>
                  <a:path w="289" h="89">
                    <a:moveTo>
                      <a:pt x="15" y="65"/>
                    </a:moveTo>
                    <a:cubicBezTo>
                      <a:pt x="52" y="79"/>
                      <a:pt x="96" y="57"/>
                      <a:pt x="138" y="61"/>
                    </a:cubicBezTo>
                    <a:cubicBezTo>
                      <a:pt x="184" y="65"/>
                      <a:pt x="215" y="89"/>
                      <a:pt x="251" y="82"/>
                    </a:cubicBezTo>
                    <a:cubicBezTo>
                      <a:pt x="289" y="29"/>
                      <a:pt x="200" y="18"/>
                      <a:pt x="155" y="12"/>
                    </a:cubicBezTo>
                    <a:cubicBezTo>
                      <a:pt x="109" y="6"/>
                      <a:pt x="0" y="0"/>
                      <a:pt x="15" y="65"/>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3" name="Freeform 321">
                <a:extLst>
                  <a:ext uri="{FF2B5EF4-FFF2-40B4-BE49-F238E27FC236}">
                    <a16:creationId xmlns:a16="http://schemas.microsoft.com/office/drawing/2014/main" id="{80488A45-39FE-4175-B7FA-48CD8F75AE39}"/>
                  </a:ext>
                </a:extLst>
              </p:cNvPr>
              <p:cNvSpPr>
                <a:spLocks/>
              </p:cNvSpPr>
              <p:nvPr/>
            </p:nvSpPr>
            <p:spPr bwMode="auto">
              <a:xfrm>
                <a:off x="10480676" y="2295526"/>
                <a:ext cx="95250" cy="31750"/>
              </a:xfrm>
              <a:custGeom>
                <a:avLst/>
                <a:gdLst>
                  <a:gd name="T0" fmla="*/ 33 w 290"/>
                  <a:gd name="T1" fmla="*/ 78 h 98"/>
                  <a:gd name="T2" fmla="*/ 209 w 290"/>
                  <a:gd name="T3" fmla="*/ 63 h 98"/>
                  <a:gd name="T4" fmla="*/ 253 w 290"/>
                  <a:gd name="T5" fmla="*/ 72 h 98"/>
                  <a:gd name="T6" fmla="*/ 275 w 290"/>
                  <a:gd name="T7" fmla="*/ 65 h 98"/>
                  <a:gd name="T8" fmla="*/ 279 w 290"/>
                  <a:gd name="T9" fmla="*/ 33 h 98"/>
                  <a:gd name="T10" fmla="*/ 33 w 290"/>
                  <a:gd name="T11" fmla="*/ 78 h 98"/>
                </a:gdLst>
                <a:ahLst/>
                <a:cxnLst>
                  <a:cxn ang="0">
                    <a:pos x="T0" y="T1"/>
                  </a:cxn>
                  <a:cxn ang="0">
                    <a:pos x="T2" y="T3"/>
                  </a:cxn>
                  <a:cxn ang="0">
                    <a:pos x="T4" y="T5"/>
                  </a:cxn>
                  <a:cxn ang="0">
                    <a:pos x="T6" y="T7"/>
                  </a:cxn>
                  <a:cxn ang="0">
                    <a:pos x="T8" y="T9"/>
                  </a:cxn>
                  <a:cxn ang="0">
                    <a:pos x="T10" y="T11"/>
                  </a:cxn>
                </a:cxnLst>
                <a:rect l="0" t="0" r="r" b="b"/>
                <a:pathLst>
                  <a:path w="290" h="98">
                    <a:moveTo>
                      <a:pt x="33" y="78"/>
                    </a:moveTo>
                    <a:cubicBezTo>
                      <a:pt x="75" y="98"/>
                      <a:pt x="123" y="48"/>
                      <a:pt x="209" y="63"/>
                    </a:cubicBezTo>
                    <a:cubicBezTo>
                      <a:pt x="234" y="67"/>
                      <a:pt x="233" y="73"/>
                      <a:pt x="253" y="72"/>
                    </a:cubicBezTo>
                    <a:cubicBezTo>
                      <a:pt x="290" y="70"/>
                      <a:pt x="263" y="71"/>
                      <a:pt x="275" y="65"/>
                    </a:cubicBezTo>
                    <a:lnTo>
                      <a:pt x="279" y="33"/>
                    </a:lnTo>
                    <a:cubicBezTo>
                      <a:pt x="221" y="2"/>
                      <a:pt x="0" y="0"/>
                      <a:pt x="33" y="78"/>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4" name="Freeform 337">
                <a:extLst>
                  <a:ext uri="{FF2B5EF4-FFF2-40B4-BE49-F238E27FC236}">
                    <a16:creationId xmlns:a16="http://schemas.microsoft.com/office/drawing/2014/main" id="{6459D65F-2DFE-4D83-ABF1-8C426196F310}"/>
                  </a:ext>
                </a:extLst>
              </p:cNvPr>
              <p:cNvSpPr>
                <a:spLocks/>
              </p:cNvSpPr>
              <p:nvPr/>
            </p:nvSpPr>
            <p:spPr bwMode="auto">
              <a:xfrm>
                <a:off x="10666414" y="2325689"/>
                <a:ext cx="34925" cy="34925"/>
              </a:xfrm>
              <a:custGeom>
                <a:avLst/>
                <a:gdLst>
                  <a:gd name="T0" fmla="*/ 0 w 103"/>
                  <a:gd name="T1" fmla="*/ 80 h 111"/>
                  <a:gd name="T2" fmla="*/ 39 w 103"/>
                  <a:gd name="T3" fmla="*/ 111 h 111"/>
                  <a:gd name="T4" fmla="*/ 73 w 103"/>
                  <a:gd name="T5" fmla="*/ 31 h 111"/>
                  <a:gd name="T6" fmla="*/ 0 w 103"/>
                  <a:gd name="T7" fmla="*/ 80 h 111"/>
                </a:gdLst>
                <a:ahLst/>
                <a:cxnLst>
                  <a:cxn ang="0">
                    <a:pos x="T0" y="T1"/>
                  </a:cxn>
                  <a:cxn ang="0">
                    <a:pos x="T2" y="T3"/>
                  </a:cxn>
                  <a:cxn ang="0">
                    <a:pos x="T4" y="T5"/>
                  </a:cxn>
                  <a:cxn ang="0">
                    <a:pos x="T6" y="T7"/>
                  </a:cxn>
                </a:cxnLst>
                <a:rect l="0" t="0" r="r" b="b"/>
                <a:pathLst>
                  <a:path w="103" h="111">
                    <a:moveTo>
                      <a:pt x="0" y="80"/>
                    </a:moveTo>
                    <a:cubicBezTo>
                      <a:pt x="13" y="97"/>
                      <a:pt x="17" y="102"/>
                      <a:pt x="39" y="111"/>
                    </a:cubicBezTo>
                    <a:cubicBezTo>
                      <a:pt x="90" y="102"/>
                      <a:pt x="103" y="54"/>
                      <a:pt x="73" y="31"/>
                    </a:cubicBezTo>
                    <a:cubicBezTo>
                      <a:pt x="34" y="0"/>
                      <a:pt x="0" y="32"/>
                      <a:pt x="0" y="80"/>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5" name="Freeform 338">
                <a:extLst>
                  <a:ext uri="{FF2B5EF4-FFF2-40B4-BE49-F238E27FC236}">
                    <a16:creationId xmlns:a16="http://schemas.microsoft.com/office/drawing/2014/main" id="{463CC5D1-3255-457E-9E00-87E0DBBB2884}"/>
                  </a:ext>
                </a:extLst>
              </p:cNvPr>
              <p:cNvSpPr>
                <a:spLocks/>
              </p:cNvSpPr>
              <p:nvPr/>
            </p:nvSpPr>
            <p:spPr bwMode="auto">
              <a:xfrm>
                <a:off x="10574339" y="2424114"/>
                <a:ext cx="60325" cy="26988"/>
              </a:xfrm>
              <a:custGeom>
                <a:avLst/>
                <a:gdLst>
                  <a:gd name="T0" fmla="*/ 172 w 183"/>
                  <a:gd name="T1" fmla="*/ 8 h 84"/>
                  <a:gd name="T2" fmla="*/ 156 w 183"/>
                  <a:gd name="T3" fmla="*/ 4 h 84"/>
                  <a:gd name="T4" fmla="*/ 93 w 183"/>
                  <a:gd name="T5" fmla="*/ 27 h 84"/>
                  <a:gd name="T6" fmla="*/ 1 w 183"/>
                  <a:gd name="T7" fmla="*/ 1 h 84"/>
                  <a:gd name="T8" fmla="*/ 24 w 183"/>
                  <a:gd name="T9" fmla="*/ 45 h 84"/>
                  <a:gd name="T10" fmla="*/ 172 w 183"/>
                  <a:gd name="T11" fmla="*/ 8 h 84"/>
                </a:gdLst>
                <a:ahLst/>
                <a:cxnLst>
                  <a:cxn ang="0">
                    <a:pos x="T0" y="T1"/>
                  </a:cxn>
                  <a:cxn ang="0">
                    <a:pos x="T2" y="T3"/>
                  </a:cxn>
                  <a:cxn ang="0">
                    <a:pos x="T4" y="T5"/>
                  </a:cxn>
                  <a:cxn ang="0">
                    <a:pos x="T6" y="T7"/>
                  </a:cxn>
                  <a:cxn ang="0">
                    <a:pos x="T8" y="T9"/>
                  </a:cxn>
                  <a:cxn ang="0">
                    <a:pos x="T10" y="T11"/>
                  </a:cxn>
                </a:cxnLst>
                <a:rect l="0" t="0" r="r" b="b"/>
                <a:pathLst>
                  <a:path w="183" h="84">
                    <a:moveTo>
                      <a:pt x="172" y="8"/>
                    </a:moveTo>
                    <a:cubicBezTo>
                      <a:pt x="164" y="4"/>
                      <a:pt x="172" y="0"/>
                      <a:pt x="156" y="4"/>
                    </a:cubicBezTo>
                    <a:cubicBezTo>
                      <a:pt x="140" y="7"/>
                      <a:pt x="123" y="25"/>
                      <a:pt x="93" y="27"/>
                    </a:cubicBezTo>
                    <a:cubicBezTo>
                      <a:pt x="36" y="31"/>
                      <a:pt x="47" y="1"/>
                      <a:pt x="1" y="1"/>
                    </a:cubicBezTo>
                    <a:cubicBezTo>
                      <a:pt x="0" y="33"/>
                      <a:pt x="1" y="33"/>
                      <a:pt x="24" y="45"/>
                    </a:cubicBezTo>
                    <a:cubicBezTo>
                      <a:pt x="99" y="84"/>
                      <a:pt x="183" y="44"/>
                      <a:pt x="172" y="8"/>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6" name="Freeform 340">
                <a:extLst>
                  <a:ext uri="{FF2B5EF4-FFF2-40B4-BE49-F238E27FC236}">
                    <a16:creationId xmlns:a16="http://schemas.microsoft.com/office/drawing/2014/main" id="{CFD295A1-57B6-4632-9E46-6C3DAE56F6AD}"/>
                  </a:ext>
                </a:extLst>
              </p:cNvPr>
              <p:cNvSpPr>
                <a:spLocks/>
              </p:cNvSpPr>
              <p:nvPr/>
            </p:nvSpPr>
            <p:spPr bwMode="auto">
              <a:xfrm>
                <a:off x="10523539" y="2324101"/>
                <a:ext cx="26988" cy="36513"/>
              </a:xfrm>
              <a:custGeom>
                <a:avLst/>
                <a:gdLst>
                  <a:gd name="T0" fmla="*/ 0 w 87"/>
                  <a:gd name="T1" fmla="*/ 83 h 114"/>
                  <a:gd name="T2" fmla="*/ 47 w 87"/>
                  <a:gd name="T3" fmla="*/ 114 h 114"/>
                  <a:gd name="T4" fmla="*/ 86 w 87"/>
                  <a:gd name="T5" fmla="*/ 83 h 114"/>
                  <a:gd name="T6" fmla="*/ 0 w 87"/>
                  <a:gd name="T7" fmla="*/ 83 h 114"/>
                </a:gdLst>
                <a:ahLst/>
                <a:cxnLst>
                  <a:cxn ang="0">
                    <a:pos x="T0" y="T1"/>
                  </a:cxn>
                  <a:cxn ang="0">
                    <a:pos x="T2" y="T3"/>
                  </a:cxn>
                  <a:cxn ang="0">
                    <a:pos x="T4" y="T5"/>
                  </a:cxn>
                  <a:cxn ang="0">
                    <a:pos x="T6" y="T7"/>
                  </a:cxn>
                </a:cxnLst>
                <a:rect l="0" t="0" r="r" b="b"/>
                <a:pathLst>
                  <a:path w="87" h="114">
                    <a:moveTo>
                      <a:pt x="0" y="83"/>
                    </a:moveTo>
                    <a:cubicBezTo>
                      <a:pt x="14" y="103"/>
                      <a:pt x="19" y="109"/>
                      <a:pt x="47" y="114"/>
                    </a:cubicBezTo>
                    <a:cubicBezTo>
                      <a:pt x="70" y="105"/>
                      <a:pt x="74" y="101"/>
                      <a:pt x="86" y="83"/>
                    </a:cubicBezTo>
                    <a:cubicBezTo>
                      <a:pt x="87" y="3"/>
                      <a:pt x="0" y="0"/>
                      <a:pt x="0" y="83"/>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264" name="Freeform 359">
              <a:extLst>
                <a:ext uri="{FF2B5EF4-FFF2-40B4-BE49-F238E27FC236}">
                  <a16:creationId xmlns:a16="http://schemas.microsoft.com/office/drawing/2014/main" id="{5C4A1BE8-BF8C-4615-9D1C-4BC69776FE38}"/>
                </a:ext>
              </a:extLst>
            </p:cNvPr>
            <p:cNvSpPr>
              <a:spLocks/>
            </p:cNvSpPr>
            <p:nvPr/>
          </p:nvSpPr>
          <p:spPr bwMode="auto">
            <a:xfrm>
              <a:off x="-181258" y="3729090"/>
              <a:ext cx="498509" cy="575203"/>
            </a:xfrm>
            <a:custGeom>
              <a:avLst/>
              <a:gdLst>
                <a:gd name="T0" fmla="*/ 742 w 2774"/>
                <a:gd name="T1" fmla="*/ 166 h 3199"/>
                <a:gd name="T2" fmla="*/ 503 w 2774"/>
                <a:gd name="T3" fmla="*/ 360 h 3199"/>
                <a:gd name="T4" fmla="*/ 385 w 2774"/>
                <a:gd name="T5" fmla="*/ 692 h 3199"/>
                <a:gd name="T6" fmla="*/ 204 w 2774"/>
                <a:gd name="T7" fmla="*/ 1403 h 3199"/>
                <a:gd name="T8" fmla="*/ 59 w 2774"/>
                <a:gd name="T9" fmla="*/ 2054 h 3199"/>
                <a:gd name="T10" fmla="*/ 36 w 2774"/>
                <a:gd name="T11" fmla="*/ 2435 h 3199"/>
                <a:gd name="T12" fmla="*/ 12 w 2774"/>
                <a:gd name="T13" fmla="*/ 2812 h 3199"/>
                <a:gd name="T14" fmla="*/ 3 w 2774"/>
                <a:gd name="T15" fmla="*/ 2983 h 3199"/>
                <a:gd name="T16" fmla="*/ 34 w 2774"/>
                <a:gd name="T17" fmla="*/ 3161 h 3199"/>
                <a:gd name="T18" fmla="*/ 415 w 2774"/>
                <a:gd name="T19" fmla="*/ 3163 h 3199"/>
                <a:gd name="T20" fmla="*/ 475 w 2774"/>
                <a:gd name="T21" fmla="*/ 2622 h 3199"/>
                <a:gd name="T22" fmla="*/ 508 w 2774"/>
                <a:gd name="T23" fmla="*/ 2047 h 3199"/>
                <a:gd name="T24" fmla="*/ 750 w 2774"/>
                <a:gd name="T25" fmla="*/ 1079 h 3199"/>
                <a:gd name="T26" fmla="*/ 803 w 2774"/>
                <a:gd name="T27" fmla="*/ 1614 h 3199"/>
                <a:gd name="T28" fmla="*/ 754 w 2774"/>
                <a:gd name="T29" fmla="*/ 2159 h 3199"/>
                <a:gd name="T30" fmla="*/ 2077 w 2774"/>
                <a:gd name="T31" fmla="*/ 2158 h 3199"/>
                <a:gd name="T32" fmla="*/ 2082 w 2774"/>
                <a:gd name="T33" fmla="*/ 1157 h 3199"/>
                <a:gd name="T34" fmla="*/ 2256 w 2774"/>
                <a:gd name="T35" fmla="*/ 2130 h 3199"/>
                <a:gd name="T36" fmla="*/ 2292 w 2774"/>
                <a:gd name="T37" fmla="*/ 2666 h 3199"/>
                <a:gd name="T38" fmla="*/ 2353 w 2774"/>
                <a:gd name="T39" fmla="*/ 3185 h 3199"/>
                <a:gd name="T40" fmla="*/ 2726 w 2774"/>
                <a:gd name="T41" fmla="*/ 3199 h 3199"/>
                <a:gd name="T42" fmla="*/ 2759 w 2774"/>
                <a:gd name="T43" fmla="*/ 2985 h 3199"/>
                <a:gd name="T44" fmla="*/ 2745 w 2774"/>
                <a:gd name="T45" fmla="*/ 2757 h 3199"/>
                <a:gd name="T46" fmla="*/ 2719 w 2774"/>
                <a:gd name="T47" fmla="*/ 2292 h 3199"/>
                <a:gd name="T48" fmla="*/ 2696 w 2774"/>
                <a:gd name="T49" fmla="*/ 1986 h 3199"/>
                <a:gd name="T50" fmla="*/ 2647 w 2774"/>
                <a:gd name="T51" fmla="*/ 1706 h 3199"/>
                <a:gd name="T52" fmla="*/ 2435 w 2774"/>
                <a:gd name="T53" fmla="*/ 579 h 3199"/>
                <a:gd name="T54" fmla="*/ 2327 w 2774"/>
                <a:gd name="T55" fmla="*/ 358 h 3199"/>
                <a:gd name="T56" fmla="*/ 2146 w 2774"/>
                <a:gd name="T57" fmla="*/ 203 h 3199"/>
                <a:gd name="T58" fmla="*/ 1745 w 2774"/>
                <a:gd name="T59" fmla="*/ 39 h 3199"/>
                <a:gd name="T60" fmla="*/ 1908 w 2774"/>
                <a:gd name="T61" fmla="*/ 421 h 3199"/>
                <a:gd name="T62" fmla="*/ 1760 w 2774"/>
                <a:gd name="T63" fmla="*/ 373 h 3199"/>
                <a:gd name="T64" fmla="*/ 1870 w 2774"/>
                <a:gd name="T65" fmla="*/ 505 h 3199"/>
                <a:gd name="T66" fmla="*/ 1776 w 2774"/>
                <a:gd name="T67" fmla="*/ 643 h 3199"/>
                <a:gd name="T68" fmla="*/ 1448 w 2774"/>
                <a:gd name="T69" fmla="*/ 988 h 3199"/>
                <a:gd name="T70" fmla="*/ 1428 w 2774"/>
                <a:gd name="T71" fmla="*/ 1000 h 3199"/>
                <a:gd name="T72" fmla="*/ 989 w 2774"/>
                <a:gd name="T73" fmla="*/ 488 h 3199"/>
                <a:gd name="T74" fmla="*/ 1097 w 2774"/>
                <a:gd name="T75" fmla="*/ 359 h 3199"/>
                <a:gd name="T76" fmla="*/ 950 w 2774"/>
                <a:gd name="T77" fmla="*/ 406 h 3199"/>
                <a:gd name="T78" fmla="*/ 1103 w 2774"/>
                <a:gd name="T79" fmla="*/ 29 h 3199"/>
                <a:gd name="T80" fmla="*/ 742 w 2774"/>
                <a:gd name="T81" fmla="*/ 166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4" h="3199">
                  <a:moveTo>
                    <a:pt x="742" y="166"/>
                  </a:moveTo>
                  <a:cubicBezTo>
                    <a:pt x="654" y="213"/>
                    <a:pt x="563" y="299"/>
                    <a:pt x="503" y="360"/>
                  </a:cubicBezTo>
                  <a:cubicBezTo>
                    <a:pt x="437" y="426"/>
                    <a:pt x="413" y="578"/>
                    <a:pt x="385" y="692"/>
                  </a:cubicBezTo>
                  <a:cubicBezTo>
                    <a:pt x="326" y="929"/>
                    <a:pt x="262" y="1165"/>
                    <a:pt x="204" y="1403"/>
                  </a:cubicBezTo>
                  <a:cubicBezTo>
                    <a:pt x="163" y="1625"/>
                    <a:pt x="72" y="1827"/>
                    <a:pt x="59" y="2054"/>
                  </a:cubicBezTo>
                  <a:cubicBezTo>
                    <a:pt x="51" y="2183"/>
                    <a:pt x="43" y="2308"/>
                    <a:pt x="36" y="2435"/>
                  </a:cubicBezTo>
                  <a:cubicBezTo>
                    <a:pt x="28" y="2549"/>
                    <a:pt x="29" y="2706"/>
                    <a:pt x="12" y="2812"/>
                  </a:cubicBezTo>
                  <a:lnTo>
                    <a:pt x="3" y="2983"/>
                  </a:lnTo>
                  <a:cubicBezTo>
                    <a:pt x="0" y="3056"/>
                    <a:pt x="0" y="3104"/>
                    <a:pt x="34" y="3161"/>
                  </a:cubicBezTo>
                  <a:lnTo>
                    <a:pt x="415" y="3163"/>
                  </a:lnTo>
                  <a:cubicBezTo>
                    <a:pt x="469" y="3062"/>
                    <a:pt x="468" y="2754"/>
                    <a:pt x="475" y="2622"/>
                  </a:cubicBezTo>
                  <a:cubicBezTo>
                    <a:pt x="484" y="2433"/>
                    <a:pt x="491" y="2232"/>
                    <a:pt x="508" y="2047"/>
                  </a:cubicBezTo>
                  <a:cubicBezTo>
                    <a:pt x="518" y="1950"/>
                    <a:pt x="723" y="1241"/>
                    <a:pt x="750" y="1079"/>
                  </a:cubicBezTo>
                  <a:cubicBezTo>
                    <a:pt x="789" y="1152"/>
                    <a:pt x="804" y="1508"/>
                    <a:pt x="803" y="1614"/>
                  </a:cubicBezTo>
                  <a:cubicBezTo>
                    <a:pt x="799" y="1809"/>
                    <a:pt x="777" y="1970"/>
                    <a:pt x="754" y="2159"/>
                  </a:cubicBezTo>
                  <a:lnTo>
                    <a:pt x="2077" y="2158"/>
                  </a:lnTo>
                  <a:cubicBezTo>
                    <a:pt x="2039" y="1743"/>
                    <a:pt x="2012" y="1595"/>
                    <a:pt x="2082" y="1157"/>
                  </a:cubicBezTo>
                  <a:cubicBezTo>
                    <a:pt x="2116" y="1225"/>
                    <a:pt x="2247" y="2012"/>
                    <a:pt x="2256" y="2130"/>
                  </a:cubicBezTo>
                  <a:cubicBezTo>
                    <a:pt x="2269" y="2308"/>
                    <a:pt x="2281" y="2489"/>
                    <a:pt x="2292" y="2666"/>
                  </a:cubicBezTo>
                  <a:cubicBezTo>
                    <a:pt x="2301" y="2798"/>
                    <a:pt x="2300" y="3089"/>
                    <a:pt x="2353" y="3185"/>
                  </a:cubicBezTo>
                  <a:lnTo>
                    <a:pt x="2726" y="3199"/>
                  </a:lnTo>
                  <a:cubicBezTo>
                    <a:pt x="2756" y="3092"/>
                    <a:pt x="2774" y="3137"/>
                    <a:pt x="2759" y="2985"/>
                  </a:cubicBezTo>
                  <a:cubicBezTo>
                    <a:pt x="2751" y="2914"/>
                    <a:pt x="2748" y="2830"/>
                    <a:pt x="2745" y="2757"/>
                  </a:cubicBezTo>
                  <a:cubicBezTo>
                    <a:pt x="2742" y="2679"/>
                    <a:pt x="2707" y="2339"/>
                    <a:pt x="2719" y="2292"/>
                  </a:cubicBezTo>
                  <a:cubicBezTo>
                    <a:pt x="2703" y="2225"/>
                    <a:pt x="2704" y="2069"/>
                    <a:pt x="2696" y="1986"/>
                  </a:cubicBezTo>
                  <a:cubicBezTo>
                    <a:pt x="2689" y="1900"/>
                    <a:pt x="2663" y="1793"/>
                    <a:pt x="2647" y="1706"/>
                  </a:cubicBezTo>
                  <a:lnTo>
                    <a:pt x="2435" y="579"/>
                  </a:lnTo>
                  <a:cubicBezTo>
                    <a:pt x="2406" y="429"/>
                    <a:pt x="2411" y="444"/>
                    <a:pt x="2327" y="358"/>
                  </a:cubicBezTo>
                  <a:cubicBezTo>
                    <a:pt x="2263" y="293"/>
                    <a:pt x="2228" y="259"/>
                    <a:pt x="2146" y="203"/>
                  </a:cubicBezTo>
                  <a:cubicBezTo>
                    <a:pt x="2101" y="179"/>
                    <a:pt x="1805" y="9"/>
                    <a:pt x="1745" y="39"/>
                  </a:cubicBezTo>
                  <a:cubicBezTo>
                    <a:pt x="1870" y="93"/>
                    <a:pt x="1936" y="237"/>
                    <a:pt x="1908" y="421"/>
                  </a:cubicBezTo>
                  <a:lnTo>
                    <a:pt x="1760" y="373"/>
                  </a:lnTo>
                  <a:cubicBezTo>
                    <a:pt x="1794" y="419"/>
                    <a:pt x="1833" y="453"/>
                    <a:pt x="1870" y="505"/>
                  </a:cubicBezTo>
                  <a:cubicBezTo>
                    <a:pt x="1837" y="553"/>
                    <a:pt x="1809" y="595"/>
                    <a:pt x="1776" y="643"/>
                  </a:cubicBezTo>
                  <a:cubicBezTo>
                    <a:pt x="1690" y="768"/>
                    <a:pt x="1579" y="909"/>
                    <a:pt x="1448" y="988"/>
                  </a:cubicBezTo>
                  <a:lnTo>
                    <a:pt x="1428" y="1000"/>
                  </a:lnTo>
                  <a:cubicBezTo>
                    <a:pt x="1284" y="929"/>
                    <a:pt x="1025" y="582"/>
                    <a:pt x="989" y="488"/>
                  </a:cubicBezTo>
                  <a:cubicBezTo>
                    <a:pt x="1007" y="458"/>
                    <a:pt x="1083" y="391"/>
                    <a:pt x="1097" y="359"/>
                  </a:cubicBezTo>
                  <a:lnTo>
                    <a:pt x="950" y="406"/>
                  </a:lnTo>
                  <a:cubicBezTo>
                    <a:pt x="933" y="209"/>
                    <a:pt x="974" y="111"/>
                    <a:pt x="1103" y="29"/>
                  </a:cubicBezTo>
                  <a:cubicBezTo>
                    <a:pt x="1049" y="0"/>
                    <a:pt x="791" y="135"/>
                    <a:pt x="742" y="1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5" name="Freeform 408">
              <a:extLst>
                <a:ext uri="{FF2B5EF4-FFF2-40B4-BE49-F238E27FC236}">
                  <a16:creationId xmlns:a16="http://schemas.microsoft.com/office/drawing/2014/main" id="{CB879A56-09E2-482B-BE5F-B4A5A34EA47F}"/>
                </a:ext>
              </a:extLst>
            </p:cNvPr>
            <p:cNvSpPr>
              <a:spLocks/>
            </p:cNvSpPr>
            <p:nvPr/>
          </p:nvSpPr>
          <p:spPr bwMode="auto">
            <a:xfrm>
              <a:off x="11347" y="3731704"/>
              <a:ext cx="135957" cy="176919"/>
            </a:xfrm>
            <a:custGeom>
              <a:avLst/>
              <a:gdLst>
                <a:gd name="T0" fmla="*/ 360 w 758"/>
                <a:gd name="T1" fmla="*/ 985 h 985"/>
                <a:gd name="T2" fmla="*/ 380 w 758"/>
                <a:gd name="T3" fmla="*/ 973 h 985"/>
                <a:gd name="T4" fmla="*/ 479 w 758"/>
                <a:gd name="T5" fmla="*/ 771 h 985"/>
                <a:gd name="T6" fmla="*/ 618 w 758"/>
                <a:gd name="T7" fmla="*/ 16 h 985"/>
                <a:gd name="T8" fmla="*/ 110 w 758"/>
                <a:gd name="T9" fmla="*/ 0 h 985"/>
                <a:gd name="T10" fmla="*/ 143 w 758"/>
                <a:gd name="T11" fmla="*/ 536 h 985"/>
                <a:gd name="T12" fmla="*/ 242 w 758"/>
                <a:gd name="T13" fmla="*/ 767 h 985"/>
                <a:gd name="T14" fmla="*/ 360 w 758"/>
                <a:gd name="T15" fmla="*/ 985 h 9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8" h="985">
                  <a:moveTo>
                    <a:pt x="360" y="985"/>
                  </a:moveTo>
                  <a:lnTo>
                    <a:pt x="380" y="973"/>
                  </a:lnTo>
                  <a:cubicBezTo>
                    <a:pt x="365" y="962"/>
                    <a:pt x="457" y="816"/>
                    <a:pt x="479" y="771"/>
                  </a:cubicBezTo>
                  <a:cubicBezTo>
                    <a:pt x="555" y="618"/>
                    <a:pt x="758" y="119"/>
                    <a:pt x="618" y="16"/>
                  </a:cubicBezTo>
                  <a:cubicBezTo>
                    <a:pt x="648" y="316"/>
                    <a:pt x="61" y="319"/>
                    <a:pt x="110" y="0"/>
                  </a:cubicBezTo>
                  <a:cubicBezTo>
                    <a:pt x="0" y="69"/>
                    <a:pt x="107" y="437"/>
                    <a:pt x="143" y="536"/>
                  </a:cubicBezTo>
                  <a:cubicBezTo>
                    <a:pt x="174" y="621"/>
                    <a:pt x="205" y="692"/>
                    <a:pt x="242" y="767"/>
                  </a:cubicBezTo>
                  <a:cubicBezTo>
                    <a:pt x="279" y="842"/>
                    <a:pt x="327" y="917"/>
                    <a:pt x="360" y="985"/>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6" name="Freeform 437">
              <a:extLst>
                <a:ext uri="{FF2B5EF4-FFF2-40B4-BE49-F238E27FC236}">
                  <a16:creationId xmlns:a16="http://schemas.microsoft.com/office/drawing/2014/main" id="{FE5382AF-9CED-4289-B3C8-0700B804E742}"/>
                </a:ext>
              </a:extLst>
            </p:cNvPr>
            <p:cNvSpPr>
              <a:spLocks/>
            </p:cNvSpPr>
            <p:nvPr/>
          </p:nvSpPr>
          <p:spPr bwMode="auto">
            <a:xfrm>
              <a:off x="-13055" y="3729961"/>
              <a:ext cx="88895" cy="178662"/>
            </a:xfrm>
            <a:custGeom>
              <a:avLst/>
              <a:gdLst>
                <a:gd name="T0" fmla="*/ 170 w 495"/>
                <a:gd name="T1" fmla="*/ 22 h 993"/>
                <a:gd name="T2" fmla="*/ 17 w 495"/>
                <a:gd name="T3" fmla="*/ 399 h 993"/>
                <a:gd name="T4" fmla="*/ 164 w 495"/>
                <a:gd name="T5" fmla="*/ 352 h 993"/>
                <a:gd name="T6" fmla="*/ 56 w 495"/>
                <a:gd name="T7" fmla="*/ 481 h 993"/>
                <a:gd name="T8" fmla="*/ 495 w 495"/>
                <a:gd name="T9" fmla="*/ 993 h 993"/>
                <a:gd name="T10" fmla="*/ 377 w 495"/>
                <a:gd name="T11" fmla="*/ 775 h 993"/>
                <a:gd name="T12" fmla="*/ 278 w 495"/>
                <a:gd name="T13" fmla="*/ 544 h 993"/>
                <a:gd name="T14" fmla="*/ 245 w 495"/>
                <a:gd name="T15" fmla="*/ 8 h 993"/>
                <a:gd name="T16" fmla="*/ 225 w 495"/>
                <a:gd name="T17" fmla="*/ 3 h 993"/>
                <a:gd name="T18" fmla="*/ 206 w 495"/>
                <a:gd name="T19" fmla="*/ 6 h 993"/>
                <a:gd name="T20" fmla="*/ 170 w 495"/>
                <a:gd name="T21" fmla="*/ 22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5" h="993">
                  <a:moveTo>
                    <a:pt x="170" y="22"/>
                  </a:moveTo>
                  <a:cubicBezTo>
                    <a:pt x="41" y="104"/>
                    <a:pt x="0" y="202"/>
                    <a:pt x="17" y="399"/>
                  </a:cubicBezTo>
                  <a:lnTo>
                    <a:pt x="164" y="352"/>
                  </a:lnTo>
                  <a:cubicBezTo>
                    <a:pt x="150" y="384"/>
                    <a:pt x="74" y="451"/>
                    <a:pt x="56" y="481"/>
                  </a:cubicBezTo>
                  <a:cubicBezTo>
                    <a:pt x="92" y="575"/>
                    <a:pt x="351" y="922"/>
                    <a:pt x="495" y="993"/>
                  </a:cubicBezTo>
                  <a:cubicBezTo>
                    <a:pt x="462" y="925"/>
                    <a:pt x="414" y="850"/>
                    <a:pt x="377" y="775"/>
                  </a:cubicBezTo>
                  <a:cubicBezTo>
                    <a:pt x="340" y="700"/>
                    <a:pt x="309" y="629"/>
                    <a:pt x="278" y="544"/>
                  </a:cubicBezTo>
                  <a:cubicBezTo>
                    <a:pt x="242" y="445"/>
                    <a:pt x="135" y="77"/>
                    <a:pt x="245" y="8"/>
                  </a:cubicBezTo>
                  <a:cubicBezTo>
                    <a:pt x="228" y="0"/>
                    <a:pt x="244" y="4"/>
                    <a:pt x="225" y="3"/>
                  </a:cubicBezTo>
                  <a:cubicBezTo>
                    <a:pt x="218" y="3"/>
                    <a:pt x="213" y="4"/>
                    <a:pt x="206" y="6"/>
                  </a:cubicBezTo>
                  <a:cubicBezTo>
                    <a:pt x="199" y="8"/>
                    <a:pt x="178" y="18"/>
                    <a:pt x="17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7" name="Freeform 438">
              <a:extLst>
                <a:ext uri="{FF2B5EF4-FFF2-40B4-BE49-F238E27FC236}">
                  <a16:creationId xmlns:a16="http://schemas.microsoft.com/office/drawing/2014/main" id="{BC81097E-A1DA-4E5B-B918-E669168AE01B}"/>
                </a:ext>
              </a:extLst>
            </p:cNvPr>
            <p:cNvSpPr>
              <a:spLocks/>
            </p:cNvSpPr>
            <p:nvPr/>
          </p:nvSpPr>
          <p:spPr bwMode="auto">
            <a:xfrm>
              <a:off x="76712" y="3731704"/>
              <a:ext cx="90638" cy="175176"/>
            </a:xfrm>
            <a:custGeom>
              <a:avLst/>
              <a:gdLst>
                <a:gd name="T0" fmla="*/ 15 w 503"/>
                <a:gd name="T1" fmla="*/ 974 h 974"/>
                <a:gd name="T2" fmla="*/ 343 w 503"/>
                <a:gd name="T3" fmla="*/ 629 h 974"/>
                <a:gd name="T4" fmla="*/ 437 w 503"/>
                <a:gd name="T5" fmla="*/ 491 h 974"/>
                <a:gd name="T6" fmla="*/ 327 w 503"/>
                <a:gd name="T7" fmla="*/ 359 h 974"/>
                <a:gd name="T8" fmla="*/ 475 w 503"/>
                <a:gd name="T9" fmla="*/ 407 h 974"/>
                <a:gd name="T10" fmla="*/ 312 w 503"/>
                <a:gd name="T11" fmla="*/ 25 h 974"/>
                <a:gd name="T12" fmla="*/ 286 w 503"/>
                <a:gd name="T13" fmla="*/ 12 h 974"/>
                <a:gd name="T14" fmla="*/ 253 w 503"/>
                <a:gd name="T15" fmla="*/ 17 h 974"/>
                <a:gd name="T16" fmla="*/ 114 w 503"/>
                <a:gd name="T17" fmla="*/ 772 h 974"/>
                <a:gd name="T18" fmla="*/ 15 w 503"/>
                <a:gd name="T19" fmla="*/ 974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3" h="974">
                  <a:moveTo>
                    <a:pt x="15" y="974"/>
                  </a:moveTo>
                  <a:cubicBezTo>
                    <a:pt x="146" y="895"/>
                    <a:pt x="257" y="754"/>
                    <a:pt x="343" y="629"/>
                  </a:cubicBezTo>
                  <a:cubicBezTo>
                    <a:pt x="376" y="581"/>
                    <a:pt x="404" y="539"/>
                    <a:pt x="437" y="491"/>
                  </a:cubicBezTo>
                  <a:cubicBezTo>
                    <a:pt x="400" y="439"/>
                    <a:pt x="361" y="405"/>
                    <a:pt x="327" y="359"/>
                  </a:cubicBezTo>
                  <a:lnTo>
                    <a:pt x="475" y="407"/>
                  </a:lnTo>
                  <a:cubicBezTo>
                    <a:pt x="503" y="223"/>
                    <a:pt x="437" y="79"/>
                    <a:pt x="312" y="25"/>
                  </a:cubicBezTo>
                  <a:cubicBezTo>
                    <a:pt x="309" y="23"/>
                    <a:pt x="289" y="13"/>
                    <a:pt x="286" y="12"/>
                  </a:cubicBezTo>
                  <a:cubicBezTo>
                    <a:pt x="244" y="4"/>
                    <a:pt x="268" y="0"/>
                    <a:pt x="253" y="17"/>
                  </a:cubicBezTo>
                  <a:cubicBezTo>
                    <a:pt x="393" y="120"/>
                    <a:pt x="190" y="619"/>
                    <a:pt x="114" y="772"/>
                  </a:cubicBezTo>
                  <a:cubicBezTo>
                    <a:pt x="92" y="817"/>
                    <a:pt x="0" y="963"/>
                    <a:pt x="15" y="9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8" name="Rectangle 267">
              <a:extLst>
                <a:ext uri="{FF2B5EF4-FFF2-40B4-BE49-F238E27FC236}">
                  <a16:creationId xmlns:a16="http://schemas.microsoft.com/office/drawing/2014/main" id="{DAE01089-2B2A-48B0-8F6E-D288F1BFDB9F}"/>
                </a:ext>
              </a:extLst>
            </p:cNvPr>
            <p:cNvSpPr/>
            <p:nvPr/>
          </p:nvSpPr>
          <p:spPr>
            <a:xfrm>
              <a:off x="235795" y="4296504"/>
              <a:ext cx="80028" cy="405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5" name="Group 224">
            <a:extLst>
              <a:ext uri="{FF2B5EF4-FFF2-40B4-BE49-F238E27FC236}">
                <a16:creationId xmlns:a16="http://schemas.microsoft.com/office/drawing/2014/main" id="{60FD7547-7542-433F-AC69-A98C8F32CB17}"/>
              </a:ext>
            </a:extLst>
          </p:cNvPr>
          <p:cNvGrpSpPr/>
          <p:nvPr/>
        </p:nvGrpSpPr>
        <p:grpSpPr>
          <a:xfrm>
            <a:off x="1233622" y="2085696"/>
            <a:ext cx="504181" cy="1232950"/>
            <a:chOff x="1566078" y="327738"/>
            <a:chExt cx="2894555" cy="7078494"/>
          </a:xfrm>
        </p:grpSpPr>
        <p:sp>
          <p:nvSpPr>
            <p:cNvPr id="226" name="Freeform 75">
              <a:extLst>
                <a:ext uri="{FF2B5EF4-FFF2-40B4-BE49-F238E27FC236}">
                  <a16:creationId xmlns:a16="http://schemas.microsoft.com/office/drawing/2014/main" id="{03FF03E0-BDC3-4382-8A29-C6A25579BC3D}"/>
                </a:ext>
              </a:extLst>
            </p:cNvPr>
            <p:cNvSpPr>
              <a:spLocks/>
            </p:cNvSpPr>
            <p:nvPr/>
          </p:nvSpPr>
          <p:spPr bwMode="auto">
            <a:xfrm>
              <a:off x="3671888" y="3962401"/>
              <a:ext cx="731838" cy="593725"/>
            </a:xfrm>
            <a:custGeom>
              <a:avLst/>
              <a:gdLst>
                <a:gd name="T0" fmla="*/ 1343 w 2741"/>
                <a:gd name="T1" fmla="*/ 56 h 2226"/>
                <a:gd name="T2" fmla="*/ 172 w 2741"/>
                <a:gd name="T3" fmla="*/ 1151 h 2226"/>
                <a:gd name="T4" fmla="*/ 1341 w 2741"/>
                <a:gd name="T5" fmla="*/ 2196 h 2226"/>
                <a:gd name="T6" fmla="*/ 2254 w 2741"/>
                <a:gd name="T7" fmla="*/ 211 h 2226"/>
                <a:gd name="T8" fmla="*/ 1343 w 2741"/>
                <a:gd name="T9" fmla="*/ 56 h 2226"/>
              </a:gdLst>
              <a:ahLst/>
              <a:cxnLst>
                <a:cxn ang="0">
                  <a:pos x="T0" y="T1"/>
                </a:cxn>
                <a:cxn ang="0">
                  <a:pos x="T2" y="T3"/>
                </a:cxn>
                <a:cxn ang="0">
                  <a:pos x="T4" y="T5"/>
                </a:cxn>
                <a:cxn ang="0">
                  <a:pos x="T6" y="T7"/>
                </a:cxn>
                <a:cxn ang="0">
                  <a:pos x="T8" y="T9"/>
                </a:cxn>
              </a:cxnLst>
              <a:rect l="0" t="0" r="r" b="b"/>
              <a:pathLst>
                <a:path w="2741" h="2226">
                  <a:moveTo>
                    <a:pt x="1343" y="56"/>
                  </a:moveTo>
                  <a:cubicBezTo>
                    <a:pt x="723" y="170"/>
                    <a:pt x="306" y="582"/>
                    <a:pt x="172" y="1151"/>
                  </a:cubicBezTo>
                  <a:cubicBezTo>
                    <a:pt x="0" y="1879"/>
                    <a:pt x="806" y="2226"/>
                    <a:pt x="1341" y="2196"/>
                  </a:cubicBezTo>
                  <a:cubicBezTo>
                    <a:pt x="2593" y="2125"/>
                    <a:pt x="2741" y="535"/>
                    <a:pt x="2254" y="211"/>
                  </a:cubicBezTo>
                  <a:cubicBezTo>
                    <a:pt x="2046" y="72"/>
                    <a:pt x="1648" y="0"/>
                    <a:pt x="1343" y="56"/>
                  </a:cubicBez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7" name="Freeform 71">
              <a:extLst>
                <a:ext uri="{FF2B5EF4-FFF2-40B4-BE49-F238E27FC236}">
                  <a16:creationId xmlns:a16="http://schemas.microsoft.com/office/drawing/2014/main" id="{658F8D51-1A83-4ED5-A1FE-D84B1D75B15A}"/>
                </a:ext>
              </a:extLst>
            </p:cNvPr>
            <p:cNvSpPr>
              <a:spLocks/>
            </p:cNvSpPr>
            <p:nvPr/>
          </p:nvSpPr>
          <p:spPr bwMode="auto">
            <a:xfrm>
              <a:off x="2051208" y="2660946"/>
              <a:ext cx="2409425" cy="1501995"/>
            </a:xfrm>
            <a:custGeom>
              <a:avLst/>
              <a:gdLst>
                <a:gd name="T0" fmla="*/ 423 w 4660"/>
                <a:gd name="T1" fmla="*/ 2206 h 2845"/>
                <a:gd name="T2" fmla="*/ 477 w 4660"/>
                <a:gd name="T3" fmla="*/ 2497 h 2845"/>
                <a:gd name="T4" fmla="*/ 687 w 4660"/>
                <a:gd name="T5" fmla="*/ 2529 h 2845"/>
                <a:gd name="T6" fmla="*/ 1105 w 4660"/>
                <a:gd name="T7" fmla="*/ 2739 h 2845"/>
                <a:gd name="T8" fmla="*/ 3264 w 4660"/>
                <a:gd name="T9" fmla="*/ 2739 h 2845"/>
                <a:gd name="T10" fmla="*/ 4153 w 4660"/>
                <a:gd name="T11" fmla="*/ 2845 h 2845"/>
                <a:gd name="T12" fmla="*/ 4201 w 4660"/>
                <a:gd name="T13" fmla="*/ 2839 h 2845"/>
                <a:gd name="T14" fmla="*/ 4110 w 4660"/>
                <a:gd name="T15" fmla="*/ 2719 h 2845"/>
                <a:gd name="T16" fmla="*/ 4494 w 4660"/>
                <a:gd name="T17" fmla="*/ 585 h 2845"/>
                <a:gd name="T18" fmla="*/ 4269 w 4660"/>
                <a:gd name="T19" fmla="*/ 58 h 2845"/>
                <a:gd name="T20" fmla="*/ 3414 w 4660"/>
                <a:gd name="T21" fmla="*/ 68 h 2845"/>
                <a:gd name="T22" fmla="*/ 2510 w 4660"/>
                <a:gd name="T23" fmla="*/ 68 h 2845"/>
                <a:gd name="T24" fmla="*/ 1840 w 4660"/>
                <a:gd name="T25" fmla="*/ 67 h 2845"/>
                <a:gd name="T26" fmla="*/ 156 w 4660"/>
                <a:gd name="T27" fmla="*/ 123 h 2845"/>
                <a:gd name="T28" fmla="*/ 95 w 4660"/>
                <a:gd name="T29" fmla="*/ 920 h 2845"/>
                <a:gd name="T30" fmla="*/ 313 w 4660"/>
                <a:gd name="T31" fmla="*/ 1493 h 2845"/>
                <a:gd name="T32" fmla="*/ 423 w 4660"/>
                <a:gd name="T33" fmla="*/ 2206 h 2845"/>
                <a:gd name="connsiteX0" fmla="*/ 765 w 9623"/>
                <a:gd name="connsiteY0" fmla="*/ 7560 h 9806"/>
                <a:gd name="connsiteX1" fmla="*/ 881 w 9623"/>
                <a:gd name="connsiteY1" fmla="*/ 8583 h 9806"/>
                <a:gd name="connsiteX2" fmla="*/ 1331 w 9623"/>
                <a:gd name="connsiteY2" fmla="*/ 8695 h 9806"/>
                <a:gd name="connsiteX3" fmla="*/ 2228 w 9623"/>
                <a:gd name="connsiteY3" fmla="*/ 9433 h 9806"/>
                <a:gd name="connsiteX4" fmla="*/ 6861 w 9623"/>
                <a:gd name="connsiteY4" fmla="*/ 9433 h 9806"/>
                <a:gd name="connsiteX5" fmla="*/ 8769 w 9623"/>
                <a:gd name="connsiteY5" fmla="*/ 9806 h 9806"/>
                <a:gd name="connsiteX6" fmla="*/ 8872 w 9623"/>
                <a:gd name="connsiteY6" fmla="*/ 9785 h 9806"/>
                <a:gd name="connsiteX7" fmla="*/ 8677 w 9623"/>
                <a:gd name="connsiteY7" fmla="*/ 9363 h 9806"/>
                <a:gd name="connsiteX8" fmla="*/ 9501 w 9623"/>
                <a:gd name="connsiteY8" fmla="*/ 1862 h 9806"/>
                <a:gd name="connsiteX9" fmla="*/ 9018 w 9623"/>
                <a:gd name="connsiteY9" fmla="*/ 10 h 9806"/>
                <a:gd name="connsiteX10" fmla="*/ 7183 w 9623"/>
                <a:gd name="connsiteY10" fmla="*/ 45 h 9806"/>
                <a:gd name="connsiteX11" fmla="*/ 5243 w 9623"/>
                <a:gd name="connsiteY11" fmla="*/ 45 h 9806"/>
                <a:gd name="connsiteX12" fmla="*/ 3805 w 9623"/>
                <a:gd name="connsiteY12" fmla="*/ 42 h 9806"/>
                <a:gd name="connsiteX13" fmla="*/ 192 w 9623"/>
                <a:gd name="connsiteY13" fmla="*/ 238 h 9806"/>
                <a:gd name="connsiteX14" fmla="*/ 529 w 9623"/>
                <a:gd name="connsiteY14" fmla="*/ 5054 h 9806"/>
                <a:gd name="connsiteX15" fmla="*/ 765 w 9623"/>
                <a:gd name="connsiteY15" fmla="*/ 7560 h 9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3" h="9806">
                  <a:moveTo>
                    <a:pt x="765" y="7560"/>
                  </a:moveTo>
                  <a:cubicBezTo>
                    <a:pt x="804" y="7901"/>
                    <a:pt x="842" y="8242"/>
                    <a:pt x="881" y="8583"/>
                  </a:cubicBezTo>
                  <a:lnTo>
                    <a:pt x="1331" y="8695"/>
                  </a:lnTo>
                  <a:cubicBezTo>
                    <a:pt x="1771" y="8853"/>
                    <a:pt x="1986" y="9082"/>
                    <a:pt x="2228" y="9433"/>
                  </a:cubicBezTo>
                  <a:lnTo>
                    <a:pt x="6861" y="9433"/>
                  </a:lnTo>
                  <a:cubicBezTo>
                    <a:pt x="7490" y="8632"/>
                    <a:pt x="8331" y="8541"/>
                    <a:pt x="8769" y="9806"/>
                  </a:cubicBezTo>
                  <a:lnTo>
                    <a:pt x="8872" y="9785"/>
                  </a:lnTo>
                  <a:lnTo>
                    <a:pt x="8677" y="9363"/>
                  </a:lnTo>
                  <a:cubicBezTo>
                    <a:pt x="8992" y="7261"/>
                    <a:pt x="9260" y="4172"/>
                    <a:pt x="9501" y="1862"/>
                  </a:cubicBezTo>
                  <a:cubicBezTo>
                    <a:pt x="9617" y="741"/>
                    <a:pt x="9857" y="63"/>
                    <a:pt x="9018" y="10"/>
                  </a:cubicBezTo>
                  <a:lnTo>
                    <a:pt x="7183" y="45"/>
                  </a:lnTo>
                  <a:lnTo>
                    <a:pt x="5243" y="45"/>
                  </a:lnTo>
                  <a:lnTo>
                    <a:pt x="3805" y="42"/>
                  </a:lnTo>
                  <a:cubicBezTo>
                    <a:pt x="3080" y="108"/>
                    <a:pt x="567" y="-194"/>
                    <a:pt x="192" y="238"/>
                  </a:cubicBezTo>
                  <a:cubicBezTo>
                    <a:pt x="-354" y="1073"/>
                    <a:pt x="433" y="3834"/>
                    <a:pt x="529" y="5054"/>
                  </a:cubicBezTo>
                  <a:cubicBezTo>
                    <a:pt x="612" y="5890"/>
                    <a:pt x="722" y="6727"/>
                    <a:pt x="765" y="7560"/>
                  </a:cubicBezTo>
                  <a:close/>
                </a:path>
              </a:pathLst>
            </a:custGeom>
            <a:solidFill>
              <a:srgbClr val="BAE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8" name="Freeform 74">
              <a:extLst>
                <a:ext uri="{FF2B5EF4-FFF2-40B4-BE49-F238E27FC236}">
                  <a16:creationId xmlns:a16="http://schemas.microsoft.com/office/drawing/2014/main" id="{D4E9ECE4-855A-4C2E-8CE3-DBD52D7597C6}"/>
                </a:ext>
              </a:extLst>
            </p:cNvPr>
            <p:cNvSpPr>
              <a:spLocks/>
            </p:cNvSpPr>
            <p:nvPr/>
          </p:nvSpPr>
          <p:spPr bwMode="auto">
            <a:xfrm>
              <a:off x="1566078" y="1615650"/>
              <a:ext cx="1445040" cy="2206861"/>
            </a:xfrm>
            <a:custGeom>
              <a:avLst/>
              <a:gdLst>
                <a:gd name="T0" fmla="*/ 602 w 3032"/>
                <a:gd name="T1" fmla="*/ 2310 h 4135"/>
                <a:gd name="T2" fmla="*/ 1383 w 3032"/>
                <a:gd name="T3" fmla="*/ 3981 h 4135"/>
                <a:gd name="T4" fmla="*/ 1561 w 3032"/>
                <a:gd name="T5" fmla="*/ 4110 h 4135"/>
                <a:gd name="T6" fmla="*/ 1615 w 3032"/>
                <a:gd name="T7" fmla="*/ 4117 h 4135"/>
                <a:gd name="T8" fmla="*/ 1505 w 3032"/>
                <a:gd name="T9" fmla="*/ 3404 h 4135"/>
                <a:gd name="T10" fmla="*/ 1287 w 3032"/>
                <a:gd name="T11" fmla="*/ 2831 h 4135"/>
                <a:gd name="T12" fmla="*/ 1348 w 3032"/>
                <a:gd name="T13" fmla="*/ 2034 h 4135"/>
                <a:gd name="T14" fmla="*/ 3032 w 3032"/>
                <a:gd name="T15" fmla="*/ 1978 h 4135"/>
                <a:gd name="T16" fmla="*/ 2601 w 3032"/>
                <a:gd name="T17" fmla="*/ 1243 h 4135"/>
                <a:gd name="T18" fmla="*/ 2843 w 3032"/>
                <a:gd name="T19" fmla="*/ 957 h 4135"/>
                <a:gd name="T20" fmla="*/ 2435 w 3032"/>
                <a:gd name="T21" fmla="*/ 734 h 4135"/>
                <a:gd name="T22" fmla="*/ 2430 w 3032"/>
                <a:gd name="T23" fmla="*/ 21 h 4135"/>
                <a:gd name="T24" fmla="*/ 1236 w 3032"/>
                <a:gd name="T25" fmla="*/ 900 h 4135"/>
                <a:gd name="T26" fmla="*/ 923 w 3032"/>
                <a:gd name="T27" fmla="*/ 1608 h 4135"/>
                <a:gd name="T28" fmla="*/ 602 w 3032"/>
                <a:gd name="T29" fmla="*/ 2310 h 4135"/>
                <a:gd name="connsiteX0" fmla="*/ 799 w 8814"/>
                <a:gd name="connsiteY0" fmla="*/ 5537 h 9930"/>
                <a:gd name="connsiteX1" fmla="*/ 3375 w 8814"/>
                <a:gd name="connsiteY1" fmla="*/ 9579 h 9930"/>
                <a:gd name="connsiteX2" fmla="*/ 3962 w 8814"/>
                <a:gd name="connsiteY2" fmla="*/ 9891 h 9930"/>
                <a:gd name="connsiteX3" fmla="*/ 4141 w 8814"/>
                <a:gd name="connsiteY3" fmla="*/ 9907 h 9930"/>
                <a:gd name="connsiteX4" fmla="*/ 3778 w 8814"/>
                <a:gd name="connsiteY4" fmla="*/ 8183 h 9930"/>
                <a:gd name="connsiteX5" fmla="*/ 3059 w 8814"/>
                <a:gd name="connsiteY5" fmla="*/ 6797 h 9930"/>
                <a:gd name="connsiteX6" fmla="*/ 3260 w 8814"/>
                <a:gd name="connsiteY6" fmla="*/ 4870 h 9930"/>
                <a:gd name="connsiteX7" fmla="*/ 8814 w 8814"/>
                <a:gd name="connsiteY7" fmla="*/ 4735 h 9930"/>
                <a:gd name="connsiteX8" fmla="*/ 7392 w 8814"/>
                <a:gd name="connsiteY8" fmla="*/ 2957 h 9930"/>
                <a:gd name="connsiteX9" fmla="*/ 8191 w 8814"/>
                <a:gd name="connsiteY9" fmla="*/ 2265 h 9930"/>
                <a:gd name="connsiteX10" fmla="*/ 6845 w 8814"/>
                <a:gd name="connsiteY10" fmla="*/ 1726 h 9930"/>
                <a:gd name="connsiteX11" fmla="*/ 6829 w 8814"/>
                <a:gd name="connsiteY11" fmla="*/ 2 h 9930"/>
                <a:gd name="connsiteX12" fmla="*/ 2891 w 8814"/>
                <a:gd name="connsiteY12" fmla="*/ 2128 h 9930"/>
                <a:gd name="connsiteX13" fmla="*/ 1858 w 8814"/>
                <a:gd name="connsiteY13" fmla="*/ 3840 h 9930"/>
                <a:gd name="connsiteX14" fmla="*/ 799 w 8814"/>
                <a:gd name="connsiteY14" fmla="*/ 5537 h 993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387 w 10000"/>
                <a:gd name="connsiteY8" fmla="*/ 2978 h 10000"/>
                <a:gd name="connsiteX9" fmla="*/ 9293 w 10000"/>
                <a:gd name="connsiteY9" fmla="*/ 2281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387 w 10000"/>
                <a:gd name="connsiteY8" fmla="*/ 2978 h 10000"/>
                <a:gd name="connsiteX9" fmla="*/ 9346 w 10000"/>
                <a:gd name="connsiteY9" fmla="*/ 2272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493 w 10000"/>
                <a:gd name="connsiteY8" fmla="*/ 2987 h 10000"/>
                <a:gd name="connsiteX9" fmla="*/ 9346 w 10000"/>
                <a:gd name="connsiteY9" fmla="*/ 2272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53"/>
                <a:gd name="connsiteY0" fmla="*/ 5576 h 10000"/>
                <a:gd name="connsiteX1" fmla="*/ 3829 w 10053"/>
                <a:gd name="connsiteY1" fmla="*/ 9647 h 10000"/>
                <a:gd name="connsiteX2" fmla="*/ 4495 w 10053"/>
                <a:gd name="connsiteY2" fmla="*/ 9961 h 10000"/>
                <a:gd name="connsiteX3" fmla="*/ 4698 w 10053"/>
                <a:gd name="connsiteY3" fmla="*/ 9977 h 10000"/>
                <a:gd name="connsiteX4" fmla="*/ 4286 w 10053"/>
                <a:gd name="connsiteY4" fmla="*/ 8241 h 10000"/>
                <a:gd name="connsiteX5" fmla="*/ 3471 w 10053"/>
                <a:gd name="connsiteY5" fmla="*/ 6845 h 10000"/>
                <a:gd name="connsiteX6" fmla="*/ 3699 w 10053"/>
                <a:gd name="connsiteY6" fmla="*/ 4904 h 10000"/>
                <a:gd name="connsiteX7" fmla="*/ 10053 w 10053"/>
                <a:gd name="connsiteY7" fmla="*/ 4768 h 10000"/>
                <a:gd name="connsiteX8" fmla="*/ 8493 w 10053"/>
                <a:gd name="connsiteY8" fmla="*/ 2987 h 10000"/>
                <a:gd name="connsiteX9" fmla="*/ 9346 w 10053"/>
                <a:gd name="connsiteY9" fmla="*/ 2272 h 10000"/>
                <a:gd name="connsiteX10" fmla="*/ 7832 w 10053"/>
                <a:gd name="connsiteY10" fmla="*/ 1712 h 10000"/>
                <a:gd name="connsiteX11" fmla="*/ 7748 w 10053"/>
                <a:gd name="connsiteY11" fmla="*/ 2 h 10000"/>
                <a:gd name="connsiteX12" fmla="*/ 3280 w 10053"/>
                <a:gd name="connsiteY12" fmla="*/ 2143 h 10000"/>
                <a:gd name="connsiteX13" fmla="*/ 2108 w 10053"/>
                <a:gd name="connsiteY13" fmla="*/ 3867 h 10000"/>
                <a:gd name="connsiteX14" fmla="*/ 907 w 10053"/>
                <a:gd name="connsiteY14" fmla="*/ 5576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53" h="10000">
                  <a:moveTo>
                    <a:pt x="907" y="5576"/>
                  </a:moveTo>
                  <a:cubicBezTo>
                    <a:pt x="-111" y="7766"/>
                    <a:pt x="-1346" y="6963"/>
                    <a:pt x="3829" y="9647"/>
                  </a:cubicBezTo>
                  <a:lnTo>
                    <a:pt x="4495" y="9961"/>
                  </a:lnTo>
                  <a:cubicBezTo>
                    <a:pt x="4746" y="10021"/>
                    <a:pt x="4552" y="10002"/>
                    <a:pt x="4698" y="9977"/>
                  </a:cubicBezTo>
                  <a:cubicBezTo>
                    <a:pt x="4623" y="9400"/>
                    <a:pt x="4432" y="8821"/>
                    <a:pt x="4286" y="8241"/>
                  </a:cubicBezTo>
                  <a:cubicBezTo>
                    <a:pt x="4084" y="7456"/>
                    <a:pt x="4249" y="7213"/>
                    <a:pt x="3471" y="6845"/>
                  </a:cubicBezTo>
                  <a:cubicBezTo>
                    <a:pt x="4181" y="5783"/>
                    <a:pt x="3114" y="5318"/>
                    <a:pt x="3699" y="4904"/>
                  </a:cubicBezTo>
                  <a:cubicBezTo>
                    <a:pt x="4353" y="4605"/>
                    <a:pt x="8788" y="4815"/>
                    <a:pt x="10053" y="4768"/>
                  </a:cubicBezTo>
                  <a:cubicBezTo>
                    <a:pt x="9817" y="4247"/>
                    <a:pt x="8493" y="3508"/>
                    <a:pt x="8493" y="2987"/>
                  </a:cubicBezTo>
                  <a:cubicBezTo>
                    <a:pt x="9010" y="2558"/>
                    <a:pt x="9255" y="2933"/>
                    <a:pt x="9346" y="2272"/>
                  </a:cubicBezTo>
                  <a:cubicBezTo>
                    <a:pt x="8724" y="1966"/>
                    <a:pt x="8176" y="2083"/>
                    <a:pt x="7832" y="1712"/>
                  </a:cubicBezTo>
                  <a:cubicBezTo>
                    <a:pt x="7480" y="1225"/>
                    <a:pt x="8372" y="385"/>
                    <a:pt x="7748" y="2"/>
                  </a:cubicBezTo>
                  <a:cubicBezTo>
                    <a:pt x="6333" y="-49"/>
                    <a:pt x="4062" y="983"/>
                    <a:pt x="3280" y="2143"/>
                  </a:cubicBezTo>
                  <a:cubicBezTo>
                    <a:pt x="2891" y="2722"/>
                    <a:pt x="2497" y="3282"/>
                    <a:pt x="2108" y="3867"/>
                  </a:cubicBezTo>
                  <a:cubicBezTo>
                    <a:pt x="1719" y="4458"/>
                    <a:pt x="1364" y="5080"/>
                    <a:pt x="907" y="5576"/>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9" name="Freeform 77">
              <a:extLst>
                <a:ext uri="{FF2B5EF4-FFF2-40B4-BE49-F238E27FC236}">
                  <a16:creationId xmlns:a16="http://schemas.microsoft.com/office/drawing/2014/main" id="{58119575-4A9C-4A65-AE88-263BB2C4C6AE}"/>
                </a:ext>
              </a:extLst>
            </p:cNvPr>
            <p:cNvSpPr>
              <a:spLocks/>
            </p:cNvSpPr>
            <p:nvPr/>
          </p:nvSpPr>
          <p:spPr bwMode="auto">
            <a:xfrm>
              <a:off x="2658146" y="930042"/>
              <a:ext cx="1125599" cy="1419789"/>
            </a:xfrm>
            <a:custGeom>
              <a:avLst/>
              <a:gdLst>
                <a:gd name="T0" fmla="*/ 114 w 2096"/>
                <a:gd name="T1" fmla="*/ 613 h 2638"/>
                <a:gd name="T2" fmla="*/ 87 w 2096"/>
                <a:gd name="T3" fmla="*/ 894 h 2638"/>
                <a:gd name="T4" fmla="*/ 182 w 2096"/>
                <a:gd name="T5" fmla="*/ 1186 h 2638"/>
                <a:gd name="T6" fmla="*/ 684 w 2096"/>
                <a:gd name="T7" fmla="*/ 1851 h 2638"/>
                <a:gd name="T8" fmla="*/ 672 w 2096"/>
                <a:gd name="T9" fmla="*/ 2246 h 2638"/>
                <a:gd name="T10" fmla="*/ 742 w 2096"/>
                <a:gd name="T11" fmla="*/ 2638 h 2638"/>
                <a:gd name="T12" fmla="*/ 761 w 2096"/>
                <a:gd name="T13" fmla="*/ 2603 h 2638"/>
                <a:gd name="T14" fmla="*/ 810 w 2096"/>
                <a:gd name="T15" fmla="*/ 2470 h 2638"/>
                <a:gd name="T16" fmla="*/ 779 w 2096"/>
                <a:gd name="T17" fmla="*/ 1958 h 2638"/>
                <a:gd name="T18" fmla="*/ 1096 w 2096"/>
                <a:gd name="T19" fmla="*/ 1933 h 2638"/>
                <a:gd name="T20" fmla="*/ 1090 w 2096"/>
                <a:gd name="T21" fmla="*/ 2161 h 2638"/>
                <a:gd name="T22" fmla="*/ 1077 w 2096"/>
                <a:gd name="T23" fmla="*/ 2191 h 2638"/>
                <a:gd name="T24" fmla="*/ 1105 w 2096"/>
                <a:gd name="T25" fmla="*/ 2624 h 2638"/>
                <a:gd name="T26" fmla="*/ 1135 w 2096"/>
                <a:gd name="T27" fmla="*/ 2577 h 2638"/>
                <a:gd name="T28" fmla="*/ 1221 w 2096"/>
                <a:gd name="T29" fmla="*/ 2174 h 2638"/>
                <a:gd name="T30" fmla="*/ 1235 w 2096"/>
                <a:gd name="T31" fmla="*/ 1936 h 2638"/>
                <a:gd name="T32" fmla="*/ 1800 w 2096"/>
                <a:gd name="T33" fmla="*/ 1545 h 2638"/>
                <a:gd name="T34" fmla="*/ 1933 w 2096"/>
                <a:gd name="T35" fmla="*/ 1319 h 2638"/>
                <a:gd name="T36" fmla="*/ 2096 w 2096"/>
                <a:gd name="T37" fmla="*/ 1132 h 2638"/>
                <a:gd name="T38" fmla="*/ 2071 w 2096"/>
                <a:gd name="T39" fmla="*/ 845 h 2638"/>
                <a:gd name="T40" fmla="*/ 2002 w 2096"/>
                <a:gd name="T41" fmla="*/ 856 h 2638"/>
                <a:gd name="T42" fmla="*/ 1994 w 2096"/>
                <a:gd name="T43" fmla="*/ 826 h 2638"/>
                <a:gd name="T44" fmla="*/ 1943 w 2096"/>
                <a:gd name="T45" fmla="*/ 653 h 2638"/>
                <a:gd name="T46" fmla="*/ 888 w 2096"/>
                <a:gd name="T47" fmla="*/ 127 h 2638"/>
                <a:gd name="T48" fmla="*/ 791 w 2096"/>
                <a:gd name="T49" fmla="*/ 0 h 2638"/>
                <a:gd name="T50" fmla="*/ 267 w 2096"/>
                <a:gd name="T51" fmla="*/ 297 h 2638"/>
                <a:gd name="T52" fmla="*/ 237 w 2096"/>
                <a:gd name="T53" fmla="*/ 608 h 2638"/>
                <a:gd name="T54" fmla="*/ 114 w 2096"/>
                <a:gd name="T55" fmla="*/ 613 h 2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96" h="2638">
                  <a:moveTo>
                    <a:pt x="114" y="613"/>
                  </a:moveTo>
                  <a:cubicBezTo>
                    <a:pt x="57" y="716"/>
                    <a:pt x="0" y="765"/>
                    <a:pt x="87" y="894"/>
                  </a:cubicBezTo>
                  <a:cubicBezTo>
                    <a:pt x="190" y="1048"/>
                    <a:pt x="170" y="904"/>
                    <a:pt x="182" y="1186"/>
                  </a:cubicBezTo>
                  <a:cubicBezTo>
                    <a:pt x="222" y="1522"/>
                    <a:pt x="429" y="1743"/>
                    <a:pt x="684" y="1851"/>
                  </a:cubicBezTo>
                  <a:cubicBezTo>
                    <a:pt x="686" y="2005"/>
                    <a:pt x="658" y="2090"/>
                    <a:pt x="672" y="2246"/>
                  </a:cubicBezTo>
                  <a:cubicBezTo>
                    <a:pt x="683" y="2376"/>
                    <a:pt x="725" y="2508"/>
                    <a:pt x="742" y="2638"/>
                  </a:cubicBezTo>
                  <a:cubicBezTo>
                    <a:pt x="749" y="2627"/>
                    <a:pt x="758" y="2598"/>
                    <a:pt x="761" y="2603"/>
                  </a:cubicBezTo>
                  <a:lnTo>
                    <a:pt x="810" y="2470"/>
                  </a:lnTo>
                  <a:cubicBezTo>
                    <a:pt x="860" y="2209"/>
                    <a:pt x="762" y="2074"/>
                    <a:pt x="779" y="1958"/>
                  </a:cubicBezTo>
                  <a:cubicBezTo>
                    <a:pt x="780" y="1957"/>
                    <a:pt x="833" y="1831"/>
                    <a:pt x="1096" y="1933"/>
                  </a:cubicBezTo>
                  <a:cubicBezTo>
                    <a:pt x="1142" y="2050"/>
                    <a:pt x="1118" y="2080"/>
                    <a:pt x="1090" y="2161"/>
                  </a:cubicBezTo>
                  <a:cubicBezTo>
                    <a:pt x="1086" y="2173"/>
                    <a:pt x="1081" y="2179"/>
                    <a:pt x="1077" y="2191"/>
                  </a:cubicBezTo>
                  <a:cubicBezTo>
                    <a:pt x="1030" y="2328"/>
                    <a:pt x="1062" y="2458"/>
                    <a:pt x="1105" y="2624"/>
                  </a:cubicBezTo>
                  <a:lnTo>
                    <a:pt x="1135" y="2577"/>
                  </a:lnTo>
                  <a:cubicBezTo>
                    <a:pt x="1192" y="2454"/>
                    <a:pt x="1209" y="2305"/>
                    <a:pt x="1221" y="2174"/>
                  </a:cubicBezTo>
                  <a:lnTo>
                    <a:pt x="1235" y="1936"/>
                  </a:lnTo>
                  <a:cubicBezTo>
                    <a:pt x="1502" y="1847"/>
                    <a:pt x="1654" y="1785"/>
                    <a:pt x="1800" y="1545"/>
                  </a:cubicBezTo>
                  <a:lnTo>
                    <a:pt x="1933" y="1319"/>
                  </a:lnTo>
                  <a:cubicBezTo>
                    <a:pt x="1960" y="1179"/>
                    <a:pt x="1988" y="1199"/>
                    <a:pt x="2096" y="1132"/>
                  </a:cubicBezTo>
                  <a:lnTo>
                    <a:pt x="2071" y="845"/>
                  </a:lnTo>
                  <a:cubicBezTo>
                    <a:pt x="2040" y="862"/>
                    <a:pt x="2033" y="859"/>
                    <a:pt x="2002" y="856"/>
                  </a:cubicBezTo>
                  <a:cubicBezTo>
                    <a:pt x="1998" y="847"/>
                    <a:pt x="1996" y="834"/>
                    <a:pt x="1994" y="826"/>
                  </a:cubicBezTo>
                  <a:lnTo>
                    <a:pt x="1943" y="653"/>
                  </a:lnTo>
                  <a:cubicBezTo>
                    <a:pt x="1502" y="640"/>
                    <a:pt x="1003" y="449"/>
                    <a:pt x="888" y="127"/>
                  </a:cubicBezTo>
                  <a:lnTo>
                    <a:pt x="791" y="0"/>
                  </a:lnTo>
                  <a:cubicBezTo>
                    <a:pt x="687" y="191"/>
                    <a:pt x="490" y="292"/>
                    <a:pt x="267" y="297"/>
                  </a:cubicBezTo>
                  <a:lnTo>
                    <a:pt x="237" y="608"/>
                  </a:lnTo>
                  <a:lnTo>
                    <a:pt x="114" y="613"/>
                  </a:lnTo>
                  <a:close/>
                </a:path>
              </a:pathLst>
            </a:custGeom>
            <a:solidFill>
              <a:srgbClr val="FB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0" name="Freeform 78">
              <a:extLst>
                <a:ext uri="{FF2B5EF4-FFF2-40B4-BE49-F238E27FC236}">
                  <a16:creationId xmlns:a16="http://schemas.microsoft.com/office/drawing/2014/main" id="{6D3DAD74-8D77-48BD-AA10-F382A2CBAB71}"/>
                </a:ext>
              </a:extLst>
            </p:cNvPr>
            <p:cNvSpPr>
              <a:spLocks/>
            </p:cNvSpPr>
            <p:nvPr/>
          </p:nvSpPr>
          <p:spPr bwMode="auto">
            <a:xfrm>
              <a:off x="2718424" y="327738"/>
              <a:ext cx="998779" cy="931670"/>
            </a:xfrm>
            <a:custGeom>
              <a:avLst/>
              <a:gdLst>
                <a:gd name="T0" fmla="*/ 249 w 2214"/>
                <a:gd name="T1" fmla="*/ 1746 h 1746"/>
                <a:gd name="T2" fmla="*/ 372 w 2214"/>
                <a:gd name="T3" fmla="*/ 1741 h 1746"/>
                <a:gd name="T4" fmla="*/ 402 w 2214"/>
                <a:gd name="T5" fmla="*/ 1430 h 1746"/>
                <a:gd name="T6" fmla="*/ 926 w 2214"/>
                <a:gd name="T7" fmla="*/ 1133 h 1746"/>
                <a:gd name="T8" fmla="*/ 1023 w 2214"/>
                <a:gd name="T9" fmla="*/ 1260 h 1746"/>
                <a:gd name="T10" fmla="*/ 1999 w 2214"/>
                <a:gd name="T11" fmla="*/ 1431 h 1746"/>
                <a:gd name="T12" fmla="*/ 1959 w 2214"/>
                <a:gd name="T13" fmla="*/ 202 h 1746"/>
                <a:gd name="T14" fmla="*/ 1896 w 2214"/>
                <a:gd name="T15" fmla="*/ 143 h 1746"/>
                <a:gd name="T16" fmla="*/ 1233 w 2214"/>
                <a:gd name="T17" fmla="*/ 29 h 1746"/>
                <a:gd name="T18" fmla="*/ 249 w 2214"/>
                <a:gd name="T19" fmla="*/ 1746 h 1746"/>
                <a:gd name="connsiteX0" fmla="*/ 0 w 8347"/>
                <a:gd name="connsiteY0" fmla="*/ 9910 h 9910"/>
                <a:gd name="connsiteX1" fmla="*/ 555 w 8347"/>
                <a:gd name="connsiteY1" fmla="*/ 9881 h 9910"/>
                <a:gd name="connsiteX2" fmla="*/ 691 w 8347"/>
                <a:gd name="connsiteY2" fmla="*/ 8100 h 9910"/>
                <a:gd name="connsiteX3" fmla="*/ 3057 w 8347"/>
                <a:gd name="connsiteY3" fmla="*/ 6399 h 9910"/>
                <a:gd name="connsiteX4" fmla="*/ 3496 w 8347"/>
                <a:gd name="connsiteY4" fmla="*/ 7126 h 9910"/>
                <a:gd name="connsiteX5" fmla="*/ 8000 w 8347"/>
                <a:gd name="connsiteY5" fmla="*/ 8106 h 9910"/>
                <a:gd name="connsiteX6" fmla="*/ 7723 w 8347"/>
                <a:gd name="connsiteY6" fmla="*/ 1067 h 9910"/>
                <a:gd name="connsiteX7" fmla="*/ 7439 w 8347"/>
                <a:gd name="connsiteY7" fmla="*/ 729 h 9910"/>
                <a:gd name="connsiteX8" fmla="*/ 4444 w 8347"/>
                <a:gd name="connsiteY8" fmla="*/ 76 h 9910"/>
                <a:gd name="connsiteX9" fmla="*/ 0 w 8347"/>
                <a:gd name="connsiteY9" fmla="*/ 9910 h 9910"/>
                <a:gd name="connsiteX0" fmla="*/ 0 w 10059"/>
                <a:gd name="connsiteY0" fmla="*/ 10000 h 10000"/>
                <a:gd name="connsiteX1" fmla="*/ 665 w 10059"/>
                <a:gd name="connsiteY1" fmla="*/ 9971 h 10000"/>
                <a:gd name="connsiteX2" fmla="*/ 828 w 10059"/>
                <a:gd name="connsiteY2" fmla="*/ 8174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665 w 10059"/>
                <a:gd name="connsiteY1" fmla="*/ 9971 h 10000"/>
                <a:gd name="connsiteX2" fmla="*/ 828 w 10059"/>
                <a:gd name="connsiteY2" fmla="*/ 8174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665 w 10059"/>
                <a:gd name="connsiteY1" fmla="*/ 9971 h 10000"/>
                <a:gd name="connsiteX2" fmla="*/ 943 w 10059"/>
                <a:gd name="connsiteY2" fmla="*/ 8133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780 w 10059"/>
                <a:gd name="connsiteY1" fmla="*/ 9971 h 10000"/>
                <a:gd name="connsiteX2" fmla="*/ 943 w 10059"/>
                <a:gd name="connsiteY2" fmla="*/ 8133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9" h="10000">
                  <a:moveTo>
                    <a:pt x="0" y="10000"/>
                  </a:moveTo>
                  <a:lnTo>
                    <a:pt x="780" y="9971"/>
                  </a:lnTo>
                  <a:cubicBezTo>
                    <a:pt x="834" y="9371"/>
                    <a:pt x="889" y="8732"/>
                    <a:pt x="943" y="8133"/>
                  </a:cubicBezTo>
                  <a:cubicBezTo>
                    <a:pt x="2149" y="8104"/>
                    <a:pt x="3101" y="7561"/>
                    <a:pt x="3662" y="6457"/>
                  </a:cubicBezTo>
                  <a:lnTo>
                    <a:pt x="4188" y="7191"/>
                  </a:lnTo>
                  <a:cubicBezTo>
                    <a:pt x="6259" y="7582"/>
                    <a:pt x="5531" y="8850"/>
                    <a:pt x="9584" y="8180"/>
                  </a:cubicBezTo>
                  <a:cubicBezTo>
                    <a:pt x="10748" y="3810"/>
                    <a:pt x="9430" y="2195"/>
                    <a:pt x="9252" y="1077"/>
                  </a:cubicBezTo>
                  <a:cubicBezTo>
                    <a:pt x="9177" y="979"/>
                    <a:pt x="9274" y="1013"/>
                    <a:pt x="8912" y="736"/>
                  </a:cubicBezTo>
                  <a:cubicBezTo>
                    <a:pt x="7917" y="-27"/>
                    <a:pt x="6483" y="-91"/>
                    <a:pt x="5324" y="77"/>
                  </a:cubicBezTo>
                  <a:cubicBezTo>
                    <a:pt x="-1348" y="1024"/>
                    <a:pt x="422" y="3741"/>
                    <a:pt x="0" y="10000"/>
                  </a:cubicBezTo>
                  <a:close/>
                </a:path>
              </a:pathLst>
            </a:custGeom>
            <a:solidFill>
              <a:srgbClr val="7B35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1" name="Freeform 80">
              <a:extLst>
                <a:ext uri="{FF2B5EF4-FFF2-40B4-BE49-F238E27FC236}">
                  <a16:creationId xmlns:a16="http://schemas.microsoft.com/office/drawing/2014/main" id="{189DA3F4-D69D-4415-A3E0-155B0781AD2B}"/>
                </a:ext>
              </a:extLst>
            </p:cNvPr>
            <p:cNvSpPr>
              <a:spLocks/>
            </p:cNvSpPr>
            <p:nvPr/>
          </p:nvSpPr>
          <p:spPr bwMode="auto">
            <a:xfrm>
              <a:off x="3533611" y="1697496"/>
              <a:ext cx="800739" cy="972108"/>
            </a:xfrm>
            <a:custGeom>
              <a:avLst/>
              <a:gdLst>
                <a:gd name="T0" fmla="*/ 572 w 1566"/>
                <a:gd name="T1" fmla="*/ 1805 h 1805"/>
                <a:gd name="T2" fmla="*/ 1427 w 1566"/>
                <a:gd name="T3" fmla="*/ 1795 h 1805"/>
                <a:gd name="T4" fmla="*/ 1446 w 1566"/>
                <a:gd name="T5" fmla="*/ 1622 h 1805"/>
                <a:gd name="T6" fmla="*/ 1267 w 1566"/>
                <a:gd name="T7" fmla="*/ 559 h 1805"/>
                <a:gd name="T8" fmla="*/ 591 w 1566"/>
                <a:gd name="T9" fmla="*/ 0 h 1805"/>
                <a:gd name="T10" fmla="*/ 406 w 1566"/>
                <a:gd name="T11" fmla="*/ 400 h 1805"/>
                <a:gd name="T12" fmla="*/ 233 w 1566"/>
                <a:gd name="T13" fmla="*/ 794 h 1805"/>
                <a:gd name="T14" fmla="*/ 1 w 1566"/>
                <a:gd name="T15" fmla="*/ 887 h 1805"/>
                <a:gd name="T16" fmla="*/ 60 w 1566"/>
                <a:gd name="T17" fmla="*/ 1023 h 1805"/>
                <a:gd name="T18" fmla="*/ 76 w 1566"/>
                <a:gd name="T19" fmla="*/ 1454 h 1805"/>
                <a:gd name="T20" fmla="*/ 474 w 1566"/>
                <a:gd name="T21" fmla="*/ 1454 h 1805"/>
                <a:gd name="T22" fmla="*/ 580 w 1566"/>
                <a:gd name="T23" fmla="*/ 1240 h 1805"/>
                <a:gd name="T24" fmla="*/ 608 w 1566"/>
                <a:gd name="T25" fmla="*/ 1522 h 1805"/>
                <a:gd name="T26" fmla="*/ 572 w 1566"/>
                <a:gd name="T27" fmla="*/ 1805 h 1805"/>
                <a:gd name="connsiteX0" fmla="*/ 3647 w 9395"/>
                <a:gd name="connsiteY0" fmla="*/ 10000 h 10000"/>
                <a:gd name="connsiteX1" fmla="*/ 9106 w 9395"/>
                <a:gd name="connsiteY1" fmla="*/ 9945 h 10000"/>
                <a:gd name="connsiteX2" fmla="*/ 9228 w 9395"/>
                <a:gd name="connsiteY2" fmla="*/ 8986 h 10000"/>
                <a:gd name="connsiteX3" fmla="*/ 8085 w 9395"/>
                <a:gd name="connsiteY3" fmla="*/ 3097 h 10000"/>
                <a:gd name="connsiteX4" fmla="*/ 3768 w 9395"/>
                <a:gd name="connsiteY4" fmla="*/ 0 h 10000"/>
                <a:gd name="connsiteX5" fmla="*/ 2587 w 9395"/>
                <a:gd name="connsiteY5" fmla="*/ 2216 h 10000"/>
                <a:gd name="connsiteX6" fmla="*/ 1482 w 9395"/>
                <a:gd name="connsiteY6" fmla="*/ 4399 h 10000"/>
                <a:gd name="connsiteX7" fmla="*/ 0 w 9395"/>
                <a:gd name="connsiteY7" fmla="*/ 4914 h 10000"/>
                <a:gd name="connsiteX8" fmla="*/ 377 w 9395"/>
                <a:gd name="connsiteY8" fmla="*/ 5668 h 10000"/>
                <a:gd name="connsiteX9" fmla="*/ 479 w 9395"/>
                <a:gd name="connsiteY9" fmla="*/ 8055 h 10000"/>
                <a:gd name="connsiteX10" fmla="*/ 3089 w 9395"/>
                <a:gd name="connsiteY10" fmla="*/ 8055 h 10000"/>
                <a:gd name="connsiteX11" fmla="*/ 3698 w 9395"/>
                <a:gd name="connsiteY11" fmla="*/ 6870 h 10000"/>
                <a:gd name="connsiteX12" fmla="*/ 3877 w 9395"/>
                <a:gd name="connsiteY12" fmla="*/ 8432 h 10000"/>
                <a:gd name="connsiteX13" fmla="*/ 3647 w 9395"/>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55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55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94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94 h 10000"/>
                <a:gd name="connsiteX10" fmla="*/ 3288 w 10000"/>
                <a:gd name="connsiteY10" fmla="*/ 8114 h 10000"/>
                <a:gd name="connsiteX11" fmla="*/ 3936 w 10000"/>
                <a:gd name="connsiteY11" fmla="*/ 6870 h 10000"/>
                <a:gd name="connsiteX12" fmla="*/ 4127 w 10000"/>
                <a:gd name="connsiteY12" fmla="*/ 8432 h 10000"/>
                <a:gd name="connsiteX13" fmla="*/ 3882 w 10000"/>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73 w 10096"/>
                <a:gd name="connsiteY6" fmla="*/ 4399 h 10000"/>
                <a:gd name="connsiteX7" fmla="*/ 0 w 10096"/>
                <a:gd name="connsiteY7" fmla="*/ 4914 h 10000"/>
                <a:gd name="connsiteX8" fmla="*/ 497 w 10096"/>
                <a:gd name="connsiteY8" fmla="*/ 566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73 w 10096"/>
                <a:gd name="connsiteY6" fmla="*/ 439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586 w 10096"/>
                <a:gd name="connsiteY5" fmla="*/ 2177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586 w 10096"/>
                <a:gd name="connsiteY5" fmla="*/ 2177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96" h="10000">
                  <a:moveTo>
                    <a:pt x="3978" y="10000"/>
                  </a:moveTo>
                  <a:lnTo>
                    <a:pt x="9788" y="9945"/>
                  </a:lnTo>
                  <a:cubicBezTo>
                    <a:pt x="9832" y="9625"/>
                    <a:pt x="9875" y="9306"/>
                    <a:pt x="9918" y="8986"/>
                  </a:cubicBezTo>
                  <a:cubicBezTo>
                    <a:pt x="9959" y="5956"/>
                    <a:pt x="10734" y="5385"/>
                    <a:pt x="8702" y="3097"/>
                  </a:cubicBezTo>
                  <a:cubicBezTo>
                    <a:pt x="7451" y="1684"/>
                    <a:pt x="6268" y="1025"/>
                    <a:pt x="4107" y="0"/>
                  </a:cubicBezTo>
                  <a:cubicBezTo>
                    <a:pt x="3944" y="953"/>
                    <a:pt x="3182" y="1587"/>
                    <a:pt x="2586" y="2177"/>
                  </a:cubicBezTo>
                  <a:cubicBezTo>
                    <a:pt x="1908" y="2848"/>
                    <a:pt x="2135" y="2623"/>
                    <a:pt x="1625" y="4379"/>
                  </a:cubicBezTo>
                  <a:lnTo>
                    <a:pt x="0" y="4914"/>
                  </a:lnTo>
                  <a:cubicBezTo>
                    <a:pt x="225" y="5873"/>
                    <a:pt x="276" y="5158"/>
                    <a:pt x="377" y="5688"/>
                  </a:cubicBezTo>
                  <a:cubicBezTo>
                    <a:pt x="478" y="6218"/>
                    <a:pt x="776" y="6482"/>
                    <a:pt x="606" y="8094"/>
                  </a:cubicBezTo>
                  <a:lnTo>
                    <a:pt x="3384" y="8114"/>
                  </a:lnTo>
                  <a:cubicBezTo>
                    <a:pt x="4159" y="7339"/>
                    <a:pt x="3384" y="7538"/>
                    <a:pt x="4032" y="6870"/>
                  </a:cubicBezTo>
                  <a:cubicBezTo>
                    <a:pt x="4344" y="7269"/>
                    <a:pt x="4277" y="7967"/>
                    <a:pt x="4223" y="8432"/>
                  </a:cubicBezTo>
                  <a:cubicBezTo>
                    <a:pt x="4161" y="8920"/>
                    <a:pt x="4073" y="9452"/>
                    <a:pt x="3978" y="10000"/>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2" name="Freeform 81">
              <a:extLst>
                <a:ext uri="{FF2B5EF4-FFF2-40B4-BE49-F238E27FC236}">
                  <a16:creationId xmlns:a16="http://schemas.microsoft.com/office/drawing/2014/main" id="{9E58364A-FD6E-4DE2-A317-6A9063247833}"/>
                </a:ext>
              </a:extLst>
            </p:cNvPr>
            <p:cNvSpPr>
              <a:spLocks/>
            </p:cNvSpPr>
            <p:nvPr/>
          </p:nvSpPr>
          <p:spPr bwMode="auto">
            <a:xfrm>
              <a:off x="2669941" y="1566388"/>
              <a:ext cx="982467" cy="1103215"/>
            </a:xfrm>
            <a:custGeom>
              <a:avLst/>
              <a:gdLst>
                <a:gd name="T0" fmla="*/ 89 w 1916"/>
                <a:gd name="T1" fmla="*/ 89 h 2047"/>
                <a:gd name="T2" fmla="*/ 94 w 1916"/>
                <a:gd name="T3" fmla="*/ 802 h 2047"/>
                <a:gd name="T4" fmla="*/ 502 w 1916"/>
                <a:gd name="T5" fmla="*/ 1025 h 2047"/>
                <a:gd name="T6" fmla="*/ 260 w 1916"/>
                <a:gd name="T7" fmla="*/ 1311 h 2047"/>
                <a:gd name="T8" fmla="*/ 691 w 1916"/>
                <a:gd name="T9" fmla="*/ 2046 h 2047"/>
                <a:gd name="T10" fmla="*/ 1361 w 1916"/>
                <a:gd name="T11" fmla="*/ 2047 h 2047"/>
                <a:gd name="T12" fmla="*/ 1637 w 1916"/>
                <a:gd name="T13" fmla="*/ 1628 h 2047"/>
                <a:gd name="T14" fmla="*/ 1648 w 1916"/>
                <a:gd name="T15" fmla="*/ 1106 h 2047"/>
                <a:gd name="T16" fmla="*/ 1891 w 1916"/>
                <a:gd name="T17" fmla="*/ 854 h 2047"/>
                <a:gd name="T18" fmla="*/ 1269 w 1916"/>
                <a:gd name="T19" fmla="*/ 988 h 2047"/>
                <a:gd name="T20" fmla="*/ 1183 w 1916"/>
                <a:gd name="T21" fmla="*/ 1391 h 2047"/>
                <a:gd name="T22" fmla="*/ 1153 w 1916"/>
                <a:gd name="T23" fmla="*/ 1438 h 2047"/>
                <a:gd name="T24" fmla="*/ 1003 w 1916"/>
                <a:gd name="T25" fmla="*/ 1944 h 2047"/>
                <a:gd name="T26" fmla="*/ 790 w 1916"/>
                <a:gd name="T27" fmla="*/ 1452 h 2047"/>
                <a:gd name="T28" fmla="*/ 720 w 1916"/>
                <a:gd name="T29" fmla="*/ 1060 h 2047"/>
                <a:gd name="T30" fmla="*/ 732 w 1916"/>
                <a:gd name="T31" fmla="*/ 665 h 2047"/>
                <a:gd name="T32" fmla="*/ 230 w 1916"/>
                <a:gd name="T33" fmla="*/ 0 h 2047"/>
                <a:gd name="T34" fmla="*/ 89 w 1916"/>
                <a:gd name="T35" fmla="*/ 89 h 2047"/>
                <a:gd name="connsiteX0" fmla="*/ 102 w 9514"/>
                <a:gd name="connsiteY0" fmla="*/ 435 h 10000"/>
                <a:gd name="connsiteX1" fmla="*/ 128 w 9514"/>
                <a:gd name="connsiteY1" fmla="*/ 3918 h 10000"/>
                <a:gd name="connsiteX2" fmla="*/ 2257 w 9514"/>
                <a:gd name="connsiteY2" fmla="*/ 5007 h 10000"/>
                <a:gd name="connsiteX3" fmla="*/ 994 w 9514"/>
                <a:gd name="connsiteY3" fmla="*/ 6404 h 10000"/>
                <a:gd name="connsiteX4" fmla="*/ 3243 w 9514"/>
                <a:gd name="connsiteY4" fmla="*/ 9995 h 10000"/>
                <a:gd name="connsiteX5" fmla="*/ 6740 w 9514"/>
                <a:gd name="connsiteY5" fmla="*/ 10000 h 10000"/>
                <a:gd name="connsiteX6" fmla="*/ 8181 w 9514"/>
                <a:gd name="connsiteY6" fmla="*/ 7953 h 10000"/>
                <a:gd name="connsiteX7" fmla="*/ 8238 w 9514"/>
                <a:gd name="connsiteY7" fmla="*/ 5403 h 10000"/>
                <a:gd name="connsiteX8" fmla="*/ 9507 w 9514"/>
                <a:gd name="connsiteY8" fmla="*/ 4172 h 10000"/>
                <a:gd name="connsiteX9" fmla="*/ 6260 w 9514"/>
                <a:gd name="connsiteY9" fmla="*/ 4827 h 10000"/>
                <a:gd name="connsiteX10" fmla="*/ 5811 w 9514"/>
                <a:gd name="connsiteY10" fmla="*/ 6795 h 10000"/>
                <a:gd name="connsiteX11" fmla="*/ 5655 w 9514"/>
                <a:gd name="connsiteY11" fmla="*/ 7025 h 10000"/>
                <a:gd name="connsiteX12" fmla="*/ 4872 w 9514"/>
                <a:gd name="connsiteY12" fmla="*/ 9497 h 10000"/>
                <a:gd name="connsiteX13" fmla="*/ 3760 w 9514"/>
                <a:gd name="connsiteY13" fmla="*/ 7093 h 10000"/>
                <a:gd name="connsiteX14" fmla="*/ 3395 w 9514"/>
                <a:gd name="connsiteY14" fmla="*/ 5178 h 10000"/>
                <a:gd name="connsiteX15" fmla="*/ 3457 w 9514"/>
                <a:gd name="connsiteY15" fmla="*/ 3249 h 10000"/>
                <a:gd name="connsiteX16" fmla="*/ 837 w 9514"/>
                <a:gd name="connsiteY16" fmla="*/ 0 h 10000"/>
                <a:gd name="connsiteX17" fmla="*/ 102 w 9514"/>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29" h="10000">
                  <a:moveTo>
                    <a:pt x="107" y="435"/>
                  </a:moveTo>
                  <a:cubicBezTo>
                    <a:pt x="809" y="1221"/>
                    <a:pt x="-382" y="2941"/>
                    <a:pt x="135" y="3918"/>
                  </a:cubicBezTo>
                  <a:cubicBezTo>
                    <a:pt x="639" y="4660"/>
                    <a:pt x="1462" y="4392"/>
                    <a:pt x="2372" y="5007"/>
                  </a:cubicBezTo>
                  <a:cubicBezTo>
                    <a:pt x="2241" y="6331"/>
                    <a:pt x="1802" y="5545"/>
                    <a:pt x="1045" y="6404"/>
                  </a:cubicBezTo>
                  <a:cubicBezTo>
                    <a:pt x="1045" y="7450"/>
                    <a:pt x="3064" y="8950"/>
                    <a:pt x="3409" y="9995"/>
                  </a:cubicBezTo>
                  <a:lnTo>
                    <a:pt x="7084" y="10000"/>
                  </a:lnTo>
                  <a:cubicBezTo>
                    <a:pt x="7440" y="9323"/>
                    <a:pt x="8188" y="8499"/>
                    <a:pt x="8599" y="7953"/>
                  </a:cubicBezTo>
                  <a:cubicBezTo>
                    <a:pt x="10218" y="6173"/>
                    <a:pt x="8701" y="6786"/>
                    <a:pt x="8659" y="5403"/>
                  </a:cubicBezTo>
                  <a:cubicBezTo>
                    <a:pt x="9844" y="5030"/>
                    <a:pt x="10144" y="5388"/>
                    <a:pt x="9993" y="4172"/>
                  </a:cubicBezTo>
                  <a:cubicBezTo>
                    <a:pt x="8670" y="4529"/>
                    <a:pt x="8236" y="4787"/>
                    <a:pt x="6580" y="4827"/>
                  </a:cubicBezTo>
                  <a:cubicBezTo>
                    <a:pt x="6515" y="5467"/>
                    <a:pt x="6421" y="6194"/>
                    <a:pt x="6108" y="6795"/>
                  </a:cubicBezTo>
                  <a:lnTo>
                    <a:pt x="5944" y="7025"/>
                  </a:lnTo>
                  <a:cubicBezTo>
                    <a:pt x="5976" y="7753"/>
                    <a:pt x="5593" y="9052"/>
                    <a:pt x="5121" y="9497"/>
                  </a:cubicBezTo>
                  <a:cubicBezTo>
                    <a:pt x="4325" y="9140"/>
                    <a:pt x="4407" y="7665"/>
                    <a:pt x="3952" y="7093"/>
                  </a:cubicBezTo>
                  <a:cubicBezTo>
                    <a:pt x="3859" y="6458"/>
                    <a:pt x="3628" y="5813"/>
                    <a:pt x="3568" y="5178"/>
                  </a:cubicBezTo>
                  <a:cubicBezTo>
                    <a:pt x="3492" y="4416"/>
                    <a:pt x="3645" y="4001"/>
                    <a:pt x="3634" y="3249"/>
                  </a:cubicBezTo>
                  <a:cubicBezTo>
                    <a:pt x="2236" y="2721"/>
                    <a:pt x="1099" y="1641"/>
                    <a:pt x="880" y="0"/>
                  </a:cubicBezTo>
                  <a:lnTo>
                    <a:pt x="107" y="435"/>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3" name="Freeform 82">
              <a:extLst>
                <a:ext uri="{FF2B5EF4-FFF2-40B4-BE49-F238E27FC236}">
                  <a16:creationId xmlns:a16="http://schemas.microsoft.com/office/drawing/2014/main" id="{8332105A-5A29-459E-88DD-6CD7E5E131AE}"/>
                </a:ext>
              </a:extLst>
            </p:cNvPr>
            <p:cNvSpPr>
              <a:spLocks/>
            </p:cNvSpPr>
            <p:nvPr/>
          </p:nvSpPr>
          <p:spPr bwMode="auto">
            <a:xfrm>
              <a:off x="2606982" y="4105380"/>
              <a:ext cx="1166463" cy="390122"/>
            </a:xfrm>
            <a:custGeom>
              <a:avLst/>
              <a:gdLst>
                <a:gd name="T0" fmla="*/ 270 w 2159"/>
                <a:gd name="T1" fmla="*/ 724 h 724"/>
                <a:gd name="T2" fmla="*/ 1082 w 2159"/>
                <a:gd name="T3" fmla="*/ 666 h 724"/>
                <a:gd name="T4" fmla="*/ 1944 w 2159"/>
                <a:gd name="T5" fmla="*/ 702 h 724"/>
                <a:gd name="T6" fmla="*/ 1990 w 2159"/>
                <a:gd name="T7" fmla="*/ 318 h 724"/>
                <a:gd name="T8" fmla="*/ 2159 w 2159"/>
                <a:gd name="T9" fmla="*/ 0 h 724"/>
                <a:gd name="T10" fmla="*/ 0 w 2159"/>
                <a:gd name="T11" fmla="*/ 0 h 724"/>
                <a:gd name="T12" fmla="*/ 154 w 2159"/>
                <a:gd name="T13" fmla="*/ 344 h 724"/>
                <a:gd name="T14" fmla="*/ 270 w 2159"/>
                <a:gd name="T15" fmla="*/ 724 h 724"/>
                <a:gd name="connsiteX0" fmla="*/ 1251 w 10000"/>
                <a:gd name="connsiteY0" fmla="*/ 10000 h 10000"/>
                <a:gd name="connsiteX1" fmla="*/ 5012 w 10000"/>
                <a:gd name="connsiteY1" fmla="*/ 9199 h 10000"/>
                <a:gd name="connsiteX2" fmla="*/ 9004 w 10000"/>
                <a:gd name="connsiteY2" fmla="*/ 9696 h 10000"/>
                <a:gd name="connsiteX3" fmla="*/ 9365 w 10000"/>
                <a:gd name="connsiteY3" fmla="*/ 4441 h 10000"/>
                <a:gd name="connsiteX4" fmla="*/ 10000 w 10000"/>
                <a:gd name="connsiteY4" fmla="*/ 0 h 10000"/>
                <a:gd name="connsiteX5" fmla="*/ 0 w 10000"/>
                <a:gd name="connsiteY5" fmla="*/ 0 h 10000"/>
                <a:gd name="connsiteX6" fmla="*/ 713 w 10000"/>
                <a:gd name="connsiteY6" fmla="*/ 4751 h 10000"/>
                <a:gd name="connsiteX7" fmla="*/ 1251 w 10000"/>
                <a:gd name="connsiteY7" fmla="*/ 10000 h 10000"/>
                <a:gd name="connsiteX0" fmla="*/ 1251 w 10000"/>
                <a:gd name="connsiteY0" fmla="*/ 10000 h 10000"/>
                <a:gd name="connsiteX1" fmla="*/ 5012 w 10000"/>
                <a:gd name="connsiteY1" fmla="*/ 9199 h 10000"/>
                <a:gd name="connsiteX2" fmla="*/ 9119 w 10000"/>
                <a:gd name="connsiteY2" fmla="*/ 9647 h 10000"/>
                <a:gd name="connsiteX3" fmla="*/ 9365 w 10000"/>
                <a:gd name="connsiteY3" fmla="*/ 4441 h 10000"/>
                <a:gd name="connsiteX4" fmla="*/ 10000 w 10000"/>
                <a:gd name="connsiteY4" fmla="*/ 0 h 10000"/>
                <a:gd name="connsiteX5" fmla="*/ 0 w 10000"/>
                <a:gd name="connsiteY5" fmla="*/ 0 h 10000"/>
                <a:gd name="connsiteX6" fmla="*/ 713 w 10000"/>
                <a:gd name="connsiteY6" fmla="*/ 4751 h 10000"/>
                <a:gd name="connsiteX7" fmla="*/ 1251 w 10000"/>
                <a:gd name="connsiteY7" fmla="*/ 10000 h 10000"/>
                <a:gd name="connsiteX0" fmla="*/ 1251 w 10049"/>
                <a:gd name="connsiteY0" fmla="*/ 10000 h 10000"/>
                <a:gd name="connsiteX1" fmla="*/ 5012 w 10049"/>
                <a:gd name="connsiteY1" fmla="*/ 9199 h 10000"/>
                <a:gd name="connsiteX2" fmla="*/ 9119 w 10049"/>
                <a:gd name="connsiteY2" fmla="*/ 9647 h 10000"/>
                <a:gd name="connsiteX3" fmla="*/ 9365 w 10049"/>
                <a:gd name="connsiteY3" fmla="*/ 4441 h 10000"/>
                <a:gd name="connsiteX4" fmla="*/ 10049 w 10049"/>
                <a:gd name="connsiteY4" fmla="*/ 0 h 10000"/>
                <a:gd name="connsiteX5" fmla="*/ 0 w 10049"/>
                <a:gd name="connsiteY5" fmla="*/ 0 h 10000"/>
                <a:gd name="connsiteX6" fmla="*/ 713 w 10049"/>
                <a:gd name="connsiteY6" fmla="*/ 4751 h 10000"/>
                <a:gd name="connsiteX7" fmla="*/ 1251 w 10049"/>
                <a:gd name="connsiteY7"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49" h="10000">
                  <a:moveTo>
                    <a:pt x="1251" y="10000"/>
                  </a:moveTo>
                  <a:cubicBezTo>
                    <a:pt x="2534" y="9627"/>
                    <a:pt x="3701" y="9258"/>
                    <a:pt x="5012" y="9199"/>
                  </a:cubicBezTo>
                  <a:cubicBezTo>
                    <a:pt x="6323" y="9140"/>
                    <a:pt x="8123" y="9951"/>
                    <a:pt x="9119" y="9647"/>
                  </a:cubicBezTo>
                  <a:cubicBezTo>
                    <a:pt x="9277" y="8252"/>
                    <a:pt x="9194" y="6168"/>
                    <a:pt x="9365" y="4441"/>
                  </a:cubicBezTo>
                  <a:cubicBezTo>
                    <a:pt x="9555" y="2549"/>
                    <a:pt x="9804" y="1878"/>
                    <a:pt x="10049" y="0"/>
                  </a:cubicBezTo>
                  <a:lnTo>
                    <a:pt x="0" y="0"/>
                  </a:lnTo>
                  <a:cubicBezTo>
                    <a:pt x="371" y="1975"/>
                    <a:pt x="449" y="1892"/>
                    <a:pt x="713" y="4751"/>
                  </a:cubicBezTo>
                  <a:cubicBezTo>
                    <a:pt x="899" y="6713"/>
                    <a:pt x="1065" y="8605"/>
                    <a:pt x="1251" y="10000"/>
                  </a:cubicBezTo>
                  <a:close/>
                </a:path>
              </a:pathLst>
            </a:custGeom>
            <a:solidFill>
              <a:srgbClr val="2C3A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4" name="Freeform 84">
              <a:extLst>
                <a:ext uri="{FF2B5EF4-FFF2-40B4-BE49-F238E27FC236}">
                  <a16:creationId xmlns:a16="http://schemas.microsoft.com/office/drawing/2014/main" id="{9A7B0760-1069-47D4-8745-750502F09923}"/>
                </a:ext>
              </a:extLst>
            </p:cNvPr>
            <p:cNvSpPr>
              <a:spLocks/>
            </p:cNvSpPr>
            <p:nvPr/>
          </p:nvSpPr>
          <p:spPr bwMode="auto">
            <a:xfrm>
              <a:off x="3307285" y="6549242"/>
              <a:ext cx="601172" cy="856990"/>
            </a:xfrm>
            <a:custGeom>
              <a:avLst/>
              <a:gdLst>
                <a:gd name="T0" fmla="*/ 208 w 1117"/>
                <a:gd name="T1" fmla="*/ 556 h 1595"/>
                <a:gd name="T2" fmla="*/ 311 w 1117"/>
                <a:gd name="T3" fmla="*/ 1515 h 1595"/>
                <a:gd name="T4" fmla="*/ 893 w 1117"/>
                <a:gd name="T5" fmla="*/ 1011 h 1595"/>
                <a:gd name="T6" fmla="*/ 1117 w 1117"/>
                <a:gd name="T7" fmla="*/ 118 h 1595"/>
                <a:gd name="T8" fmla="*/ 743 w 1117"/>
                <a:gd name="T9" fmla="*/ 44 h 1595"/>
                <a:gd name="T10" fmla="*/ 384 w 1117"/>
                <a:gd name="T11" fmla="*/ 0 h 1595"/>
                <a:gd name="T12" fmla="*/ 208 w 1117"/>
                <a:gd name="T13" fmla="*/ 556 h 1595"/>
              </a:gdLst>
              <a:ahLst/>
              <a:cxnLst>
                <a:cxn ang="0">
                  <a:pos x="T0" y="T1"/>
                </a:cxn>
                <a:cxn ang="0">
                  <a:pos x="T2" y="T3"/>
                </a:cxn>
                <a:cxn ang="0">
                  <a:pos x="T4" y="T5"/>
                </a:cxn>
                <a:cxn ang="0">
                  <a:pos x="T6" y="T7"/>
                </a:cxn>
                <a:cxn ang="0">
                  <a:pos x="T8" y="T9"/>
                </a:cxn>
                <a:cxn ang="0">
                  <a:pos x="T10" y="T11"/>
                </a:cxn>
                <a:cxn ang="0">
                  <a:pos x="T12" y="T13"/>
                </a:cxn>
              </a:cxnLst>
              <a:rect l="0" t="0" r="r" b="b"/>
              <a:pathLst>
                <a:path w="1117" h="1595">
                  <a:moveTo>
                    <a:pt x="208" y="556"/>
                  </a:moveTo>
                  <a:cubicBezTo>
                    <a:pt x="125" y="945"/>
                    <a:pt x="0" y="1240"/>
                    <a:pt x="311" y="1515"/>
                  </a:cubicBezTo>
                  <a:cubicBezTo>
                    <a:pt x="487" y="1595"/>
                    <a:pt x="797" y="1330"/>
                    <a:pt x="893" y="1011"/>
                  </a:cubicBezTo>
                  <a:cubicBezTo>
                    <a:pt x="946" y="834"/>
                    <a:pt x="1112" y="272"/>
                    <a:pt x="1117" y="118"/>
                  </a:cubicBezTo>
                  <a:cubicBezTo>
                    <a:pt x="1081" y="21"/>
                    <a:pt x="889" y="61"/>
                    <a:pt x="743" y="44"/>
                  </a:cubicBezTo>
                  <a:cubicBezTo>
                    <a:pt x="618" y="29"/>
                    <a:pt x="478" y="13"/>
                    <a:pt x="384" y="0"/>
                  </a:cubicBezTo>
                  <a:lnTo>
                    <a:pt x="208" y="556"/>
                  </a:lnTo>
                  <a:close/>
                </a:path>
              </a:pathLst>
            </a:custGeom>
            <a:solidFill>
              <a:srgbClr val="021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5" name="Freeform 85">
              <a:extLst>
                <a:ext uri="{FF2B5EF4-FFF2-40B4-BE49-F238E27FC236}">
                  <a16:creationId xmlns:a16="http://schemas.microsoft.com/office/drawing/2014/main" id="{22A4474A-CEED-4496-A528-85CA124F3B1F}"/>
                </a:ext>
              </a:extLst>
            </p:cNvPr>
            <p:cNvSpPr>
              <a:spLocks/>
            </p:cNvSpPr>
            <p:nvPr/>
          </p:nvSpPr>
          <p:spPr bwMode="auto">
            <a:xfrm>
              <a:off x="2418317" y="6174308"/>
              <a:ext cx="866585" cy="914549"/>
            </a:xfrm>
            <a:custGeom>
              <a:avLst/>
              <a:gdLst>
                <a:gd name="T0" fmla="*/ 650 w 1611"/>
                <a:gd name="T1" fmla="*/ 308 h 1702"/>
                <a:gd name="T2" fmla="*/ 596 w 1611"/>
                <a:gd name="T3" fmla="*/ 456 h 1702"/>
                <a:gd name="T4" fmla="*/ 337 w 1611"/>
                <a:gd name="T5" fmla="*/ 1036 h 1702"/>
                <a:gd name="T6" fmla="*/ 48 w 1611"/>
                <a:gd name="T7" fmla="*/ 1541 h 1702"/>
                <a:gd name="T8" fmla="*/ 1115 w 1611"/>
                <a:gd name="T9" fmla="*/ 895 h 1702"/>
                <a:gd name="T10" fmla="*/ 1232 w 1611"/>
                <a:gd name="T11" fmla="*/ 667 h 1702"/>
                <a:gd name="T12" fmla="*/ 1244 w 1611"/>
                <a:gd name="T13" fmla="*/ 651 h 1702"/>
                <a:gd name="T14" fmla="*/ 1396 w 1611"/>
                <a:gd name="T15" fmla="*/ 544 h 1702"/>
                <a:gd name="T16" fmla="*/ 1597 w 1611"/>
                <a:gd name="T17" fmla="*/ 345 h 1702"/>
                <a:gd name="T18" fmla="*/ 1501 w 1611"/>
                <a:gd name="T19" fmla="*/ 8 h 1702"/>
                <a:gd name="T20" fmla="*/ 720 w 1611"/>
                <a:gd name="T21" fmla="*/ 260 h 1702"/>
                <a:gd name="T22" fmla="*/ 650 w 1611"/>
                <a:gd name="T23" fmla="*/ 308 h 1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1" h="1702">
                  <a:moveTo>
                    <a:pt x="650" y="308"/>
                  </a:moveTo>
                  <a:lnTo>
                    <a:pt x="596" y="456"/>
                  </a:lnTo>
                  <a:cubicBezTo>
                    <a:pt x="493" y="632"/>
                    <a:pt x="452" y="884"/>
                    <a:pt x="337" y="1036"/>
                  </a:cubicBezTo>
                  <a:cubicBezTo>
                    <a:pt x="219" y="1192"/>
                    <a:pt x="0" y="1321"/>
                    <a:pt x="48" y="1541"/>
                  </a:cubicBezTo>
                  <a:cubicBezTo>
                    <a:pt x="534" y="1702"/>
                    <a:pt x="821" y="1261"/>
                    <a:pt x="1115" y="895"/>
                  </a:cubicBezTo>
                  <a:cubicBezTo>
                    <a:pt x="1194" y="796"/>
                    <a:pt x="1188" y="730"/>
                    <a:pt x="1232" y="667"/>
                  </a:cubicBezTo>
                  <a:cubicBezTo>
                    <a:pt x="1235" y="663"/>
                    <a:pt x="1241" y="655"/>
                    <a:pt x="1244" y="651"/>
                  </a:cubicBezTo>
                  <a:cubicBezTo>
                    <a:pt x="1270" y="623"/>
                    <a:pt x="1321" y="626"/>
                    <a:pt x="1396" y="544"/>
                  </a:cubicBezTo>
                  <a:cubicBezTo>
                    <a:pt x="1492" y="437"/>
                    <a:pt x="1455" y="411"/>
                    <a:pt x="1597" y="345"/>
                  </a:cubicBezTo>
                  <a:cubicBezTo>
                    <a:pt x="1611" y="230"/>
                    <a:pt x="1576" y="119"/>
                    <a:pt x="1501" y="8"/>
                  </a:cubicBezTo>
                  <a:cubicBezTo>
                    <a:pt x="1383" y="0"/>
                    <a:pt x="810" y="210"/>
                    <a:pt x="720" y="260"/>
                  </a:cubicBezTo>
                  <a:lnTo>
                    <a:pt x="650" y="308"/>
                  </a:lnTo>
                  <a:close/>
                </a:path>
              </a:pathLst>
            </a:custGeom>
            <a:solidFill>
              <a:srgbClr val="021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6" name="Freeform 87">
              <a:extLst>
                <a:ext uri="{FF2B5EF4-FFF2-40B4-BE49-F238E27FC236}">
                  <a16:creationId xmlns:a16="http://schemas.microsoft.com/office/drawing/2014/main" id="{928CA431-9C30-4DFA-8F43-9AD0AA470FA2}"/>
                </a:ext>
              </a:extLst>
            </p:cNvPr>
            <p:cNvSpPr>
              <a:spLocks/>
            </p:cNvSpPr>
            <p:nvPr/>
          </p:nvSpPr>
          <p:spPr bwMode="auto">
            <a:xfrm>
              <a:off x="3313680" y="1639937"/>
              <a:ext cx="565998" cy="1029667"/>
            </a:xfrm>
            <a:custGeom>
              <a:avLst/>
              <a:gdLst>
                <a:gd name="T0" fmla="*/ 0 w 1050"/>
                <a:gd name="T1" fmla="*/ 855 h 1914"/>
                <a:gd name="T2" fmla="*/ 622 w 1050"/>
                <a:gd name="T3" fmla="*/ 721 h 1914"/>
                <a:gd name="T4" fmla="*/ 379 w 1050"/>
                <a:gd name="T5" fmla="*/ 973 h 1914"/>
                <a:gd name="T6" fmla="*/ 368 w 1050"/>
                <a:gd name="T7" fmla="*/ 1495 h 1914"/>
                <a:gd name="T8" fmla="*/ 92 w 1050"/>
                <a:gd name="T9" fmla="*/ 1914 h 1914"/>
                <a:gd name="T10" fmla="*/ 996 w 1050"/>
                <a:gd name="T11" fmla="*/ 1914 h 1914"/>
                <a:gd name="T12" fmla="*/ 1032 w 1050"/>
                <a:gd name="T13" fmla="*/ 1631 h 1914"/>
                <a:gd name="T14" fmla="*/ 1004 w 1050"/>
                <a:gd name="T15" fmla="*/ 1349 h 1914"/>
                <a:gd name="T16" fmla="*/ 898 w 1050"/>
                <a:gd name="T17" fmla="*/ 1563 h 1914"/>
                <a:gd name="T18" fmla="*/ 500 w 1050"/>
                <a:gd name="T19" fmla="*/ 1563 h 1914"/>
                <a:gd name="T20" fmla="*/ 484 w 1050"/>
                <a:gd name="T21" fmla="*/ 1132 h 1914"/>
                <a:gd name="T22" fmla="*/ 425 w 1050"/>
                <a:gd name="T23" fmla="*/ 996 h 1914"/>
                <a:gd name="T24" fmla="*/ 657 w 1050"/>
                <a:gd name="T25" fmla="*/ 903 h 1914"/>
                <a:gd name="T26" fmla="*/ 830 w 1050"/>
                <a:gd name="T27" fmla="*/ 509 h 1914"/>
                <a:gd name="T28" fmla="*/ 1015 w 1050"/>
                <a:gd name="T29" fmla="*/ 109 h 1914"/>
                <a:gd name="T30" fmla="*/ 712 w 1050"/>
                <a:gd name="T31" fmla="*/ 0 h 1914"/>
                <a:gd name="T32" fmla="*/ 579 w 1050"/>
                <a:gd name="T33" fmla="*/ 226 h 1914"/>
                <a:gd name="T34" fmla="*/ 14 w 1050"/>
                <a:gd name="T35" fmla="*/ 617 h 1914"/>
                <a:gd name="T36" fmla="*/ 0 w 1050"/>
                <a:gd name="T37" fmla="*/ 855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0" h="1914">
                  <a:moveTo>
                    <a:pt x="0" y="855"/>
                  </a:moveTo>
                  <a:cubicBezTo>
                    <a:pt x="302" y="847"/>
                    <a:pt x="381" y="794"/>
                    <a:pt x="622" y="721"/>
                  </a:cubicBezTo>
                  <a:cubicBezTo>
                    <a:pt x="632" y="977"/>
                    <a:pt x="556" y="865"/>
                    <a:pt x="379" y="973"/>
                  </a:cubicBezTo>
                  <a:cubicBezTo>
                    <a:pt x="376" y="1256"/>
                    <a:pt x="647" y="1123"/>
                    <a:pt x="368" y="1495"/>
                  </a:cubicBezTo>
                  <a:cubicBezTo>
                    <a:pt x="286" y="1603"/>
                    <a:pt x="139" y="1772"/>
                    <a:pt x="92" y="1914"/>
                  </a:cubicBezTo>
                  <a:lnTo>
                    <a:pt x="996" y="1914"/>
                  </a:lnTo>
                  <a:cubicBezTo>
                    <a:pt x="1010" y="1815"/>
                    <a:pt x="1023" y="1719"/>
                    <a:pt x="1032" y="1631"/>
                  </a:cubicBezTo>
                  <a:cubicBezTo>
                    <a:pt x="1040" y="1547"/>
                    <a:pt x="1050" y="1421"/>
                    <a:pt x="1004" y="1349"/>
                  </a:cubicBezTo>
                  <a:cubicBezTo>
                    <a:pt x="884" y="1452"/>
                    <a:pt x="1012" y="1423"/>
                    <a:pt x="898" y="1563"/>
                  </a:cubicBezTo>
                  <a:lnTo>
                    <a:pt x="500" y="1563"/>
                  </a:lnTo>
                  <a:cubicBezTo>
                    <a:pt x="525" y="1272"/>
                    <a:pt x="584" y="1323"/>
                    <a:pt x="484" y="1132"/>
                  </a:cubicBezTo>
                  <a:cubicBezTo>
                    <a:pt x="424" y="1018"/>
                    <a:pt x="458" y="1169"/>
                    <a:pt x="425" y="996"/>
                  </a:cubicBezTo>
                  <a:lnTo>
                    <a:pt x="657" y="903"/>
                  </a:lnTo>
                  <a:cubicBezTo>
                    <a:pt x="732" y="586"/>
                    <a:pt x="654" y="729"/>
                    <a:pt x="830" y="509"/>
                  </a:cubicBezTo>
                  <a:cubicBezTo>
                    <a:pt x="909" y="411"/>
                    <a:pt x="991" y="281"/>
                    <a:pt x="1015" y="109"/>
                  </a:cubicBezTo>
                  <a:lnTo>
                    <a:pt x="712" y="0"/>
                  </a:lnTo>
                  <a:lnTo>
                    <a:pt x="579" y="226"/>
                  </a:lnTo>
                  <a:cubicBezTo>
                    <a:pt x="433" y="466"/>
                    <a:pt x="281" y="528"/>
                    <a:pt x="14" y="617"/>
                  </a:cubicBezTo>
                  <a:lnTo>
                    <a:pt x="0" y="85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7" name="Freeform 88">
              <a:extLst>
                <a:ext uri="{FF2B5EF4-FFF2-40B4-BE49-F238E27FC236}">
                  <a16:creationId xmlns:a16="http://schemas.microsoft.com/office/drawing/2014/main" id="{711C1BDA-5876-4360-884A-783172D3769F}"/>
                </a:ext>
              </a:extLst>
            </p:cNvPr>
            <p:cNvSpPr>
              <a:spLocks/>
            </p:cNvSpPr>
            <p:nvPr/>
          </p:nvSpPr>
          <p:spPr bwMode="auto">
            <a:xfrm>
              <a:off x="3134608" y="427999"/>
              <a:ext cx="793036" cy="965712"/>
            </a:xfrm>
            <a:custGeom>
              <a:avLst/>
              <a:gdLst>
                <a:gd name="T0" fmla="*/ 0 w 1474"/>
                <a:gd name="T1" fmla="*/ 1058 h 1793"/>
                <a:gd name="T2" fmla="*/ 1055 w 1474"/>
                <a:gd name="T3" fmla="*/ 1584 h 1793"/>
                <a:gd name="T4" fmla="*/ 1106 w 1474"/>
                <a:gd name="T5" fmla="*/ 1757 h 1793"/>
                <a:gd name="T6" fmla="*/ 1114 w 1474"/>
                <a:gd name="T7" fmla="*/ 1787 h 1793"/>
                <a:gd name="T8" fmla="*/ 1183 w 1474"/>
                <a:gd name="T9" fmla="*/ 1776 h 1793"/>
                <a:gd name="T10" fmla="*/ 1398 w 1474"/>
                <a:gd name="T11" fmla="*/ 1558 h 1793"/>
                <a:gd name="T12" fmla="*/ 936 w 1474"/>
                <a:gd name="T13" fmla="*/ 0 h 1793"/>
                <a:gd name="T14" fmla="*/ 976 w 1474"/>
                <a:gd name="T15" fmla="*/ 1229 h 1793"/>
                <a:gd name="T16" fmla="*/ 0 w 1474"/>
                <a:gd name="T17" fmla="*/ 1058 h 1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4" h="1793">
                  <a:moveTo>
                    <a:pt x="0" y="1058"/>
                  </a:moveTo>
                  <a:cubicBezTo>
                    <a:pt x="115" y="1380"/>
                    <a:pt x="614" y="1571"/>
                    <a:pt x="1055" y="1584"/>
                  </a:cubicBezTo>
                  <a:lnTo>
                    <a:pt x="1106" y="1757"/>
                  </a:lnTo>
                  <a:cubicBezTo>
                    <a:pt x="1108" y="1765"/>
                    <a:pt x="1110" y="1778"/>
                    <a:pt x="1114" y="1787"/>
                  </a:cubicBezTo>
                  <a:cubicBezTo>
                    <a:pt x="1145" y="1790"/>
                    <a:pt x="1152" y="1793"/>
                    <a:pt x="1183" y="1776"/>
                  </a:cubicBezTo>
                  <a:cubicBezTo>
                    <a:pt x="1225" y="1493"/>
                    <a:pt x="1202" y="1633"/>
                    <a:pt x="1398" y="1558"/>
                  </a:cubicBezTo>
                  <a:cubicBezTo>
                    <a:pt x="1474" y="924"/>
                    <a:pt x="1353" y="188"/>
                    <a:pt x="936" y="0"/>
                  </a:cubicBezTo>
                  <a:cubicBezTo>
                    <a:pt x="905" y="144"/>
                    <a:pt x="1191" y="473"/>
                    <a:pt x="976" y="1229"/>
                  </a:cubicBezTo>
                  <a:cubicBezTo>
                    <a:pt x="227" y="1345"/>
                    <a:pt x="319" y="1076"/>
                    <a:pt x="0" y="1058"/>
                  </a:cubicBezTo>
                  <a:close/>
                </a:path>
              </a:pathLst>
            </a:custGeom>
            <a:solidFill>
              <a:srgbClr val="592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8" name="Freeform 89">
              <a:extLst>
                <a:ext uri="{FF2B5EF4-FFF2-40B4-BE49-F238E27FC236}">
                  <a16:creationId xmlns:a16="http://schemas.microsoft.com/office/drawing/2014/main" id="{42D2AF80-B889-47F8-A932-97F0117492E4}"/>
                </a:ext>
              </a:extLst>
            </p:cNvPr>
            <p:cNvSpPr>
              <a:spLocks/>
            </p:cNvSpPr>
            <p:nvPr/>
          </p:nvSpPr>
          <p:spPr bwMode="auto">
            <a:xfrm>
              <a:off x="3057862" y="1914941"/>
              <a:ext cx="214249" cy="697104"/>
            </a:xfrm>
            <a:custGeom>
              <a:avLst/>
              <a:gdLst>
                <a:gd name="T0" fmla="*/ 0 w 400"/>
                <a:gd name="T1" fmla="*/ 807 h 1299"/>
                <a:gd name="T2" fmla="*/ 213 w 400"/>
                <a:gd name="T3" fmla="*/ 1299 h 1299"/>
                <a:gd name="T4" fmla="*/ 363 w 400"/>
                <a:gd name="T5" fmla="*/ 793 h 1299"/>
                <a:gd name="T6" fmla="*/ 335 w 400"/>
                <a:gd name="T7" fmla="*/ 360 h 1299"/>
                <a:gd name="T8" fmla="*/ 348 w 400"/>
                <a:gd name="T9" fmla="*/ 330 h 1299"/>
                <a:gd name="T10" fmla="*/ 354 w 400"/>
                <a:gd name="T11" fmla="*/ 102 h 1299"/>
                <a:gd name="T12" fmla="*/ 37 w 400"/>
                <a:gd name="T13" fmla="*/ 127 h 1299"/>
                <a:gd name="T14" fmla="*/ 68 w 400"/>
                <a:gd name="T15" fmla="*/ 639 h 1299"/>
                <a:gd name="T16" fmla="*/ 19 w 400"/>
                <a:gd name="T17" fmla="*/ 772 h 1299"/>
                <a:gd name="T18" fmla="*/ 0 w 400"/>
                <a:gd name="T19" fmla="*/ 807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1299">
                  <a:moveTo>
                    <a:pt x="0" y="807"/>
                  </a:moveTo>
                  <a:cubicBezTo>
                    <a:pt x="83" y="924"/>
                    <a:pt x="68" y="1226"/>
                    <a:pt x="213" y="1299"/>
                  </a:cubicBezTo>
                  <a:cubicBezTo>
                    <a:pt x="299" y="1208"/>
                    <a:pt x="369" y="942"/>
                    <a:pt x="363" y="793"/>
                  </a:cubicBezTo>
                  <a:cubicBezTo>
                    <a:pt x="320" y="627"/>
                    <a:pt x="288" y="497"/>
                    <a:pt x="335" y="360"/>
                  </a:cubicBezTo>
                  <a:cubicBezTo>
                    <a:pt x="339" y="348"/>
                    <a:pt x="344" y="342"/>
                    <a:pt x="348" y="330"/>
                  </a:cubicBezTo>
                  <a:cubicBezTo>
                    <a:pt x="376" y="249"/>
                    <a:pt x="400" y="219"/>
                    <a:pt x="354" y="102"/>
                  </a:cubicBezTo>
                  <a:cubicBezTo>
                    <a:pt x="91" y="0"/>
                    <a:pt x="38" y="126"/>
                    <a:pt x="37" y="127"/>
                  </a:cubicBezTo>
                  <a:cubicBezTo>
                    <a:pt x="20" y="243"/>
                    <a:pt x="118" y="378"/>
                    <a:pt x="68" y="639"/>
                  </a:cubicBezTo>
                  <a:lnTo>
                    <a:pt x="19" y="772"/>
                  </a:lnTo>
                  <a:cubicBezTo>
                    <a:pt x="16" y="767"/>
                    <a:pt x="7" y="796"/>
                    <a:pt x="0" y="807"/>
                  </a:cubicBezTo>
                  <a:close/>
                </a:path>
              </a:pathLst>
            </a:custGeom>
            <a:solidFill>
              <a:srgbClr val="DE64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9" name="Freeform 90">
              <a:extLst>
                <a:ext uri="{FF2B5EF4-FFF2-40B4-BE49-F238E27FC236}">
                  <a16:creationId xmlns:a16="http://schemas.microsoft.com/office/drawing/2014/main" id="{94BC392E-C047-44FF-9ABF-B88A298A5B0F}"/>
                </a:ext>
              </a:extLst>
            </p:cNvPr>
            <p:cNvSpPr>
              <a:spLocks/>
            </p:cNvSpPr>
            <p:nvPr/>
          </p:nvSpPr>
          <p:spPr bwMode="auto">
            <a:xfrm>
              <a:off x="3056222" y="3217762"/>
              <a:ext cx="406194" cy="313878"/>
            </a:xfrm>
            <a:prstGeom prst="ellipse">
              <a:avLst/>
            </a:pr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0" name="Oval 239">
              <a:extLst>
                <a:ext uri="{FF2B5EF4-FFF2-40B4-BE49-F238E27FC236}">
                  <a16:creationId xmlns:a16="http://schemas.microsoft.com/office/drawing/2014/main" id="{2578E5BA-4CF7-41A8-9172-CDEA2192E786}"/>
                </a:ext>
              </a:extLst>
            </p:cNvPr>
            <p:cNvSpPr/>
            <p:nvPr/>
          </p:nvSpPr>
          <p:spPr>
            <a:xfrm>
              <a:off x="2976001" y="1361577"/>
              <a:ext cx="92094" cy="9209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1" name="Freeform 56">
              <a:extLst>
                <a:ext uri="{FF2B5EF4-FFF2-40B4-BE49-F238E27FC236}">
                  <a16:creationId xmlns:a16="http://schemas.microsoft.com/office/drawing/2014/main" id="{A148765F-623B-4DAC-B1F8-517C90D7303F}"/>
                </a:ext>
              </a:extLst>
            </p:cNvPr>
            <p:cNvSpPr>
              <a:spLocks/>
            </p:cNvSpPr>
            <p:nvPr/>
          </p:nvSpPr>
          <p:spPr bwMode="auto">
            <a:xfrm flipH="1">
              <a:off x="2926075" y="1287442"/>
              <a:ext cx="188667" cy="63954"/>
            </a:xfrm>
            <a:custGeom>
              <a:avLst/>
              <a:gdLst>
                <a:gd name="T0" fmla="*/ 0 w 352"/>
                <a:gd name="T1" fmla="*/ 63 h 119"/>
                <a:gd name="T2" fmla="*/ 352 w 352"/>
                <a:gd name="T3" fmla="*/ 67 h 119"/>
                <a:gd name="T4" fmla="*/ 0 w 352"/>
                <a:gd name="T5" fmla="*/ 63 h 119"/>
              </a:gdLst>
              <a:ahLst/>
              <a:cxnLst>
                <a:cxn ang="0">
                  <a:pos x="T0" y="T1"/>
                </a:cxn>
                <a:cxn ang="0">
                  <a:pos x="T2" y="T3"/>
                </a:cxn>
                <a:cxn ang="0">
                  <a:pos x="T4" y="T5"/>
                </a:cxn>
              </a:cxnLst>
              <a:rect l="0" t="0" r="r" b="b"/>
              <a:pathLst>
                <a:path w="352" h="119">
                  <a:moveTo>
                    <a:pt x="0" y="63"/>
                  </a:moveTo>
                  <a:cubicBezTo>
                    <a:pt x="43" y="93"/>
                    <a:pt x="275" y="119"/>
                    <a:pt x="352" y="67"/>
                  </a:cubicBezTo>
                  <a:cubicBezTo>
                    <a:pt x="246" y="41"/>
                    <a:pt x="86" y="0"/>
                    <a:pt x="0" y="63"/>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242" name="Oval 241">
              <a:extLst>
                <a:ext uri="{FF2B5EF4-FFF2-40B4-BE49-F238E27FC236}">
                  <a16:creationId xmlns:a16="http://schemas.microsoft.com/office/drawing/2014/main" id="{74B5D618-2A6B-4540-B62D-6EF1C3BDD9A1}"/>
                </a:ext>
              </a:extLst>
            </p:cNvPr>
            <p:cNvSpPr/>
            <p:nvPr/>
          </p:nvSpPr>
          <p:spPr>
            <a:xfrm>
              <a:off x="3433276" y="1361577"/>
              <a:ext cx="92094" cy="9209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3" name="Freeform 56">
              <a:extLst>
                <a:ext uri="{FF2B5EF4-FFF2-40B4-BE49-F238E27FC236}">
                  <a16:creationId xmlns:a16="http://schemas.microsoft.com/office/drawing/2014/main" id="{F67671B2-E7AA-45CB-8855-3B05AF3C8CD5}"/>
                </a:ext>
              </a:extLst>
            </p:cNvPr>
            <p:cNvSpPr>
              <a:spLocks/>
            </p:cNvSpPr>
            <p:nvPr/>
          </p:nvSpPr>
          <p:spPr bwMode="auto">
            <a:xfrm>
              <a:off x="3394917" y="1287442"/>
              <a:ext cx="188667" cy="63954"/>
            </a:xfrm>
            <a:custGeom>
              <a:avLst/>
              <a:gdLst>
                <a:gd name="T0" fmla="*/ 0 w 352"/>
                <a:gd name="T1" fmla="*/ 63 h 119"/>
                <a:gd name="T2" fmla="*/ 352 w 352"/>
                <a:gd name="T3" fmla="*/ 67 h 119"/>
                <a:gd name="T4" fmla="*/ 0 w 352"/>
                <a:gd name="T5" fmla="*/ 63 h 119"/>
              </a:gdLst>
              <a:ahLst/>
              <a:cxnLst>
                <a:cxn ang="0">
                  <a:pos x="T0" y="T1"/>
                </a:cxn>
                <a:cxn ang="0">
                  <a:pos x="T2" y="T3"/>
                </a:cxn>
                <a:cxn ang="0">
                  <a:pos x="T4" y="T5"/>
                </a:cxn>
              </a:cxnLst>
              <a:rect l="0" t="0" r="r" b="b"/>
              <a:pathLst>
                <a:path w="352" h="119">
                  <a:moveTo>
                    <a:pt x="0" y="63"/>
                  </a:moveTo>
                  <a:cubicBezTo>
                    <a:pt x="43" y="93"/>
                    <a:pt x="275" y="119"/>
                    <a:pt x="352" y="67"/>
                  </a:cubicBezTo>
                  <a:cubicBezTo>
                    <a:pt x="246" y="41"/>
                    <a:pt x="86" y="0"/>
                    <a:pt x="0" y="63"/>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244" name="Freeform 41">
              <a:extLst>
                <a:ext uri="{FF2B5EF4-FFF2-40B4-BE49-F238E27FC236}">
                  <a16:creationId xmlns:a16="http://schemas.microsoft.com/office/drawing/2014/main" id="{F9B26192-861C-4F49-B226-8BA2A2D4CDC8}"/>
                </a:ext>
              </a:extLst>
            </p:cNvPr>
            <p:cNvSpPr>
              <a:spLocks/>
            </p:cNvSpPr>
            <p:nvPr/>
          </p:nvSpPr>
          <p:spPr bwMode="auto">
            <a:xfrm>
              <a:off x="3111819" y="1707748"/>
              <a:ext cx="253682" cy="111036"/>
            </a:xfrm>
            <a:custGeom>
              <a:avLst/>
              <a:gdLst>
                <a:gd name="T0" fmla="*/ 541 w 541"/>
                <a:gd name="T1" fmla="*/ 0 h 252"/>
                <a:gd name="T2" fmla="*/ 0 w 541"/>
                <a:gd name="T3" fmla="*/ 15 h 252"/>
                <a:gd name="T4" fmla="*/ 130 w 541"/>
                <a:gd name="T5" fmla="*/ 220 h 252"/>
                <a:gd name="T6" fmla="*/ 541 w 541"/>
                <a:gd name="T7" fmla="*/ 0 h 252"/>
                <a:gd name="connsiteX0" fmla="*/ 10000 w 10000"/>
                <a:gd name="connsiteY0" fmla="*/ 0 h 9263"/>
                <a:gd name="connsiteX1" fmla="*/ 0 w 10000"/>
                <a:gd name="connsiteY1" fmla="*/ 595 h 9263"/>
                <a:gd name="connsiteX2" fmla="*/ 2403 w 10000"/>
                <a:gd name="connsiteY2" fmla="*/ 8730 h 9263"/>
                <a:gd name="connsiteX3" fmla="*/ 10000 w 10000"/>
                <a:gd name="connsiteY3" fmla="*/ 0 h 9263"/>
              </a:gdLst>
              <a:ahLst/>
              <a:cxnLst>
                <a:cxn ang="0">
                  <a:pos x="connsiteX0" y="connsiteY0"/>
                </a:cxn>
                <a:cxn ang="0">
                  <a:pos x="connsiteX1" y="connsiteY1"/>
                </a:cxn>
                <a:cxn ang="0">
                  <a:pos x="connsiteX2" y="connsiteY2"/>
                </a:cxn>
                <a:cxn ang="0">
                  <a:pos x="connsiteX3" y="connsiteY3"/>
                </a:cxn>
              </a:cxnLst>
              <a:rect l="l" t="t" r="r" b="b"/>
              <a:pathLst>
                <a:path w="10000" h="9263">
                  <a:moveTo>
                    <a:pt x="10000" y="0"/>
                  </a:moveTo>
                  <a:lnTo>
                    <a:pt x="0" y="595"/>
                  </a:lnTo>
                  <a:cubicBezTo>
                    <a:pt x="388" y="5238"/>
                    <a:pt x="1209" y="7952"/>
                    <a:pt x="2403" y="8730"/>
                  </a:cubicBezTo>
                  <a:cubicBezTo>
                    <a:pt x="6636" y="10000"/>
                    <a:pt x="9242" y="9683"/>
                    <a:pt x="10000" y="0"/>
                  </a:cubicBezTo>
                  <a:close/>
                </a:path>
              </a:pathLst>
            </a:custGeom>
            <a:solidFill>
              <a:srgbClr val="FDFB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5" name="Freeform 34">
              <a:extLst>
                <a:ext uri="{FF2B5EF4-FFF2-40B4-BE49-F238E27FC236}">
                  <a16:creationId xmlns:a16="http://schemas.microsoft.com/office/drawing/2014/main" id="{BF6C1C8D-E46B-479C-844B-61C134E91B5D}"/>
                </a:ext>
              </a:extLst>
            </p:cNvPr>
            <p:cNvSpPr>
              <a:spLocks/>
            </p:cNvSpPr>
            <p:nvPr/>
          </p:nvSpPr>
          <p:spPr bwMode="auto">
            <a:xfrm>
              <a:off x="2545080" y="4079797"/>
              <a:ext cx="1304565" cy="83144"/>
            </a:xfrm>
            <a:custGeom>
              <a:avLst/>
              <a:gdLst>
                <a:gd name="T0" fmla="*/ 166 w 2515"/>
                <a:gd name="T1" fmla="*/ 149 h 149"/>
                <a:gd name="T2" fmla="*/ 2324 w 2515"/>
                <a:gd name="T3" fmla="*/ 148 h 149"/>
                <a:gd name="T4" fmla="*/ 2515 w 2515"/>
                <a:gd name="T5" fmla="*/ 0 h 149"/>
                <a:gd name="T6" fmla="*/ 0 w 2515"/>
                <a:gd name="T7" fmla="*/ 17 h 149"/>
                <a:gd name="T8" fmla="*/ 166 w 2515"/>
                <a:gd name="T9" fmla="*/ 149 h 149"/>
              </a:gdLst>
              <a:ahLst/>
              <a:cxnLst>
                <a:cxn ang="0">
                  <a:pos x="T0" y="T1"/>
                </a:cxn>
                <a:cxn ang="0">
                  <a:pos x="T2" y="T3"/>
                </a:cxn>
                <a:cxn ang="0">
                  <a:pos x="T4" y="T5"/>
                </a:cxn>
                <a:cxn ang="0">
                  <a:pos x="T6" y="T7"/>
                </a:cxn>
                <a:cxn ang="0">
                  <a:pos x="T8" y="T9"/>
                </a:cxn>
              </a:cxnLst>
              <a:rect l="0" t="0" r="r" b="b"/>
              <a:pathLst>
                <a:path w="2515" h="149">
                  <a:moveTo>
                    <a:pt x="166" y="149"/>
                  </a:moveTo>
                  <a:lnTo>
                    <a:pt x="2324" y="148"/>
                  </a:lnTo>
                  <a:lnTo>
                    <a:pt x="2515" y="0"/>
                  </a:lnTo>
                  <a:lnTo>
                    <a:pt x="0" y="17"/>
                  </a:lnTo>
                  <a:lnTo>
                    <a:pt x="166" y="149"/>
                  </a:lnTo>
                  <a:close/>
                </a:path>
              </a:pathLst>
            </a:custGeom>
            <a:solidFill>
              <a:srgbClr val="A3B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6" name="Freeform 72">
              <a:extLst>
                <a:ext uri="{FF2B5EF4-FFF2-40B4-BE49-F238E27FC236}">
                  <a16:creationId xmlns:a16="http://schemas.microsoft.com/office/drawing/2014/main" id="{373910DA-69B2-499C-91C5-35C6C66378C2}"/>
                </a:ext>
              </a:extLst>
            </p:cNvPr>
            <p:cNvSpPr>
              <a:spLocks/>
            </p:cNvSpPr>
            <p:nvPr/>
          </p:nvSpPr>
          <p:spPr bwMode="auto">
            <a:xfrm>
              <a:off x="3515136" y="3967879"/>
              <a:ext cx="847398" cy="2654110"/>
            </a:xfrm>
            <a:custGeom>
              <a:avLst/>
              <a:gdLst>
                <a:gd name="T0" fmla="*/ 474 w 1577"/>
                <a:gd name="T1" fmla="*/ 254 h 4932"/>
                <a:gd name="T2" fmla="*/ 305 w 1577"/>
                <a:gd name="T3" fmla="*/ 572 h 4932"/>
                <a:gd name="T4" fmla="*/ 259 w 1577"/>
                <a:gd name="T5" fmla="*/ 956 h 4932"/>
                <a:gd name="T6" fmla="*/ 259 w 1577"/>
                <a:gd name="T7" fmla="*/ 1025 h 4932"/>
                <a:gd name="T8" fmla="*/ 0 w 1577"/>
                <a:gd name="T9" fmla="*/ 4814 h 4932"/>
                <a:gd name="T10" fmla="*/ 359 w 1577"/>
                <a:gd name="T11" fmla="*/ 4858 h 4932"/>
                <a:gd name="T12" fmla="*/ 733 w 1577"/>
                <a:gd name="T13" fmla="*/ 4932 h 4932"/>
                <a:gd name="T14" fmla="*/ 860 w 1577"/>
                <a:gd name="T15" fmla="*/ 4731 h 4932"/>
                <a:gd name="T16" fmla="*/ 907 w 1577"/>
                <a:gd name="T17" fmla="*/ 4422 h 4932"/>
                <a:gd name="T18" fmla="*/ 1371 w 1577"/>
                <a:gd name="T19" fmla="*/ 1502 h 4932"/>
                <a:gd name="T20" fmla="*/ 1363 w 1577"/>
                <a:gd name="T21" fmla="*/ 360 h 4932"/>
                <a:gd name="T22" fmla="*/ 474 w 1577"/>
                <a:gd name="T23" fmla="*/ 254 h 4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77" h="4932">
                  <a:moveTo>
                    <a:pt x="474" y="254"/>
                  </a:moveTo>
                  <a:cubicBezTo>
                    <a:pt x="421" y="390"/>
                    <a:pt x="346" y="435"/>
                    <a:pt x="305" y="572"/>
                  </a:cubicBezTo>
                  <a:cubicBezTo>
                    <a:pt x="268" y="697"/>
                    <a:pt x="293" y="855"/>
                    <a:pt x="259" y="956"/>
                  </a:cubicBezTo>
                  <a:lnTo>
                    <a:pt x="259" y="1025"/>
                  </a:lnTo>
                  <a:lnTo>
                    <a:pt x="0" y="4814"/>
                  </a:lnTo>
                  <a:cubicBezTo>
                    <a:pt x="94" y="4827"/>
                    <a:pt x="234" y="4843"/>
                    <a:pt x="359" y="4858"/>
                  </a:cubicBezTo>
                  <a:cubicBezTo>
                    <a:pt x="505" y="4875"/>
                    <a:pt x="697" y="4835"/>
                    <a:pt x="733" y="4932"/>
                  </a:cubicBezTo>
                  <a:cubicBezTo>
                    <a:pt x="825" y="4864"/>
                    <a:pt x="831" y="4888"/>
                    <a:pt x="860" y="4731"/>
                  </a:cubicBezTo>
                  <a:cubicBezTo>
                    <a:pt x="878" y="4633"/>
                    <a:pt x="891" y="4522"/>
                    <a:pt x="907" y="4422"/>
                  </a:cubicBezTo>
                  <a:lnTo>
                    <a:pt x="1371" y="1502"/>
                  </a:lnTo>
                  <a:cubicBezTo>
                    <a:pt x="1433" y="1108"/>
                    <a:pt x="1577" y="684"/>
                    <a:pt x="1363" y="360"/>
                  </a:cubicBezTo>
                  <a:cubicBezTo>
                    <a:pt x="1159" y="0"/>
                    <a:pt x="767" y="26"/>
                    <a:pt x="474" y="254"/>
                  </a:cubicBezTo>
                  <a:close/>
                </a:path>
              </a:pathLst>
            </a:custGeom>
            <a:solidFill>
              <a:schemeClr val="tx2">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7" name="Freeform 73">
              <a:extLst>
                <a:ext uri="{FF2B5EF4-FFF2-40B4-BE49-F238E27FC236}">
                  <a16:creationId xmlns:a16="http://schemas.microsoft.com/office/drawing/2014/main" id="{8F0F6AD5-261D-4D04-9EB8-25116BD4F024}"/>
                </a:ext>
              </a:extLst>
            </p:cNvPr>
            <p:cNvSpPr>
              <a:spLocks/>
            </p:cNvSpPr>
            <p:nvPr/>
          </p:nvSpPr>
          <p:spPr bwMode="auto">
            <a:xfrm>
              <a:off x="2021799" y="3990262"/>
              <a:ext cx="1205544" cy="2347129"/>
            </a:xfrm>
            <a:custGeom>
              <a:avLst/>
              <a:gdLst>
                <a:gd name="T0" fmla="*/ 105 w 2243"/>
                <a:gd name="T1" fmla="*/ 883 h 4364"/>
                <a:gd name="T2" fmla="*/ 419 w 2243"/>
                <a:gd name="T3" fmla="*/ 1735 h 4364"/>
                <a:gd name="T4" fmla="*/ 748 w 2243"/>
                <a:gd name="T5" fmla="*/ 2605 h 4364"/>
                <a:gd name="T6" fmla="*/ 1392 w 2243"/>
                <a:gd name="T7" fmla="*/ 4364 h 4364"/>
                <a:gd name="T8" fmla="*/ 1462 w 2243"/>
                <a:gd name="T9" fmla="*/ 4316 h 4364"/>
                <a:gd name="T10" fmla="*/ 2243 w 2243"/>
                <a:gd name="T11" fmla="*/ 4064 h 4364"/>
                <a:gd name="T12" fmla="*/ 1899 w 2243"/>
                <a:gd name="T13" fmla="*/ 2801 h 4364"/>
                <a:gd name="T14" fmla="*/ 1363 w 2243"/>
                <a:gd name="T15" fmla="*/ 934 h 4364"/>
                <a:gd name="T16" fmla="*/ 1247 w 2243"/>
                <a:gd name="T17" fmla="*/ 554 h 4364"/>
                <a:gd name="T18" fmla="*/ 1093 w 2243"/>
                <a:gd name="T19" fmla="*/ 210 h 4364"/>
                <a:gd name="T20" fmla="*/ 675 w 2243"/>
                <a:gd name="T21" fmla="*/ 0 h 4364"/>
                <a:gd name="T22" fmla="*/ 147 w 2243"/>
                <a:gd name="T23" fmla="*/ 243 h 4364"/>
                <a:gd name="T24" fmla="*/ 105 w 2243"/>
                <a:gd name="T25" fmla="*/ 883 h 4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3" h="4364">
                  <a:moveTo>
                    <a:pt x="105" y="883"/>
                  </a:moveTo>
                  <a:cubicBezTo>
                    <a:pt x="174" y="1143"/>
                    <a:pt x="318" y="1470"/>
                    <a:pt x="419" y="1735"/>
                  </a:cubicBezTo>
                  <a:cubicBezTo>
                    <a:pt x="527" y="2019"/>
                    <a:pt x="636" y="2311"/>
                    <a:pt x="748" y="2605"/>
                  </a:cubicBezTo>
                  <a:cubicBezTo>
                    <a:pt x="871" y="2929"/>
                    <a:pt x="1368" y="4119"/>
                    <a:pt x="1392" y="4364"/>
                  </a:cubicBezTo>
                  <a:lnTo>
                    <a:pt x="1462" y="4316"/>
                  </a:lnTo>
                  <a:cubicBezTo>
                    <a:pt x="1552" y="4266"/>
                    <a:pt x="2125" y="4056"/>
                    <a:pt x="2243" y="4064"/>
                  </a:cubicBezTo>
                  <a:cubicBezTo>
                    <a:pt x="2163" y="3799"/>
                    <a:pt x="1911" y="3052"/>
                    <a:pt x="1899" y="2801"/>
                  </a:cubicBezTo>
                  <a:cubicBezTo>
                    <a:pt x="1821" y="2692"/>
                    <a:pt x="1394" y="1154"/>
                    <a:pt x="1363" y="934"/>
                  </a:cubicBezTo>
                  <a:cubicBezTo>
                    <a:pt x="1323" y="833"/>
                    <a:pt x="1287" y="696"/>
                    <a:pt x="1247" y="554"/>
                  </a:cubicBezTo>
                  <a:cubicBezTo>
                    <a:pt x="1190" y="347"/>
                    <a:pt x="1173" y="353"/>
                    <a:pt x="1093" y="210"/>
                  </a:cubicBezTo>
                  <a:cubicBezTo>
                    <a:pt x="980" y="110"/>
                    <a:pt x="880" y="45"/>
                    <a:pt x="675" y="0"/>
                  </a:cubicBezTo>
                  <a:cubicBezTo>
                    <a:pt x="385" y="1"/>
                    <a:pt x="257" y="61"/>
                    <a:pt x="147" y="243"/>
                  </a:cubicBezTo>
                  <a:cubicBezTo>
                    <a:pt x="42" y="417"/>
                    <a:pt x="0" y="688"/>
                    <a:pt x="105" y="883"/>
                  </a:cubicBezTo>
                  <a:close/>
                </a:path>
              </a:pathLst>
            </a:custGeom>
            <a:solidFill>
              <a:schemeClr val="tx2">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12473487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theme" Target="../theme/theme2.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3" Type="http://schemas.openxmlformats.org/officeDocument/2006/relationships/slideLayout" Target="../slideLayouts/slideLayout11.xml"/><Relationship Id="rId21" Type="http://schemas.openxmlformats.org/officeDocument/2006/relationships/theme" Target="../theme/theme3.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rgbClr val="047B9F"/>
            </a:gs>
            <a:gs pos="0">
              <a:srgbClr val="00C1BC"/>
            </a:gs>
            <a:gs pos="100000">
              <a:schemeClr val="accent2">
                <a:lumMod val="50000"/>
              </a:schemeClr>
            </a:gs>
          </a:gsLst>
          <a:lin ang="135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6A4447-2FFC-B940-8606-D29474252D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F14C45-513A-3145-B1C8-CCA89B2A13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12F477-1409-AE4B-B117-0BD0AFED31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3E618E-FC35-594E-B936-12928A813AE7}" type="datetimeFigureOut">
              <a:rPr lang="en-US" smtClean="0"/>
              <a:t>2/24/22</a:t>
            </a:fld>
            <a:endParaRPr lang="en-US"/>
          </a:p>
        </p:txBody>
      </p:sp>
      <p:sp>
        <p:nvSpPr>
          <p:cNvPr id="5" name="Footer Placeholder 4">
            <a:extLst>
              <a:ext uri="{FF2B5EF4-FFF2-40B4-BE49-F238E27FC236}">
                <a16:creationId xmlns:a16="http://schemas.microsoft.com/office/drawing/2014/main" id="{56CA0095-16CB-D04A-AFB0-6332E6236F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29263C9-C226-3A49-94E0-C82875C190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4DD1FA-F6E0-B145-A8A0-E541F164D85B}" type="slidenum">
              <a:rPr lang="en-US" smtClean="0"/>
              <a:t>‹#›</a:t>
            </a:fld>
            <a:endParaRPr lang="en-US"/>
          </a:p>
        </p:txBody>
      </p:sp>
    </p:spTree>
    <p:extLst>
      <p:ext uri="{BB962C8B-B14F-4D97-AF65-F5344CB8AC3E}">
        <p14:creationId xmlns:p14="http://schemas.microsoft.com/office/powerpoint/2010/main" val="109339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2063294"/>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3F3F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8624" y="0"/>
            <a:ext cx="11115357" cy="72866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28624" y="1047750"/>
            <a:ext cx="11115357" cy="512921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07924286"/>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hf hdr="0" ftr="0" dt="0"/>
  <p:txStyles>
    <p:titleStyle>
      <a:lvl1pPr marL="72000" indent="-72000" algn="l" defTabSz="914400" rtl="0" eaLnBrk="1" latinLnBrk="0" hangingPunct="1">
        <a:lnSpc>
          <a:spcPct val="100000"/>
        </a:lnSpc>
        <a:spcBef>
          <a:spcPct val="0"/>
        </a:spcBef>
        <a:buNone/>
        <a:defRPr sz="2800" b="1" kern="1200">
          <a:solidFill>
            <a:srgbClr val="0182C3"/>
          </a:solidFill>
          <a:latin typeface="Century Gothic" panose="020B0502020202020204" pitchFamily="34" charset="0"/>
          <a:ea typeface="+mj-ea"/>
          <a:cs typeface="+mj-cs"/>
        </a:defRPr>
      </a:lvl1pPr>
    </p:titleStyle>
    <p:bodyStyle>
      <a:lvl1pPr marL="72000" indent="-720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72000" indent="-720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72000" indent="-72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72000" indent="-720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72000" indent="-720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lus.youexec.com/video/costopt" TargetMode="External"/><Relationship Id="rId7"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hyperlink" Target="https://youexec.com/unlimited" TargetMode="External"/><Relationship Id="rId5" Type="http://schemas.openxmlformats.org/officeDocument/2006/relationships/image" Target="../media/image1.png"/><Relationship Id="rId4" Type="http://schemas.openxmlformats.org/officeDocument/2006/relationships/hyperlink" Target="https://youexec.com/resources?m=ppt&amp;sr=costopt" TargetMode="External"/></Relationships>
</file>

<file path=ppt/slides/_rels/slide10.xml.rels><?xml version="1.0" encoding="UTF-8" standalone="yes"?>
<Relationships xmlns="http://schemas.openxmlformats.org/package/2006/relationships"><Relationship Id="rId8" Type="http://schemas.openxmlformats.org/officeDocument/2006/relationships/chart" Target="../charts/chart7.xml"/><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chart" Target="../charts/chart5.xml"/><Relationship Id="rId5" Type="http://schemas.openxmlformats.org/officeDocument/2006/relationships/chart" Target="../charts/chart4.xml"/><Relationship Id="rId10" Type="http://schemas.openxmlformats.org/officeDocument/2006/relationships/chart" Target="../charts/chart9.xml"/><Relationship Id="rId4" Type="http://schemas.openxmlformats.org/officeDocument/2006/relationships/chart" Target="../charts/chart3.xml"/><Relationship Id="rId9" Type="http://schemas.openxmlformats.org/officeDocument/2006/relationships/chart" Target="../charts/char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12.xml"/><Relationship Id="rId3" Type="http://schemas.openxmlformats.org/officeDocument/2006/relationships/tags" Target="../tags/tag3.xml"/><Relationship Id="rId7" Type="http://schemas.openxmlformats.org/officeDocument/2006/relationships/slideLayout" Target="../slideLayouts/slideLayout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image" Target="../media/image5.png"/><Relationship Id="rId4" Type="http://schemas.openxmlformats.org/officeDocument/2006/relationships/tags" Target="../tags/tag4.xml"/><Relationship Id="rId9" Type="http://schemas.microsoft.com/office/2014/relationships/chartEx" Target="../charts/chartEx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8" Type="http://schemas.openxmlformats.org/officeDocument/2006/relationships/image" Target="../media/image5.gif"/><Relationship Id="rId3" Type="http://schemas.openxmlformats.org/officeDocument/2006/relationships/hyperlink" Target="https://plus.youexec.com/article/cost" TargetMode="External"/><Relationship Id="rId7" Type="http://schemas.openxmlformats.org/officeDocument/2006/relationships/hyperlink" Target="https://plus.youexec.com/article/budgeting" TargetMode="External"/><Relationship Id="rId2" Type="http://schemas.openxmlformats.org/officeDocument/2006/relationships/notesSlide" Target="../notesSlides/notesSlide21.xml"/><Relationship Id="rId1" Type="http://schemas.openxmlformats.org/officeDocument/2006/relationships/slideLayout" Target="../slideLayouts/slideLayout28.xml"/><Relationship Id="rId6" Type="http://schemas.openxmlformats.org/officeDocument/2006/relationships/image" Target="../media/image4.gif"/><Relationship Id="rId5" Type="http://schemas.openxmlformats.org/officeDocument/2006/relationships/hyperlink" Target="https://plus.youexec.com/article/benefit" TargetMode="External"/><Relationship Id="rId10" Type="http://schemas.openxmlformats.org/officeDocument/2006/relationships/image" Target="../media/image6.gif"/><Relationship Id="rId4" Type="http://schemas.openxmlformats.org/officeDocument/2006/relationships/image" Target="../media/image3.gif"/><Relationship Id="rId9" Type="http://schemas.openxmlformats.org/officeDocument/2006/relationships/hyperlink" Target="https://plus.youexec.com/article/valu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8EFBBC22-36DF-084B-8829-047B0472472A}"/>
              </a:ext>
            </a:extLst>
          </p:cNvPr>
          <p:cNvSpPr txBox="1"/>
          <p:nvPr/>
        </p:nvSpPr>
        <p:spPr>
          <a:xfrm>
            <a:off x="7075564" y="5129052"/>
            <a:ext cx="3455705" cy="888256"/>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This video will walk you through the benefits of this framework. Paid members, please log in for a better viewing experience.</a:t>
            </a:r>
          </a:p>
        </p:txBody>
      </p:sp>
      <p:sp>
        <p:nvSpPr>
          <p:cNvPr id="15" name="Rounded Rectangle 14">
            <a:hlinkClick r:id="rId3"/>
            <a:extLst>
              <a:ext uri="{FF2B5EF4-FFF2-40B4-BE49-F238E27FC236}">
                <a16:creationId xmlns:a16="http://schemas.microsoft.com/office/drawing/2014/main" id="{46713F1D-4D14-9C48-AAB5-37AB772F3CA3}"/>
              </a:ext>
            </a:extLst>
          </p:cNvPr>
          <p:cNvSpPr/>
          <p:nvPr/>
        </p:nvSpPr>
        <p:spPr bwMode="auto">
          <a:xfrm>
            <a:off x="7075564" y="4300744"/>
            <a:ext cx="3455706" cy="690671"/>
          </a:xfrm>
          <a:prstGeom prst="roundRect">
            <a:avLst>
              <a:gd name="adj" fmla="val 9962"/>
            </a:avLst>
          </a:prstGeom>
          <a:solidFill>
            <a:srgbClr val="0044FF"/>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998"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Watch explainer</a:t>
            </a:r>
          </a:p>
        </p:txBody>
      </p:sp>
      <p:pic>
        <p:nvPicPr>
          <p:cNvPr id="25" name="Picture 24">
            <a:hlinkClick r:id="rId4"/>
            <a:extLst>
              <a:ext uri="{FF2B5EF4-FFF2-40B4-BE49-F238E27FC236}">
                <a16:creationId xmlns:a16="http://schemas.microsoft.com/office/drawing/2014/main" id="{1AB3293C-F512-DF4E-8165-1A9C8B96680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72131" y="840692"/>
            <a:ext cx="2388399" cy="686665"/>
          </a:xfrm>
          <a:prstGeom prst="rect">
            <a:avLst/>
          </a:prstGeom>
        </p:spPr>
      </p:pic>
      <p:sp>
        <p:nvSpPr>
          <p:cNvPr id="13" name="TextBox 12">
            <a:extLst>
              <a:ext uri="{FF2B5EF4-FFF2-40B4-BE49-F238E27FC236}">
                <a16:creationId xmlns:a16="http://schemas.microsoft.com/office/drawing/2014/main" id="{E6774262-A710-D04D-A5FB-5BDB58062892}"/>
              </a:ext>
            </a:extLst>
          </p:cNvPr>
          <p:cNvSpPr txBox="1"/>
          <p:nvPr/>
        </p:nvSpPr>
        <p:spPr>
          <a:xfrm>
            <a:off x="750698" y="1793970"/>
            <a:ext cx="4217177" cy="1165191"/>
          </a:xfrm>
          <a:prstGeom prst="rect">
            <a:avLst/>
          </a:prstGeom>
          <a:solidFill>
            <a:schemeClr val="bg1"/>
          </a:solid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You Exec provides business resources that move your career forward. Access our full library of presentations, spreadsheet models, and business book summaries. We do the work, you take the credit.</a:t>
            </a:r>
          </a:p>
        </p:txBody>
      </p:sp>
      <p:sp>
        <p:nvSpPr>
          <p:cNvPr id="14" name="TextBox 13">
            <a:extLst>
              <a:ext uri="{FF2B5EF4-FFF2-40B4-BE49-F238E27FC236}">
                <a16:creationId xmlns:a16="http://schemas.microsoft.com/office/drawing/2014/main" id="{BAC14C91-8D62-C340-9046-24DCF787110B}"/>
              </a:ext>
            </a:extLst>
          </p:cNvPr>
          <p:cNvSpPr txBox="1"/>
          <p:nvPr/>
        </p:nvSpPr>
        <p:spPr>
          <a:xfrm>
            <a:off x="750700" y="3184544"/>
            <a:ext cx="4217176" cy="1719189"/>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Errors &amp; Omissions Liability (E&amp;O): </a:t>
            </a: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You Exec makes no guarantee that the statements, analysis, projections, estimates, graphs, reports, numbers, and any derivatives sourced from this presentation are free of errors and omissions. You Exec assumes no liability for erroneous outcomes derived from this presentation. </a:t>
            </a:r>
            <a:endPar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endParaRPr>
          </a:p>
        </p:txBody>
      </p:sp>
      <p:sp>
        <p:nvSpPr>
          <p:cNvPr id="16" name="TextBox 15">
            <a:extLst>
              <a:ext uri="{FF2B5EF4-FFF2-40B4-BE49-F238E27FC236}">
                <a16:creationId xmlns:a16="http://schemas.microsoft.com/office/drawing/2014/main" id="{B53376B8-723F-524E-BAB3-2DB1BAD73DD2}"/>
              </a:ext>
            </a:extLst>
          </p:cNvPr>
          <p:cNvSpPr txBox="1"/>
          <p:nvPr/>
        </p:nvSpPr>
        <p:spPr>
          <a:xfrm>
            <a:off x="750699" y="5129116"/>
            <a:ext cx="4217176" cy="611258"/>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For a commercial or group license, please visit </a:t>
            </a:r>
            <a:r>
              <a:rPr kumimoji="0" lang="en-US" sz="1200" b="0" i="0" u="none" strike="noStrike" kern="1200" cap="none" spc="0" normalizeH="0" baseline="0" noProof="0" dirty="0">
                <a:ln>
                  <a:noFill/>
                </a:ln>
                <a:solidFill>
                  <a:srgbClr val="0044FF"/>
                </a:solidFill>
                <a:effectLst/>
                <a:uLnTx/>
                <a:uFillTx/>
                <a:latin typeface="Century Gothic" panose="020B0502020202020204" pitchFamily="34" charset="0"/>
                <a:ea typeface="Helvetica Neue"/>
                <a:cs typeface="Helvetica Neue"/>
                <a:sym typeface="Century Gothic"/>
                <a:hlinkClick r:id="rId6"/>
              </a:rPr>
              <a:t>Unlimited</a:t>
            </a:r>
            <a:r>
              <a:rPr kumimoji="0" lang="en-US" sz="1200" b="0" i="0" u="none" strike="noStrike" kern="1200" cap="none" spc="0" normalizeH="0" baseline="0" noProof="0" dirty="0">
                <a:ln>
                  <a:noFill/>
                </a:ln>
                <a:solidFill>
                  <a:srgbClr val="0044FF"/>
                </a:solidFill>
                <a:effectLst/>
                <a:uLnTx/>
                <a:uFillTx/>
                <a:latin typeface="Century Gothic" panose="020B0502020202020204" pitchFamily="34" charset="0"/>
                <a:ea typeface="Helvetica Neue"/>
                <a:cs typeface="Helvetica Neue"/>
                <a:sym typeface="Century Gothic"/>
              </a:rPr>
              <a:t> </a:t>
            </a: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and schedule a demo. </a:t>
            </a:r>
          </a:p>
        </p:txBody>
      </p:sp>
      <p:pic>
        <p:nvPicPr>
          <p:cNvPr id="6" name="Picture 5">
            <a:hlinkClick r:id="rId3"/>
            <a:extLst>
              <a:ext uri="{FF2B5EF4-FFF2-40B4-BE49-F238E27FC236}">
                <a16:creationId xmlns:a16="http://schemas.microsoft.com/office/drawing/2014/main" id="{2005BA3B-18D8-2F48-95D5-B3C8B62AE9C6}"/>
              </a:ext>
            </a:extLst>
          </p:cNvPr>
          <p:cNvPicPr>
            <a:picLocks noChangeAspect="1"/>
          </p:cNvPicPr>
          <p:nvPr/>
        </p:nvPicPr>
        <p:blipFill>
          <a:blip r:embed="rId7"/>
          <a:srcRect l="74" r="74"/>
          <a:stretch/>
        </p:blipFill>
        <p:spPr>
          <a:xfrm>
            <a:off x="6248415" y="932980"/>
            <a:ext cx="5125153" cy="2887170"/>
          </a:xfrm>
          <a:prstGeom prst="roundRect">
            <a:avLst>
              <a:gd name="adj" fmla="val 5398"/>
            </a:avLst>
          </a:prstGeom>
          <a:solidFill>
            <a:srgbClr val="FFFFFF">
              <a:shade val="85000"/>
            </a:srgbClr>
          </a:solidFill>
          <a:ln>
            <a:noFill/>
          </a:ln>
          <a:effectLst/>
        </p:spPr>
      </p:pic>
    </p:spTree>
    <p:extLst>
      <p:ext uri="{BB962C8B-B14F-4D97-AF65-F5344CB8AC3E}">
        <p14:creationId xmlns:p14="http://schemas.microsoft.com/office/powerpoint/2010/main" val="188957437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8">
            <a:extLst>
              <a:ext uri="{FF2B5EF4-FFF2-40B4-BE49-F238E27FC236}">
                <a16:creationId xmlns:a16="http://schemas.microsoft.com/office/drawing/2014/main" id="{1DC9C1CD-C676-4B36-A099-03180A052727}"/>
              </a:ext>
            </a:extLst>
          </p:cNvPr>
          <p:cNvSpPr/>
          <p:nvPr/>
        </p:nvSpPr>
        <p:spPr>
          <a:xfrm>
            <a:off x="8101522" y="425248"/>
            <a:ext cx="3296728" cy="6007505"/>
          </a:xfrm>
          <a:prstGeom prst="roundRect">
            <a:avLst>
              <a:gd name="adj" fmla="val 11705"/>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chemeClr val="bg1"/>
              </a:solidFill>
              <a:latin typeface="Century Gothic" panose="020B0502020202020204" pitchFamily="34" charset="0"/>
            </a:endParaRPr>
          </a:p>
        </p:txBody>
      </p:sp>
      <p:sp>
        <p:nvSpPr>
          <p:cNvPr id="9" name="Rounded Rectangle 18">
            <a:extLst>
              <a:ext uri="{FF2B5EF4-FFF2-40B4-BE49-F238E27FC236}">
                <a16:creationId xmlns:a16="http://schemas.microsoft.com/office/drawing/2014/main" id="{C5FECE9F-91EE-4802-B2AB-AC7F6843C7FD}"/>
              </a:ext>
            </a:extLst>
          </p:cNvPr>
          <p:cNvSpPr/>
          <p:nvPr/>
        </p:nvSpPr>
        <p:spPr>
          <a:xfrm>
            <a:off x="729603" y="425248"/>
            <a:ext cx="3425022" cy="2861976"/>
          </a:xfrm>
          <a:prstGeom prst="roundRect">
            <a:avLst>
              <a:gd name="adj" fmla="val 13118"/>
            </a:avLst>
          </a:prstGeom>
          <a:solidFill>
            <a:schemeClr val="bg1">
              <a:alpha val="11539"/>
            </a:schemeClr>
          </a:solidFill>
          <a:ln w="19050" cap="flat">
            <a:gradFill>
              <a:gsLst>
                <a:gs pos="42500">
                  <a:schemeClr val="tx2">
                    <a:lumMod val="75000"/>
                    <a:alpha val="64648"/>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rgbClr val="FFFFFF"/>
              </a:solidFill>
              <a:latin typeface="Century Gothic" panose="020B0502020202020204" pitchFamily="34" charset="0"/>
            </a:endParaRPr>
          </a:p>
        </p:txBody>
      </p:sp>
      <p:sp>
        <p:nvSpPr>
          <p:cNvPr id="17" name="Rounded Rectangle 18">
            <a:extLst>
              <a:ext uri="{FF2B5EF4-FFF2-40B4-BE49-F238E27FC236}">
                <a16:creationId xmlns:a16="http://schemas.microsoft.com/office/drawing/2014/main" id="{8715E1B8-7CD6-4677-9463-19D522B9A5B1}"/>
              </a:ext>
            </a:extLst>
          </p:cNvPr>
          <p:cNvSpPr/>
          <p:nvPr/>
        </p:nvSpPr>
        <p:spPr>
          <a:xfrm>
            <a:off x="729603" y="3570777"/>
            <a:ext cx="3425022" cy="2861976"/>
          </a:xfrm>
          <a:prstGeom prst="roundRect">
            <a:avLst>
              <a:gd name="adj" fmla="val 13118"/>
            </a:avLst>
          </a:prstGeom>
          <a:solidFill>
            <a:schemeClr val="bg1">
              <a:alpha val="11539"/>
            </a:schemeClr>
          </a:solidFill>
          <a:ln w="19050" cap="flat">
            <a:gradFill>
              <a:gsLst>
                <a:gs pos="42500">
                  <a:schemeClr val="tx2">
                    <a:lumMod val="75000"/>
                    <a:alpha val="64648"/>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rgbClr val="FFFFFF"/>
              </a:solidFill>
              <a:latin typeface="Century Gothic" panose="020B0502020202020204" pitchFamily="34" charset="0"/>
            </a:endParaRPr>
          </a:p>
        </p:txBody>
      </p:sp>
      <p:graphicFrame>
        <p:nvGraphicFramePr>
          <p:cNvPr id="4" name="Chart 3">
            <a:extLst>
              <a:ext uri="{FF2B5EF4-FFF2-40B4-BE49-F238E27FC236}">
                <a16:creationId xmlns:a16="http://schemas.microsoft.com/office/drawing/2014/main" id="{504CC949-B56B-4FE4-B305-5182D2FBC2CD}"/>
              </a:ext>
            </a:extLst>
          </p:cNvPr>
          <p:cNvGraphicFramePr/>
          <p:nvPr>
            <p:extLst>
              <p:ext uri="{D42A27DB-BD31-4B8C-83A1-F6EECF244321}">
                <p14:modId xmlns:p14="http://schemas.microsoft.com/office/powerpoint/2010/main" val="3046914021"/>
              </p:ext>
            </p:extLst>
          </p:nvPr>
        </p:nvGraphicFramePr>
        <p:xfrm>
          <a:off x="1086761" y="971550"/>
          <a:ext cx="2710706" cy="2125968"/>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Box 18">
            <a:extLst>
              <a:ext uri="{FF2B5EF4-FFF2-40B4-BE49-F238E27FC236}">
                <a16:creationId xmlns:a16="http://schemas.microsoft.com/office/drawing/2014/main" id="{294092E7-8B84-4623-A7CC-E4B05AE3EC01}"/>
              </a:ext>
            </a:extLst>
          </p:cNvPr>
          <p:cNvSpPr txBox="1"/>
          <p:nvPr/>
        </p:nvSpPr>
        <p:spPr>
          <a:xfrm>
            <a:off x="1707778" y="673023"/>
            <a:ext cx="1468672"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COST REDUCTION</a:t>
            </a:r>
          </a:p>
        </p:txBody>
      </p:sp>
      <p:sp>
        <p:nvSpPr>
          <p:cNvPr id="22" name="TextBox 21">
            <a:extLst>
              <a:ext uri="{FF2B5EF4-FFF2-40B4-BE49-F238E27FC236}">
                <a16:creationId xmlns:a16="http://schemas.microsoft.com/office/drawing/2014/main" id="{A9EF2E1A-7D98-4460-B061-3EA246AD7C1A}"/>
              </a:ext>
            </a:extLst>
          </p:cNvPr>
          <p:cNvSpPr txBox="1"/>
          <p:nvPr/>
        </p:nvSpPr>
        <p:spPr>
          <a:xfrm>
            <a:off x="1651676" y="3818552"/>
            <a:ext cx="1580882"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PROCUREMENT ROI</a:t>
            </a:r>
          </a:p>
        </p:txBody>
      </p:sp>
      <p:graphicFrame>
        <p:nvGraphicFramePr>
          <p:cNvPr id="7" name="Chart 6">
            <a:extLst>
              <a:ext uri="{FF2B5EF4-FFF2-40B4-BE49-F238E27FC236}">
                <a16:creationId xmlns:a16="http://schemas.microsoft.com/office/drawing/2014/main" id="{87B3E449-6110-496A-90AD-361E0F5769F0}"/>
              </a:ext>
            </a:extLst>
          </p:cNvPr>
          <p:cNvGraphicFramePr/>
          <p:nvPr>
            <p:extLst>
              <p:ext uri="{D42A27DB-BD31-4B8C-83A1-F6EECF244321}">
                <p14:modId xmlns:p14="http://schemas.microsoft.com/office/powerpoint/2010/main" val="1281917282"/>
              </p:ext>
            </p:extLst>
          </p:nvPr>
        </p:nvGraphicFramePr>
        <p:xfrm>
          <a:off x="927922" y="4460409"/>
          <a:ext cx="3034477" cy="1806210"/>
        </p:xfrm>
        <a:graphic>
          <a:graphicData uri="http://schemas.openxmlformats.org/drawingml/2006/chart">
            <c:chart xmlns:c="http://schemas.openxmlformats.org/drawingml/2006/chart" xmlns:r="http://schemas.openxmlformats.org/officeDocument/2006/relationships" r:id="rId4"/>
          </a:graphicData>
        </a:graphic>
      </p:graphicFrame>
      <p:cxnSp>
        <p:nvCxnSpPr>
          <p:cNvPr id="23" name="Straight Connector 22">
            <a:extLst>
              <a:ext uri="{FF2B5EF4-FFF2-40B4-BE49-F238E27FC236}">
                <a16:creationId xmlns:a16="http://schemas.microsoft.com/office/drawing/2014/main" id="{563AFEE2-901B-4D10-9EFE-4A57A2C3AE0D}"/>
              </a:ext>
            </a:extLst>
          </p:cNvPr>
          <p:cNvCxnSpPr>
            <a:cxnSpLocks/>
          </p:cNvCxnSpPr>
          <p:nvPr/>
        </p:nvCxnSpPr>
        <p:spPr>
          <a:xfrm>
            <a:off x="1273969" y="4948411"/>
            <a:ext cx="2555081" cy="0"/>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80706356-ED78-4ED9-97F0-DBCC7D264922}"/>
              </a:ext>
            </a:extLst>
          </p:cNvPr>
          <p:cNvGrpSpPr/>
          <p:nvPr/>
        </p:nvGrpSpPr>
        <p:grpSpPr>
          <a:xfrm>
            <a:off x="1573532" y="4214575"/>
            <a:ext cx="1737164" cy="215444"/>
            <a:chOff x="1551087" y="4214575"/>
            <a:chExt cx="1737164" cy="215444"/>
          </a:xfrm>
        </p:grpSpPr>
        <p:grpSp>
          <p:nvGrpSpPr>
            <p:cNvPr id="29" name="Group 28">
              <a:extLst>
                <a:ext uri="{FF2B5EF4-FFF2-40B4-BE49-F238E27FC236}">
                  <a16:creationId xmlns:a16="http://schemas.microsoft.com/office/drawing/2014/main" id="{CCF347F0-3E8E-4654-A62F-0DD1C44DA22E}"/>
                </a:ext>
              </a:extLst>
            </p:cNvPr>
            <p:cNvGrpSpPr/>
            <p:nvPr/>
          </p:nvGrpSpPr>
          <p:grpSpPr>
            <a:xfrm>
              <a:off x="2255044" y="4214575"/>
              <a:ext cx="1033207" cy="215444"/>
              <a:chOff x="2255044" y="4214575"/>
              <a:chExt cx="1033207" cy="215444"/>
            </a:xfrm>
          </p:grpSpPr>
          <p:cxnSp>
            <p:nvCxnSpPr>
              <p:cNvPr id="27" name="Straight Connector 26">
                <a:extLst>
                  <a:ext uri="{FF2B5EF4-FFF2-40B4-BE49-F238E27FC236}">
                    <a16:creationId xmlns:a16="http://schemas.microsoft.com/office/drawing/2014/main" id="{BCED91D5-70CE-4E3B-8543-8D7FB2278898}"/>
                  </a:ext>
                </a:extLst>
              </p:cNvPr>
              <p:cNvCxnSpPr>
                <a:cxnSpLocks/>
              </p:cNvCxnSpPr>
              <p:nvPr/>
            </p:nvCxnSpPr>
            <p:spPr>
              <a:xfrm>
                <a:off x="2255044" y="4322297"/>
                <a:ext cx="230981" cy="0"/>
              </a:xfrm>
              <a:prstGeom prst="line">
                <a:avLst/>
              </a:prstGeom>
              <a:ln w="12700" cap="rnd">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E3DED5BF-0401-4B12-87CD-AA1CA14E9B9D}"/>
                  </a:ext>
                </a:extLst>
              </p:cNvPr>
              <p:cNvSpPr txBox="1"/>
              <p:nvPr/>
            </p:nvSpPr>
            <p:spPr>
              <a:xfrm>
                <a:off x="2537725" y="4214575"/>
                <a:ext cx="750526"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Benchmark</a:t>
                </a:r>
              </a:p>
            </p:txBody>
          </p:sp>
        </p:grpSp>
        <p:grpSp>
          <p:nvGrpSpPr>
            <p:cNvPr id="34" name="Group 33">
              <a:extLst>
                <a:ext uri="{FF2B5EF4-FFF2-40B4-BE49-F238E27FC236}">
                  <a16:creationId xmlns:a16="http://schemas.microsoft.com/office/drawing/2014/main" id="{0CD5DE80-9045-46CF-9DBB-CB582A365D1E}"/>
                </a:ext>
              </a:extLst>
            </p:cNvPr>
            <p:cNvGrpSpPr/>
            <p:nvPr/>
          </p:nvGrpSpPr>
          <p:grpSpPr>
            <a:xfrm>
              <a:off x="1551087" y="4214575"/>
              <a:ext cx="506361" cy="215444"/>
              <a:chOff x="1222475" y="4214575"/>
              <a:chExt cx="506361" cy="215444"/>
            </a:xfrm>
          </p:grpSpPr>
          <p:sp>
            <p:nvSpPr>
              <p:cNvPr id="33" name="TextBox 32">
                <a:extLst>
                  <a:ext uri="{FF2B5EF4-FFF2-40B4-BE49-F238E27FC236}">
                    <a16:creationId xmlns:a16="http://schemas.microsoft.com/office/drawing/2014/main" id="{8A2283B3-5714-40CA-8F31-456BD67C0048}"/>
                  </a:ext>
                </a:extLst>
              </p:cNvPr>
              <p:cNvSpPr txBox="1"/>
              <p:nvPr/>
            </p:nvSpPr>
            <p:spPr>
              <a:xfrm>
                <a:off x="1369442" y="4214575"/>
                <a:ext cx="359394"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ROI</a:t>
                </a:r>
              </a:p>
            </p:txBody>
          </p:sp>
          <p:sp>
            <p:nvSpPr>
              <p:cNvPr id="30" name="Rectangle 29">
                <a:extLst>
                  <a:ext uri="{FF2B5EF4-FFF2-40B4-BE49-F238E27FC236}">
                    <a16:creationId xmlns:a16="http://schemas.microsoft.com/office/drawing/2014/main" id="{B7C10099-9E3C-4B26-8B25-ADE6DF6FBA81}"/>
                  </a:ext>
                </a:extLst>
              </p:cNvPr>
              <p:cNvSpPr/>
              <p:nvPr/>
            </p:nvSpPr>
            <p:spPr>
              <a:xfrm>
                <a:off x="1222475" y="4270803"/>
                <a:ext cx="102988" cy="102988"/>
              </a:xfrm>
              <a:prstGeom prst="rect">
                <a:avLst/>
              </a:prstGeom>
              <a:gradFill>
                <a:gsLst>
                  <a:gs pos="0">
                    <a:schemeClr val="accent4">
                      <a:lumMod val="60000"/>
                      <a:lumOff val="40000"/>
                    </a:schemeClr>
                  </a:gs>
                  <a:gs pos="100000">
                    <a:schemeClr val="accent4">
                      <a:lumMod val="60000"/>
                      <a:lumOff val="40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5" name="Rounded Rectangle 18">
            <a:extLst>
              <a:ext uri="{FF2B5EF4-FFF2-40B4-BE49-F238E27FC236}">
                <a16:creationId xmlns:a16="http://schemas.microsoft.com/office/drawing/2014/main" id="{47ED07B1-2F66-4CA9-867C-4A3E3CE4C0FA}"/>
              </a:ext>
            </a:extLst>
          </p:cNvPr>
          <p:cNvSpPr/>
          <p:nvPr/>
        </p:nvSpPr>
        <p:spPr>
          <a:xfrm>
            <a:off x="4415563" y="425248"/>
            <a:ext cx="3425022" cy="2861976"/>
          </a:xfrm>
          <a:prstGeom prst="roundRect">
            <a:avLst>
              <a:gd name="adj" fmla="val 13118"/>
            </a:avLst>
          </a:prstGeom>
          <a:solidFill>
            <a:schemeClr val="bg1">
              <a:alpha val="11539"/>
            </a:schemeClr>
          </a:solidFill>
          <a:ln w="19050" cap="flat">
            <a:gradFill>
              <a:gsLst>
                <a:gs pos="42500">
                  <a:schemeClr val="tx2">
                    <a:lumMod val="75000"/>
                    <a:alpha val="64648"/>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rgbClr val="FFFFFF"/>
              </a:solidFill>
              <a:latin typeface="Century Gothic" panose="020B0502020202020204" pitchFamily="34" charset="0"/>
            </a:endParaRPr>
          </a:p>
        </p:txBody>
      </p:sp>
      <p:sp>
        <p:nvSpPr>
          <p:cNvPr id="16" name="Rounded Rectangle 18">
            <a:extLst>
              <a:ext uri="{FF2B5EF4-FFF2-40B4-BE49-F238E27FC236}">
                <a16:creationId xmlns:a16="http://schemas.microsoft.com/office/drawing/2014/main" id="{2F3C7FEB-457D-4E14-972F-D5749CFFF65A}"/>
              </a:ext>
            </a:extLst>
          </p:cNvPr>
          <p:cNvSpPr/>
          <p:nvPr/>
        </p:nvSpPr>
        <p:spPr>
          <a:xfrm>
            <a:off x="4415563" y="3570777"/>
            <a:ext cx="3425022" cy="2861976"/>
          </a:xfrm>
          <a:prstGeom prst="roundRect">
            <a:avLst>
              <a:gd name="adj" fmla="val 13118"/>
            </a:avLst>
          </a:prstGeom>
          <a:solidFill>
            <a:schemeClr val="bg1">
              <a:alpha val="12000"/>
            </a:schemeClr>
          </a:solidFill>
          <a:ln w="19050" cap="flat">
            <a:gradFill>
              <a:gsLst>
                <a:gs pos="42500">
                  <a:schemeClr val="tx2">
                    <a:lumMod val="75000"/>
                    <a:alpha val="64648"/>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rgbClr val="FFFFFF"/>
              </a:solidFill>
              <a:latin typeface="Century Gothic" panose="020B0502020202020204" pitchFamily="34" charset="0"/>
            </a:endParaRPr>
          </a:p>
        </p:txBody>
      </p:sp>
      <p:graphicFrame>
        <p:nvGraphicFramePr>
          <p:cNvPr id="37" name="Chart 36">
            <a:extLst>
              <a:ext uri="{FF2B5EF4-FFF2-40B4-BE49-F238E27FC236}">
                <a16:creationId xmlns:a16="http://schemas.microsoft.com/office/drawing/2014/main" id="{7748FCB0-1A82-401D-9BF8-E6BA9B1EDF75}"/>
              </a:ext>
            </a:extLst>
          </p:cNvPr>
          <p:cNvGraphicFramePr/>
          <p:nvPr>
            <p:extLst>
              <p:ext uri="{D42A27DB-BD31-4B8C-83A1-F6EECF244321}">
                <p14:modId xmlns:p14="http://schemas.microsoft.com/office/powerpoint/2010/main" val="3199915633"/>
              </p:ext>
            </p:extLst>
          </p:nvPr>
        </p:nvGraphicFramePr>
        <p:xfrm>
          <a:off x="5086674" y="565150"/>
          <a:ext cx="2597150" cy="129108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8" name="Chart 37">
            <a:extLst>
              <a:ext uri="{FF2B5EF4-FFF2-40B4-BE49-F238E27FC236}">
                <a16:creationId xmlns:a16="http://schemas.microsoft.com/office/drawing/2014/main" id="{5FB68987-0C13-462E-9F2D-D0AA73F64D00}"/>
              </a:ext>
            </a:extLst>
          </p:cNvPr>
          <p:cNvGraphicFramePr/>
          <p:nvPr>
            <p:extLst>
              <p:ext uri="{D42A27DB-BD31-4B8C-83A1-F6EECF244321}">
                <p14:modId xmlns:p14="http://schemas.microsoft.com/office/powerpoint/2010/main" val="319610312"/>
              </p:ext>
            </p:extLst>
          </p:nvPr>
        </p:nvGraphicFramePr>
        <p:xfrm>
          <a:off x="5086674" y="1856235"/>
          <a:ext cx="2597150" cy="1291085"/>
        </p:xfrm>
        <a:graphic>
          <a:graphicData uri="http://schemas.openxmlformats.org/drawingml/2006/chart">
            <c:chart xmlns:c="http://schemas.openxmlformats.org/drawingml/2006/chart" xmlns:r="http://schemas.openxmlformats.org/officeDocument/2006/relationships" r:id="rId6"/>
          </a:graphicData>
        </a:graphic>
      </p:graphicFrame>
      <p:sp>
        <p:nvSpPr>
          <p:cNvPr id="40" name="TextBox 39">
            <a:extLst>
              <a:ext uri="{FF2B5EF4-FFF2-40B4-BE49-F238E27FC236}">
                <a16:creationId xmlns:a16="http://schemas.microsoft.com/office/drawing/2014/main" id="{A578B0BF-248E-4295-BE61-BEAC1D0822DE}"/>
              </a:ext>
            </a:extLst>
          </p:cNvPr>
          <p:cNvSpPr txBox="1"/>
          <p:nvPr/>
        </p:nvSpPr>
        <p:spPr>
          <a:xfrm rot="16200000">
            <a:off x="4382448" y="1072193"/>
            <a:ext cx="853119"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SAVINGS</a:t>
            </a:r>
          </a:p>
        </p:txBody>
      </p:sp>
      <p:sp>
        <p:nvSpPr>
          <p:cNvPr id="41" name="TextBox 40">
            <a:extLst>
              <a:ext uri="{FF2B5EF4-FFF2-40B4-BE49-F238E27FC236}">
                <a16:creationId xmlns:a16="http://schemas.microsoft.com/office/drawing/2014/main" id="{E098CE39-3B44-4BFC-ABB7-0C64EA06604F}"/>
              </a:ext>
            </a:extLst>
          </p:cNvPr>
          <p:cNvSpPr txBox="1"/>
          <p:nvPr/>
        </p:nvSpPr>
        <p:spPr>
          <a:xfrm rot="16200000">
            <a:off x="4251806" y="2363278"/>
            <a:ext cx="1114408"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AVOIDANCE</a:t>
            </a:r>
          </a:p>
        </p:txBody>
      </p:sp>
      <p:graphicFrame>
        <p:nvGraphicFramePr>
          <p:cNvPr id="43" name="Table 43">
            <a:extLst>
              <a:ext uri="{FF2B5EF4-FFF2-40B4-BE49-F238E27FC236}">
                <a16:creationId xmlns:a16="http://schemas.microsoft.com/office/drawing/2014/main" id="{E6CBFA4C-0441-4F7C-AECE-72F48A3BE013}"/>
              </a:ext>
            </a:extLst>
          </p:cNvPr>
          <p:cNvGraphicFramePr>
            <a:graphicFrameLocks noGrp="1"/>
          </p:cNvGraphicFramePr>
          <p:nvPr>
            <p:extLst>
              <p:ext uri="{D42A27DB-BD31-4B8C-83A1-F6EECF244321}">
                <p14:modId xmlns:p14="http://schemas.microsoft.com/office/powerpoint/2010/main" val="3362293330"/>
              </p:ext>
            </p:extLst>
          </p:nvPr>
        </p:nvGraphicFramePr>
        <p:xfrm>
          <a:off x="4415561" y="3570774"/>
          <a:ext cx="3425024" cy="2861975"/>
        </p:xfrm>
        <a:graphic>
          <a:graphicData uri="http://schemas.openxmlformats.org/drawingml/2006/table">
            <a:tbl>
              <a:tblPr bandRow="1">
                <a:tableStyleId>{5C22544A-7EE6-4342-B048-85BDC9FD1C3A}</a:tableStyleId>
              </a:tblPr>
              <a:tblGrid>
                <a:gridCol w="1712512">
                  <a:extLst>
                    <a:ext uri="{9D8B030D-6E8A-4147-A177-3AD203B41FA5}">
                      <a16:colId xmlns:a16="http://schemas.microsoft.com/office/drawing/2014/main" val="3220908904"/>
                    </a:ext>
                  </a:extLst>
                </a:gridCol>
                <a:gridCol w="1712512">
                  <a:extLst>
                    <a:ext uri="{9D8B030D-6E8A-4147-A177-3AD203B41FA5}">
                      <a16:colId xmlns:a16="http://schemas.microsoft.com/office/drawing/2014/main" val="782904833"/>
                    </a:ext>
                  </a:extLst>
                </a:gridCol>
              </a:tblGrid>
              <a:tr h="552695">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TOP 5 SUPPLIER BY COST REDUCTION</a:t>
                      </a:r>
                    </a:p>
                  </a:txBody>
                  <a:tcPr anchor="ctr">
                    <a:lnL w="12700" cmpd="sng">
                      <a:noFill/>
                    </a:lnL>
                    <a:lnR w="3175" cap="flat" cmpd="sng" algn="ctr">
                      <a:noFill/>
                      <a:prstDash val="solid"/>
                      <a:round/>
                      <a:headEnd type="none" w="med" len="med"/>
                      <a:tailEnd type="none" w="med" len="med"/>
                    </a:lnR>
                    <a:lnT w="12700" cmpd="sng">
                      <a:noFill/>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sz="800" b="1" dirty="0">
                        <a:solidFill>
                          <a:schemeClr val="bg1"/>
                        </a:solidFill>
                        <a:latin typeface="Century Gothic" panose="020B0502020202020204" pitchFamily="34" charset="0"/>
                      </a:endParaRPr>
                    </a:p>
                  </a:txBody>
                  <a:tcPr anchor="ctr">
                    <a:lnL w="3175" cap="flat" cmpd="sng" algn="ctr">
                      <a:solidFill>
                        <a:schemeClr val="bg1"/>
                      </a:solidFill>
                      <a:prstDash val="solid"/>
                      <a:round/>
                      <a:headEnd type="none" w="med" len="med"/>
                      <a:tailEnd type="none" w="med" len="med"/>
                    </a:lnL>
                    <a:lnR w="12700" cmpd="sng">
                      <a:noFill/>
                    </a:lnR>
                    <a:lnT w="12700" cmpd="sng">
                      <a:noFill/>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11903174"/>
                  </a:ext>
                </a:extLst>
              </a:tr>
              <a:tr h="384880">
                <a:tc>
                  <a:txBody>
                    <a:bodyPr/>
                    <a:lstStyle/>
                    <a:p>
                      <a:pPr algn="ctr"/>
                      <a:r>
                        <a:rPr lang="en-US" sz="800" dirty="0">
                          <a:solidFill>
                            <a:schemeClr val="bg1"/>
                          </a:solidFill>
                          <a:latin typeface="Century Gothic" panose="020B0502020202020204" pitchFamily="34" charset="0"/>
                        </a:rPr>
                        <a:t>Supplier 01</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$20.434</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7474099"/>
                  </a:ext>
                </a:extLst>
              </a:tr>
              <a:tr h="384880">
                <a:tc>
                  <a:txBody>
                    <a:bodyPr/>
                    <a:lstStyle/>
                    <a:p>
                      <a:pPr algn="ctr"/>
                      <a:r>
                        <a:rPr lang="en-US" sz="800" dirty="0">
                          <a:solidFill>
                            <a:schemeClr val="bg1"/>
                          </a:solidFill>
                          <a:latin typeface="Century Gothic" panose="020B0502020202020204" pitchFamily="34" charset="0"/>
                        </a:rPr>
                        <a:t>Supplier 2</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$32.665</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9721887"/>
                  </a:ext>
                </a:extLst>
              </a:tr>
              <a:tr h="384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chemeClr val="bg1"/>
                          </a:solidFill>
                          <a:latin typeface="Century Gothic" panose="020B0502020202020204" pitchFamily="34" charset="0"/>
                        </a:rPr>
                        <a:t>Supplier 3</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$24.676</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1511957"/>
                  </a:ext>
                </a:extLst>
              </a:tr>
              <a:tr h="384880">
                <a:tc>
                  <a:txBody>
                    <a:bodyPr/>
                    <a:lstStyle/>
                    <a:p>
                      <a:pPr algn="ctr"/>
                      <a:r>
                        <a:rPr lang="en-US" sz="800" dirty="0">
                          <a:solidFill>
                            <a:schemeClr val="bg1"/>
                          </a:solidFill>
                          <a:latin typeface="Century Gothic" panose="020B0502020202020204" pitchFamily="34" charset="0"/>
                        </a:rPr>
                        <a:t>Supplier 4</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$20.434</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76851130"/>
                  </a:ext>
                </a:extLst>
              </a:tr>
              <a:tr h="384880">
                <a:tc>
                  <a:txBody>
                    <a:bodyPr/>
                    <a:lstStyle/>
                    <a:p>
                      <a:pPr algn="ctr"/>
                      <a:r>
                        <a:rPr lang="en-US" sz="800" dirty="0">
                          <a:solidFill>
                            <a:schemeClr val="bg1"/>
                          </a:solidFill>
                          <a:latin typeface="Century Gothic" panose="020B0502020202020204" pitchFamily="34" charset="0"/>
                        </a:rPr>
                        <a:t>Supplier 5</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$32.665</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8025096"/>
                  </a:ext>
                </a:extLst>
              </a:tr>
              <a:tr h="384880">
                <a:tc>
                  <a:txBody>
                    <a:bodyPr/>
                    <a:lstStyle/>
                    <a:p>
                      <a:pPr algn="ctr"/>
                      <a:r>
                        <a:rPr lang="en-US" sz="800" dirty="0">
                          <a:solidFill>
                            <a:schemeClr val="bg1"/>
                          </a:solidFill>
                          <a:latin typeface="Century Gothic" panose="020B0502020202020204" pitchFamily="34" charset="0"/>
                        </a:rPr>
                        <a:t>Supplier 6</a:t>
                      </a:r>
                    </a:p>
                  </a:txBody>
                  <a:tcPr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$24.676</a:t>
                      </a:r>
                    </a:p>
                  </a:txBody>
                  <a:tcPr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99232116"/>
                  </a:ext>
                </a:extLst>
              </a:tr>
            </a:tbl>
          </a:graphicData>
        </a:graphic>
      </p:graphicFrame>
      <p:graphicFrame>
        <p:nvGraphicFramePr>
          <p:cNvPr id="54" name="Chart 53">
            <a:extLst>
              <a:ext uri="{FF2B5EF4-FFF2-40B4-BE49-F238E27FC236}">
                <a16:creationId xmlns:a16="http://schemas.microsoft.com/office/drawing/2014/main" id="{9B56E5C1-620E-4F84-ABDC-E8370DF822F7}"/>
              </a:ext>
            </a:extLst>
          </p:cNvPr>
          <p:cNvGraphicFramePr/>
          <p:nvPr>
            <p:extLst>
              <p:ext uri="{D42A27DB-BD31-4B8C-83A1-F6EECF244321}">
                <p14:modId xmlns:p14="http://schemas.microsoft.com/office/powerpoint/2010/main" val="627186520"/>
              </p:ext>
            </p:extLst>
          </p:nvPr>
        </p:nvGraphicFramePr>
        <p:xfrm>
          <a:off x="9075089" y="2400635"/>
          <a:ext cx="2052034" cy="948186"/>
        </p:xfrm>
        <a:graphic>
          <a:graphicData uri="http://schemas.openxmlformats.org/drawingml/2006/chart">
            <c:chart xmlns:c="http://schemas.openxmlformats.org/drawingml/2006/chart" xmlns:r="http://schemas.openxmlformats.org/officeDocument/2006/relationships" r:id="rId7"/>
          </a:graphicData>
        </a:graphic>
      </p:graphicFrame>
      <p:sp>
        <p:nvSpPr>
          <p:cNvPr id="55" name="TextBox 54">
            <a:extLst>
              <a:ext uri="{FF2B5EF4-FFF2-40B4-BE49-F238E27FC236}">
                <a16:creationId xmlns:a16="http://schemas.microsoft.com/office/drawing/2014/main" id="{CAFDBDA3-CBEE-49FA-9B8A-061895BF9DC6}"/>
              </a:ext>
            </a:extLst>
          </p:cNvPr>
          <p:cNvSpPr txBox="1"/>
          <p:nvPr/>
        </p:nvSpPr>
        <p:spPr>
          <a:xfrm>
            <a:off x="9015559" y="2178867"/>
            <a:ext cx="1468672"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COST REDUCTION</a:t>
            </a:r>
          </a:p>
        </p:txBody>
      </p:sp>
      <p:sp>
        <p:nvSpPr>
          <p:cNvPr id="56" name="Graphic 253">
            <a:extLst>
              <a:ext uri="{FF2B5EF4-FFF2-40B4-BE49-F238E27FC236}">
                <a16:creationId xmlns:a16="http://schemas.microsoft.com/office/drawing/2014/main" id="{FDE61E65-972C-4732-9B96-1AF9DCA59B08}"/>
              </a:ext>
            </a:extLst>
          </p:cNvPr>
          <p:cNvSpPr/>
          <p:nvPr/>
        </p:nvSpPr>
        <p:spPr>
          <a:xfrm>
            <a:off x="8455510" y="2532183"/>
            <a:ext cx="649110" cy="6491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solidFill>
            <a:schemeClr val="accent4">
              <a:lumMod val="60000"/>
              <a:lumOff val="40000"/>
              <a:alpha val="18596"/>
            </a:schemeClr>
          </a:solidFill>
          <a:ln w="6350">
            <a:solidFill>
              <a:schemeClr val="accent4">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600"/>
              </a:lnSpc>
            </a:pPr>
            <a:r>
              <a:rPr lang="en-US" sz="1000" b="1" dirty="0">
                <a:solidFill>
                  <a:schemeClr val="accent4">
                    <a:lumMod val="60000"/>
                    <a:lumOff val="40000"/>
                  </a:schemeClr>
                </a:solidFill>
                <a:latin typeface="Century Gothic" panose="020B0502020202020204" pitchFamily="34" charset="0"/>
              </a:rPr>
              <a:t>$12.14</a:t>
            </a:r>
          </a:p>
          <a:p>
            <a:pPr algn="ctr">
              <a:lnSpc>
                <a:spcPts val="1600"/>
              </a:lnSpc>
            </a:pPr>
            <a:r>
              <a:rPr lang="en-US" sz="800" dirty="0">
                <a:solidFill>
                  <a:schemeClr val="bg1"/>
                </a:solidFill>
                <a:latin typeface="Century Gothic" panose="020B0502020202020204" pitchFamily="34" charset="0"/>
              </a:rPr>
              <a:t>This Year</a:t>
            </a:r>
          </a:p>
        </p:txBody>
      </p:sp>
      <p:sp>
        <p:nvSpPr>
          <p:cNvPr id="57" name="TextBox 56">
            <a:extLst>
              <a:ext uri="{FF2B5EF4-FFF2-40B4-BE49-F238E27FC236}">
                <a16:creationId xmlns:a16="http://schemas.microsoft.com/office/drawing/2014/main" id="{868F8194-9BF7-495F-88DE-C3BDA58ACFCF}"/>
              </a:ext>
            </a:extLst>
          </p:cNvPr>
          <p:cNvSpPr txBox="1"/>
          <p:nvPr/>
        </p:nvSpPr>
        <p:spPr>
          <a:xfrm>
            <a:off x="9719081" y="2966183"/>
            <a:ext cx="801823"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5 Year Trend</a:t>
            </a:r>
          </a:p>
        </p:txBody>
      </p:sp>
      <p:graphicFrame>
        <p:nvGraphicFramePr>
          <p:cNvPr id="59" name="Chart 58">
            <a:extLst>
              <a:ext uri="{FF2B5EF4-FFF2-40B4-BE49-F238E27FC236}">
                <a16:creationId xmlns:a16="http://schemas.microsoft.com/office/drawing/2014/main" id="{38632EFE-1D98-4C95-ABE0-F3C918172957}"/>
              </a:ext>
            </a:extLst>
          </p:cNvPr>
          <p:cNvGraphicFramePr/>
          <p:nvPr>
            <p:extLst>
              <p:ext uri="{D42A27DB-BD31-4B8C-83A1-F6EECF244321}">
                <p14:modId xmlns:p14="http://schemas.microsoft.com/office/powerpoint/2010/main" val="1380271029"/>
              </p:ext>
            </p:extLst>
          </p:nvPr>
        </p:nvGraphicFramePr>
        <p:xfrm>
          <a:off x="9075089" y="3793710"/>
          <a:ext cx="2052034" cy="948186"/>
        </p:xfrm>
        <a:graphic>
          <a:graphicData uri="http://schemas.openxmlformats.org/drawingml/2006/chart">
            <c:chart xmlns:c="http://schemas.openxmlformats.org/drawingml/2006/chart" xmlns:r="http://schemas.openxmlformats.org/officeDocument/2006/relationships" r:id="rId8"/>
          </a:graphicData>
        </a:graphic>
      </p:graphicFrame>
      <p:sp>
        <p:nvSpPr>
          <p:cNvPr id="60" name="TextBox 59">
            <a:extLst>
              <a:ext uri="{FF2B5EF4-FFF2-40B4-BE49-F238E27FC236}">
                <a16:creationId xmlns:a16="http://schemas.microsoft.com/office/drawing/2014/main" id="{E4672A38-4E75-48C1-B5C0-922300E47E31}"/>
              </a:ext>
            </a:extLst>
          </p:cNvPr>
          <p:cNvSpPr txBox="1"/>
          <p:nvPr/>
        </p:nvSpPr>
        <p:spPr>
          <a:xfrm>
            <a:off x="9104527" y="3571942"/>
            <a:ext cx="1290739"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COST SAVINGS</a:t>
            </a:r>
          </a:p>
        </p:txBody>
      </p:sp>
      <p:sp>
        <p:nvSpPr>
          <p:cNvPr id="61" name="Graphic 253">
            <a:extLst>
              <a:ext uri="{FF2B5EF4-FFF2-40B4-BE49-F238E27FC236}">
                <a16:creationId xmlns:a16="http://schemas.microsoft.com/office/drawing/2014/main" id="{B682F1F4-F756-4A7A-ACB8-5F0465410506}"/>
              </a:ext>
            </a:extLst>
          </p:cNvPr>
          <p:cNvSpPr/>
          <p:nvPr/>
        </p:nvSpPr>
        <p:spPr>
          <a:xfrm>
            <a:off x="8455510" y="3925258"/>
            <a:ext cx="649110" cy="6491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solidFill>
            <a:schemeClr val="accent4">
              <a:lumMod val="60000"/>
              <a:lumOff val="40000"/>
              <a:alpha val="18596"/>
            </a:schemeClr>
          </a:solidFill>
          <a:ln w="6350">
            <a:solidFill>
              <a:schemeClr val="accent4">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600"/>
              </a:lnSpc>
            </a:pPr>
            <a:r>
              <a:rPr lang="en-US" sz="1000" b="1" dirty="0">
                <a:solidFill>
                  <a:schemeClr val="accent4">
                    <a:lumMod val="60000"/>
                    <a:lumOff val="40000"/>
                  </a:schemeClr>
                </a:solidFill>
                <a:latin typeface="Century Gothic" panose="020B0502020202020204" pitchFamily="34" charset="0"/>
              </a:rPr>
              <a:t>$12.14</a:t>
            </a:r>
          </a:p>
          <a:p>
            <a:pPr algn="ctr">
              <a:lnSpc>
                <a:spcPts val="1600"/>
              </a:lnSpc>
            </a:pPr>
            <a:r>
              <a:rPr lang="en-US" sz="800" dirty="0">
                <a:solidFill>
                  <a:schemeClr val="bg1"/>
                </a:solidFill>
                <a:latin typeface="Century Gothic" panose="020B0502020202020204" pitchFamily="34" charset="0"/>
              </a:rPr>
              <a:t>This Year</a:t>
            </a:r>
          </a:p>
        </p:txBody>
      </p:sp>
      <p:sp>
        <p:nvSpPr>
          <p:cNvPr id="62" name="TextBox 61">
            <a:extLst>
              <a:ext uri="{FF2B5EF4-FFF2-40B4-BE49-F238E27FC236}">
                <a16:creationId xmlns:a16="http://schemas.microsoft.com/office/drawing/2014/main" id="{D27CD7D8-8FD4-404E-89ED-45848B32036D}"/>
              </a:ext>
            </a:extLst>
          </p:cNvPr>
          <p:cNvSpPr txBox="1"/>
          <p:nvPr/>
        </p:nvSpPr>
        <p:spPr>
          <a:xfrm>
            <a:off x="9719081" y="4359258"/>
            <a:ext cx="801823"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5 Year Trend</a:t>
            </a:r>
          </a:p>
        </p:txBody>
      </p:sp>
      <p:graphicFrame>
        <p:nvGraphicFramePr>
          <p:cNvPr id="64" name="Chart 63">
            <a:extLst>
              <a:ext uri="{FF2B5EF4-FFF2-40B4-BE49-F238E27FC236}">
                <a16:creationId xmlns:a16="http://schemas.microsoft.com/office/drawing/2014/main" id="{C65D4428-F737-4AA9-9356-EFF6B82A74A1}"/>
              </a:ext>
            </a:extLst>
          </p:cNvPr>
          <p:cNvGraphicFramePr/>
          <p:nvPr>
            <p:extLst>
              <p:ext uri="{D42A27DB-BD31-4B8C-83A1-F6EECF244321}">
                <p14:modId xmlns:p14="http://schemas.microsoft.com/office/powerpoint/2010/main" val="1776332328"/>
              </p:ext>
            </p:extLst>
          </p:nvPr>
        </p:nvGraphicFramePr>
        <p:xfrm>
          <a:off x="9075089" y="5186785"/>
          <a:ext cx="2052034" cy="948186"/>
        </p:xfrm>
        <a:graphic>
          <a:graphicData uri="http://schemas.openxmlformats.org/drawingml/2006/chart">
            <c:chart xmlns:c="http://schemas.openxmlformats.org/drawingml/2006/chart" xmlns:r="http://schemas.openxmlformats.org/officeDocument/2006/relationships" r:id="rId9"/>
          </a:graphicData>
        </a:graphic>
      </p:graphicFrame>
      <p:sp>
        <p:nvSpPr>
          <p:cNvPr id="65" name="TextBox 64">
            <a:extLst>
              <a:ext uri="{FF2B5EF4-FFF2-40B4-BE49-F238E27FC236}">
                <a16:creationId xmlns:a16="http://schemas.microsoft.com/office/drawing/2014/main" id="{DEF8364A-0093-4F92-BD39-AF6331EFBDF7}"/>
              </a:ext>
            </a:extLst>
          </p:cNvPr>
          <p:cNvSpPr txBox="1"/>
          <p:nvPr/>
        </p:nvSpPr>
        <p:spPr>
          <a:xfrm>
            <a:off x="8973884" y="4965017"/>
            <a:ext cx="1552028"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COST AVOIDANCE</a:t>
            </a:r>
          </a:p>
        </p:txBody>
      </p:sp>
      <p:sp>
        <p:nvSpPr>
          <p:cNvPr id="66" name="Graphic 253">
            <a:extLst>
              <a:ext uri="{FF2B5EF4-FFF2-40B4-BE49-F238E27FC236}">
                <a16:creationId xmlns:a16="http://schemas.microsoft.com/office/drawing/2014/main" id="{3A942535-FDA3-410C-AA42-9CB474A73A52}"/>
              </a:ext>
            </a:extLst>
          </p:cNvPr>
          <p:cNvSpPr/>
          <p:nvPr/>
        </p:nvSpPr>
        <p:spPr>
          <a:xfrm>
            <a:off x="8455510" y="5318333"/>
            <a:ext cx="649110" cy="6491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solidFill>
            <a:schemeClr val="accent4">
              <a:lumMod val="60000"/>
              <a:lumOff val="40000"/>
              <a:alpha val="18596"/>
            </a:schemeClr>
          </a:solidFill>
          <a:ln w="6350">
            <a:solidFill>
              <a:schemeClr val="accent4">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600"/>
              </a:lnSpc>
            </a:pPr>
            <a:r>
              <a:rPr lang="en-US" sz="1000" b="1" dirty="0">
                <a:solidFill>
                  <a:schemeClr val="accent4">
                    <a:lumMod val="60000"/>
                    <a:lumOff val="40000"/>
                  </a:schemeClr>
                </a:solidFill>
                <a:latin typeface="Century Gothic" panose="020B0502020202020204" pitchFamily="34" charset="0"/>
              </a:rPr>
              <a:t>$12.14</a:t>
            </a:r>
          </a:p>
          <a:p>
            <a:pPr algn="ctr">
              <a:lnSpc>
                <a:spcPts val="1600"/>
              </a:lnSpc>
            </a:pPr>
            <a:r>
              <a:rPr lang="en-US" sz="800" dirty="0">
                <a:solidFill>
                  <a:schemeClr val="bg1"/>
                </a:solidFill>
                <a:latin typeface="Century Gothic" panose="020B0502020202020204" pitchFamily="34" charset="0"/>
              </a:rPr>
              <a:t>This Year</a:t>
            </a:r>
          </a:p>
        </p:txBody>
      </p:sp>
      <p:sp>
        <p:nvSpPr>
          <p:cNvPr id="67" name="TextBox 66">
            <a:extLst>
              <a:ext uri="{FF2B5EF4-FFF2-40B4-BE49-F238E27FC236}">
                <a16:creationId xmlns:a16="http://schemas.microsoft.com/office/drawing/2014/main" id="{321365C5-FEEE-4B00-8B58-1BC4FDC0A267}"/>
              </a:ext>
            </a:extLst>
          </p:cNvPr>
          <p:cNvSpPr txBox="1"/>
          <p:nvPr/>
        </p:nvSpPr>
        <p:spPr>
          <a:xfrm>
            <a:off x="9719081" y="5752333"/>
            <a:ext cx="801823"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5 Year Trend</a:t>
            </a:r>
          </a:p>
        </p:txBody>
      </p:sp>
      <p:graphicFrame>
        <p:nvGraphicFramePr>
          <p:cNvPr id="69" name="Chart 68">
            <a:extLst>
              <a:ext uri="{FF2B5EF4-FFF2-40B4-BE49-F238E27FC236}">
                <a16:creationId xmlns:a16="http://schemas.microsoft.com/office/drawing/2014/main" id="{97ED1431-1EE7-43EC-8F78-069797AEB2DA}"/>
              </a:ext>
            </a:extLst>
          </p:cNvPr>
          <p:cNvGraphicFramePr/>
          <p:nvPr>
            <p:extLst>
              <p:ext uri="{D42A27DB-BD31-4B8C-83A1-F6EECF244321}">
                <p14:modId xmlns:p14="http://schemas.microsoft.com/office/powerpoint/2010/main" val="1667310749"/>
              </p:ext>
            </p:extLst>
          </p:nvPr>
        </p:nvGraphicFramePr>
        <p:xfrm>
          <a:off x="9075089" y="1007560"/>
          <a:ext cx="2052034" cy="948186"/>
        </p:xfrm>
        <a:graphic>
          <a:graphicData uri="http://schemas.openxmlformats.org/drawingml/2006/chart">
            <c:chart xmlns:c="http://schemas.openxmlformats.org/drawingml/2006/chart" xmlns:r="http://schemas.openxmlformats.org/officeDocument/2006/relationships" r:id="rId10"/>
          </a:graphicData>
        </a:graphic>
      </p:graphicFrame>
      <p:sp>
        <p:nvSpPr>
          <p:cNvPr id="70" name="TextBox 69">
            <a:extLst>
              <a:ext uri="{FF2B5EF4-FFF2-40B4-BE49-F238E27FC236}">
                <a16:creationId xmlns:a16="http://schemas.microsoft.com/office/drawing/2014/main" id="{5E7A01E4-4245-4635-9093-2B7EB5CA70E8}"/>
              </a:ext>
            </a:extLst>
          </p:cNvPr>
          <p:cNvSpPr txBox="1"/>
          <p:nvPr/>
        </p:nvSpPr>
        <p:spPr>
          <a:xfrm>
            <a:off x="8658896" y="785792"/>
            <a:ext cx="2182008"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COST OF PURCHASE ORDER</a:t>
            </a:r>
          </a:p>
        </p:txBody>
      </p:sp>
      <p:sp>
        <p:nvSpPr>
          <p:cNvPr id="71" name="Graphic 253">
            <a:extLst>
              <a:ext uri="{FF2B5EF4-FFF2-40B4-BE49-F238E27FC236}">
                <a16:creationId xmlns:a16="http://schemas.microsoft.com/office/drawing/2014/main" id="{AFF12399-2023-4AF6-AE4C-D71D83F8A263}"/>
              </a:ext>
            </a:extLst>
          </p:cNvPr>
          <p:cNvSpPr/>
          <p:nvPr/>
        </p:nvSpPr>
        <p:spPr>
          <a:xfrm>
            <a:off x="8455510" y="1139108"/>
            <a:ext cx="649110" cy="6491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solidFill>
            <a:schemeClr val="accent4">
              <a:lumMod val="60000"/>
              <a:lumOff val="40000"/>
              <a:alpha val="18596"/>
            </a:schemeClr>
          </a:solidFill>
          <a:ln w="6350">
            <a:solidFill>
              <a:schemeClr val="accent4">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600"/>
              </a:lnSpc>
            </a:pPr>
            <a:r>
              <a:rPr lang="en-US" sz="1000" b="1" dirty="0">
                <a:solidFill>
                  <a:schemeClr val="accent4">
                    <a:lumMod val="60000"/>
                    <a:lumOff val="40000"/>
                  </a:schemeClr>
                </a:solidFill>
                <a:latin typeface="Century Gothic" panose="020B0502020202020204" pitchFamily="34" charset="0"/>
              </a:rPr>
              <a:t>$12.14</a:t>
            </a:r>
          </a:p>
          <a:p>
            <a:pPr algn="ctr">
              <a:lnSpc>
                <a:spcPts val="1600"/>
              </a:lnSpc>
            </a:pPr>
            <a:r>
              <a:rPr lang="en-US" sz="800" dirty="0">
                <a:solidFill>
                  <a:schemeClr val="bg1"/>
                </a:solidFill>
                <a:latin typeface="Century Gothic" panose="020B0502020202020204" pitchFamily="34" charset="0"/>
              </a:rPr>
              <a:t>This Year</a:t>
            </a:r>
          </a:p>
        </p:txBody>
      </p:sp>
      <p:sp>
        <p:nvSpPr>
          <p:cNvPr id="72" name="TextBox 71">
            <a:extLst>
              <a:ext uri="{FF2B5EF4-FFF2-40B4-BE49-F238E27FC236}">
                <a16:creationId xmlns:a16="http://schemas.microsoft.com/office/drawing/2014/main" id="{84C78ED9-070E-4073-B914-7B6187D90AFF}"/>
              </a:ext>
            </a:extLst>
          </p:cNvPr>
          <p:cNvSpPr txBox="1"/>
          <p:nvPr/>
        </p:nvSpPr>
        <p:spPr>
          <a:xfrm>
            <a:off x="9719081" y="1573108"/>
            <a:ext cx="801823"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5 Year Trend</a:t>
            </a:r>
          </a:p>
        </p:txBody>
      </p:sp>
    </p:spTree>
    <p:extLst>
      <p:ext uri="{BB962C8B-B14F-4D97-AF65-F5344CB8AC3E}">
        <p14:creationId xmlns:p14="http://schemas.microsoft.com/office/powerpoint/2010/main" val="3788458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1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1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par>
                                <p:cTn id="20" presetID="0" presetClass="path" presetSubtype="0" decel="50000" fill="hold" grpId="1" nodeType="withEffect">
                                  <p:stCondLst>
                                    <p:cond delay="0"/>
                                  </p:stCondLst>
                                  <p:childTnLst>
                                    <p:animMotion origin="layout" path="M -0.04297 0 L 6.25E-7 0 " pathEditMode="relative" rAng="0" ptsTypes="AA">
                                      <p:cBhvr>
                                        <p:cTn id="21" dur="1500" fill="hold"/>
                                        <p:tgtEl>
                                          <p:spTgt spid="14"/>
                                        </p:tgtEl>
                                        <p:attrNameLst>
                                          <p:attrName>ppt_x</p:attrName>
                                          <p:attrName>ppt_y</p:attrName>
                                        </p:attrNameLst>
                                      </p:cBhvr>
                                      <p:rCtr x="2148" y="0"/>
                                    </p:animMotion>
                                  </p:childTnLst>
                                </p:cTn>
                              </p:par>
                              <p:par>
                                <p:cTn id="22" presetID="10" presetClass="entr" presetSubtype="0" fill="hold" grpId="0" nodeType="withEffect">
                                  <p:stCondLst>
                                    <p:cond delay="100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1000"/>
                                        <p:tgtEl>
                                          <p:spTgt spid="19"/>
                                        </p:tgtEl>
                                      </p:cBhvr>
                                    </p:animEffect>
                                  </p:childTnLst>
                                </p:cTn>
                              </p:par>
                              <p:par>
                                <p:cTn id="25" presetID="10" presetClass="entr" presetSubtype="0" fill="hold" grpId="0" nodeType="withEffect">
                                  <p:stCondLst>
                                    <p:cond delay="100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000"/>
                                        <p:tgtEl>
                                          <p:spTgt spid="22"/>
                                        </p:tgtEl>
                                      </p:cBhvr>
                                    </p:animEffect>
                                  </p:childTnLst>
                                </p:cTn>
                              </p:par>
                              <p:par>
                                <p:cTn id="28" presetID="10" presetClass="entr" presetSubtype="0" fill="hold" grpId="1" nodeType="withEffect">
                                  <p:stCondLst>
                                    <p:cond delay="1500"/>
                                  </p:stCondLst>
                                  <p:childTnLst>
                                    <p:set>
                                      <p:cBhvr>
                                        <p:cTn id="29"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fade">
                                      <p:cBhvr>
                                        <p:cTn id="30" dur="1000"/>
                                        <p:tgtEl>
                                          <p:spTgt spid="4">
                                            <p:graphicEl>
                                              <a:chart seriesIdx="-3" categoryIdx="-3" bldStep="gridLegend"/>
                                            </p:graphicEl>
                                          </p:spTgt>
                                        </p:tgtEl>
                                      </p:cBhvr>
                                    </p:animEffect>
                                  </p:childTnLst>
                                </p:cTn>
                              </p:par>
                              <p:par>
                                <p:cTn id="31" presetID="21" presetClass="entr" presetSubtype="1" fill="hold" grpId="1" nodeType="withEffect">
                                  <p:stCondLst>
                                    <p:cond delay="1000"/>
                                  </p:stCondLst>
                                  <p:childTnLst>
                                    <p:set>
                                      <p:cBhvr>
                                        <p:cTn id="32" dur="1" fill="hold">
                                          <p:stCondLst>
                                            <p:cond delay="0"/>
                                          </p:stCondLst>
                                        </p:cTn>
                                        <p:tgtEl>
                                          <p:spTgt spid="4">
                                            <p:graphicEl>
                                              <a:chart seriesIdx="0" categoryIdx="-4" bldStep="series"/>
                                            </p:graphicEl>
                                          </p:spTgt>
                                        </p:tgtEl>
                                        <p:attrNameLst>
                                          <p:attrName>style.visibility</p:attrName>
                                        </p:attrNameLst>
                                      </p:cBhvr>
                                      <p:to>
                                        <p:strVal val="visible"/>
                                      </p:to>
                                    </p:set>
                                    <p:animEffect transition="in" filter="wheel(1)">
                                      <p:cBhvr>
                                        <p:cTn id="33" dur="2000"/>
                                        <p:tgtEl>
                                          <p:spTgt spid="4">
                                            <p:graphicEl>
                                              <a:chart seriesIdx="0" categoryIdx="-4" bldStep="series"/>
                                            </p:graphicEl>
                                          </p:spTgt>
                                        </p:tgtEl>
                                      </p:cBhvr>
                                    </p:animEffect>
                                  </p:childTnLst>
                                </p:cTn>
                              </p:par>
                              <p:par>
                                <p:cTn id="34" presetID="22" presetClass="entr" presetSubtype="8" fill="hold" grpId="0" nodeType="withEffect">
                                  <p:stCondLst>
                                    <p:cond delay="1000"/>
                                  </p:stCondLst>
                                  <p:childTnLst>
                                    <p:set>
                                      <p:cBhvr>
                                        <p:cTn id="35"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36" dur="1000"/>
                                        <p:tgtEl>
                                          <p:spTgt spid="7">
                                            <p:graphicEl>
                                              <a:chart seriesIdx="-3" categoryIdx="-3" bldStep="gridLegend"/>
                                            </p:graphicEl>
                                          </p:spTgt>
                                        </p:tgtEl>
                                      </p:cBhvr>
                                    </p:animEffect>
                                  </p:childTnLst>
                                </p:cTn>
                              </p:par>
                              <p:par>
                                <p:cTn id="37" presetID="22" presetClass="entr" presetSubtype="4" fill="hold" grpId="0" nodeType="withEffect">
                                  <p:stCondLst>
                                    <p:cond delay="2000"/>
                                  </p:stCondLst>
                                  <p:childTnLst>
                                    <p:set>
                                      <p:cBhvr>
                                        <p:cTn id="38"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down)">
                                      <p:cBhvr>
                                        <p:cTn id="39" dur="1000"/>
                                        <p:tgtEl>
                                          <p:spTgt spid="7">
                                            <p:graphicEl>
                                              <a:chart seriesIdx="0" categoryIdx="-4" bldStep="series"/>
                                            </p:graphicEl>
                                          </p:spTgt>
                                        </p:tgtEl>
                                      </p:cBhvr>
                                    </p:animEffect>
                                  </p:childTnLst>
                                </p:cTn>
                              </p:par>
                              <p:par>
                                <p:cTn id="40" presetID="22" presetClass="entr" presetSubtype="8" fill="hold" nodeType="withEffect">
                                  <p:stCondLst>
                                    <p:cond delay="2500"/>
                                  </p:stCondLst>
                                  <p:childTnLst>
                                    <p:set>
                                      <p:cBhvr>
                                        <p:cTn id="41" dur="1" fill="hold">
                                          <p:stCondLst>
                                            <p:cond delay="0"/>
                                          </p:stCondLst>
                                        </p:cTn>
                                        <p:tgtEl>
                                          <p:spTgt spid="23"/>
                                        </p:tgtEl>
                                        <p:attrNameLst>
                                          <p:attrName>style.visibility</p:attrName>
                                        </p:attrNameLst>
                                      </p:cBhvr>
                                      <p:to>
                                        <p:strVal val="visible"/>
                                      </p:to>
                                    </p:set>
                                    <p:animEffect transition="in" filter="wipe(left)">
                                      <p:cBhvr>
                                        <p:cTn id="42" dur="1500"/>
                                        <p:tgtEl>
                                          <p:spTgt spid="23"/>
                                        </p:tgtEl>
                                      </p:cBhvr>
                                    </p:animEffect>
                                  </p:childTnLst>
                                </p:cTn>
                              </p:par>
                              <p:par>
                                <p:cTn id="43" presetID="10" presetClass="entr" presetSubtype="0" fill="hold" nodeType="withEffect">
                                  <p:stCondLst>
                                    <p:cond delay="250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1000"/>
                                        <p:tgtEl>
                                          <p:spTgt spid="35"/>
                                        </p:tgtEl>
                                      </p:cBhvr>
                                    </p:animEffect>
                                  </p:childTnLst>
                                </p:cTn>
                              </p:par>
                              <p:par>
                                <p:cTn id="46" presetID="10" presetClass="entr" presetSubtype="0" fill="hold" grpId="0" nodeType="withEffect">
                                  <p:stCondLst>
                                    <p:cond delay="1000"/>
                                  </p:stCondLst>
                                  <p:childTnLst>
                                    <p:set>
                                      <p:cBhvr>
                                        <p:cTn id="47" dur="1" fill="hold">
                                          <p:stCondLst>
                                            <p:cond delay="0"/>
                                          </p:stCondLst>
                                        </p:cTn>
                                        <p:tgtEl>
                                          <p:spTgt spid="40"/>
                                        </p:tgtEl>
                                        <p:attrNameLst>
                                          <p:attrName>style.visibility</p:attrName>
                                        </p:attrNameLst>
                                      </p:cBhvr>
                                      <p:to>
                                        <p:strVal val="visible"/>
                                      </p:to>
                                    </p:set>
                                    <p:animEffect transition="in" filter="fade">
                                      <p:cBhvr>
                                        <p:cTn id="48" dur="1000"/>
                                        <p:tgtEl>
                                          <p:spTgt spid="40"/>
                                        </p:tgtEl>
                                      </p:cBhvr>
                                    </p:animEffect>
                                  </p:childTnLst>
                                </p:cTn>
                              </p:par>
                              <p:par>
                                <p:cTn id="49" presetID="10" presetClass="entr" presetSubtype="0" fill="hold" grpId="0" nodeType="withEffect">
                                  <p:stCondLst>
                                    <p:cond delay="1000"/>
                                  </p:stCondLst>
                                  <p:childTnLst>
                                    <p:set>
                                      <p:cBhvr>
                                        <p:cTn id="50" dur="1" fill="hold">
                                          <p:stCondLst>
                                            <p:cond delay="0"/>
                                          </p:stCondLst>
                                        </p:cTn>
                                        <p:tgtEl>
                                          <p:spTgt spid="41"/>
                                        </p:tgtEl>
                                        <p:attrNameLst>
                                          <p:attrName>style.visibility</p:attrName>
                                        </p:attrNameLst>
                                      </p:cBhvr>
                                      <p:to>
                                        <p:strVal val="visible"/>
                                      </p:to>
                                    </p:set>
                                    <p:animEffect transition="in" filter="fade">
                                      <p:cBhvr>
                                        <p:cTn id="51" dur="1000"/>
                                        <p:tgtEl>
                                          <p:spTgt spid="41"/>
                                        </p:tgtEl>
                                      </p:cBhvr>
                                    </p:animEffect>
                                  </p:childTnLst>
                                </p:cTn>
                              </p:par>
                              <p:par>
                                <p:cTn id="52" presetID="22" presetClass="entr" presetSubtype="4" fill="hold" grpId="0" nodeType="withEffect">
                                  <p:stCondLst>
                                    <p:cond delay="1000"/>
                                  </p:stCondLst>
                                  <p:childTnLst>
                                    <p:set>
                                      <p:cBhvr>
                                        <p:cTn id="53" dur="1" fill="hold">
                                          <p:stCondLst>
                                            <p:cond delay="0"/>
                                          </p:stCondLst>
                                        </p:cTn>
                                        <p:tgtEl>
                                          <p:spTgt spid="37">
                                            <p:graphicEl>
                                              <a:chart seriesIdx="-3" categoryIdx="-3" bldStep="gridLegend"/>
                                            </p:graphicEl>
                                          </p:spTgt>
                                        </p:tgtEl>
                                        <p:attrNameLst>
                                          <p:attrName>style.visibility</p:attrName>
                                        </p:attrNameLst>
                                      </p:cBhvr>
                                      <p:to>
                                        <p:strVal val="visible"/>
                                      </p:to>
                                    </p:set>
                                    <p:animEffect transition="in" filter="wipe(down)">
                                      <p:cBhvr>
                                        <p:cTn id="54" dur="1000"/>
                                        <p:tgtEl>
                                          <p:spTgt spid="37">
                                            <p:graphicEl>
                                              <a:chart seriesIdx="-3" categoryIdx="-3" bldStep="gridLegend"/>
                                            </p:graphicEl>
                                          </p:spTgt>
                                        </p:tgtEl>
                                      </p:cBhvr>
                                    </p:animEffect>
                                  </p:childTnLst>
                                </p:cTn>
                              </p:par>
                              <p:par>
                                <p:cTn id="55" presetID="22" presetClass="entr" presetSubtype="8" fill="hold" grpId="0" nodeType="withEffect">
                                  <p:stCondLst>
                                    <p:cond delay="2000"/>
                                  </p:stCondLst>
                                  <p:childTnLst>
                                    <p:set>
                                      <p:cBhvr>
                                        <p:cTn id="56" dur="1" fill="hold">
                                          <p:stCondLst>
                                            <p:cond delay="0"/>
                                          </p:stCondLst>
                                        </p:cTn>
                                        <p:tgtEl>
                                          <p:spTgt spid="37">
                                            <p:graphicEl>
                                              <a:chart seriesIdx="0" categoryIdx="-4" bldStep="series"/>
                                            </p:graphicEl>
                                          </p:spTgt>
                                        </p:tgtEl>
                                        <p:attrNameLst>
                                          <p:attrName>style.visibility</p:attrName>
                                        </p:attrNameLst>
                                      </p:cBhvr>
                                      <p:to>
                                        <p:strVal val="visible"/>
                                      </p:to>
                                    </p:set>
                                    <p:animEffect transition="in" filter="wipe(left)">
                                      <p:cBhvr>
                                        <p:cTn id="57" dur="1000"/>
                                        <p:tgtEl>
                                          <p:spTgt spid="37">
                                            <p:graphicEl>
                                              <a:chart seriesIdx="0" categoryIdx="-4" bldStep="series"/>
                                            </p:graphicEl>
                                          </p:spTgt>
                                        </p:tgtEl>
                                      </p:cBhvr>
                                    </p:animEffect>
                                  </p:childTnLst>
                                </p:cTn>
                              </p:par>
                              <p:par>
                                <p:cTn id="58" presetID="22" presetClass="entr" presetSubtype="4" fill="hold" grpId="0" nodeType="withEffect">
                                  <p:stCondLst>
                                    <p:cond delay="1000"/>
                                  </p:stCondLst>
                                  <p:childTnLst>
                                    <p:set>
                                      <p:cBhvr>
                                        <p:cTn id="59" dur="1" fill="hold">
                                          <p:stCondLst>
                                            <p:cond delay="0"/>
                                          </p:stCondLst>
                                        </p:cTn>
                                        <p:tgtEl>
                                          <p:spTgt spid="38">
                                            <p:graphicEl>
                                              <a:chart seriesIdx="-3" categoryIdx="-3" bldStep="gridLegend"/>
                                            </p:graphicEl>
                                          </p:spTgt>
                                        </p:tgtEl>
                                        <p:attrNameLst>
                                          <p:attrName>style.visibility</p:attrName>
                                        </p:attrNameLst>
                                      </p:cBhvr>
                                      <p:to>
                                        <p:strVal val="visible"/>
                                      </p:to>
                                    </p:set>
                                    <p:animEffect transition="in" filter="wipe(down)">
                                      <p:cBhvr>
                                        <p:cTn id="60" dur="1000"/>
                                        <p:tgtEl>
                                          <p:spTgt spid="38">
                                            <p:graphicEl>
                                              <a:chart seriesIdx="-3" categoryIdx="-3" bldStep="gridLegend"/>
                                            </p:graphicEl>
                                          </p:spTgt>
                                        </p:tgtEl>
                                      </p:cBhvr>
                                    </p:animEffect>
                                  </p:childTnLst>
                                </p:cTn>
                              </p:par>
                              <p:par>
                                <p:cTn id="61" presetID="22" presetClass="entr" presetSubtype="8" fill="hold" grpId="0" nodeType="withEffect">
                                  <p:stCondLst>
                                    <p:cond delay="2000"/>
                                  </p:stCondLst>
                                  <p:childTnLst>
                                    <p:set>
                                      <p:cBhvr>
                                        <p:cTn id="62" dur="1" fill="hold">
                                          <p:stCondLst>
                                            <p:cond delay="0"/>
                                          </p:stCondLst>
                                        </p:cTn>
                                        <p:tgtEl>
                                          <p:spTgt spid="38">
                                            <p:graphicEl>
                                              <a:chart seriesIdx="0" categoryIdx="-4" bldStep="series"/>
                                            </p:graphicEl>
                                          </p:spTgt>
                                        </p:tgtEl>
                                        <p:attrNameLst>
                                          <p:attrName>style.visibility</p:attrName>
                                        </p:attrNameLst>
                                      </p:cBhvr>
                                      <p:to>
                                        <p:strVal val="visible"/>
                                      </p:to>
                                    </p:set>
                                    <p:animEffect transition="in" filter="wipe(left)">
                                      <p:cBhvr>
                                        <p:cTn id="63" dur="1000"/>
                                        <p:tgtEl>
                                          <p:spTgt spid="38">
                                            <p:graphicEl>
                                              <a:chart seriesIdx="0" categoryIdx="-4" bldStep="series"/>
                                            </p:graphicEl>
                                          </p:spTgt>
                                        </p:tgtEl>
                                      </p:cBhvr>
                                    </p:animEffect>
                                  </p:childTnLst>
                                </p:cTn>
                              </p:par>
                              <p:par>
                                <p:cTn id="64" presetID="22" presetClass="entr" presetSubtype="1" fill="hold" nodeType="withEffect">
                                  <p:stCondLst>
                                    <p:cond delay="1000"/>
                                  </p:stCondLst>
                                  <p:childTnLst>
                                    <p:set>
                                      <p:cBhvr>
                                        <p:cTn id="65" dur="1" fill="hold">
                                          <p:stCondLst>
                                            <p:cond delay="0"/>
                                          </p:stCondLst>
                                        </p:cTn>
                                        <p:tgtEl>
                                          <p:spTgt spid="43"/>
                                        </p:tgtEl>
                                        <p:attrNameLst>
                                          <p:attrName>style.visibility</p:attrName>
                                        </p:attrNameLst>
                                      </p:cBhvr>
                                      <p:to>
                                        <p:strVal val="visible"/>
                                      </p:to>
                                    </p:set>
                                    <p:animEffect transition="in" filter="wipe(up)">
                                      <p:cBhvr>
                                        <p:cTn id="66" dur="1500"/>
                                        <p:tgtEl>
                                          <p:spTgt spid="43"/>
                                        </p:tgtEl>
                                      </p:cBhvr>
                                    </p:animEffect>
                                  </p:childTnLst>
                                </p:cTn>
                              </p:par>
                              <p:par>
                                <p:cTn id="67" presetID="10" presetClass="entr" presetSubtype="0" fill="hold" grpId="0" nodeType="withEffect">
                                  <p:stCondLst>
                                    <p:cond delay="1500"/>
                                  </p:stCondLst>
                                  <p:childTnLst>
                                    <p:set>
                                      <p:cBhvr>
                                        <p:cTn id="68" dur="1" fill="hold">
                                          <p:stCondLst>
                                            <p:cond delay="0"/>
                                          </p:stCondLst>
                                        </p:cTn>
                                        <p:tgtEl>
                                          <p:spTgt spid="70"/>
                                        </p:tgtEl>
                                        <p:attrNameLst>
                                          <p:attrName>style.visibility</p:attrName>
                                        </p:attrNameLst>
                                      </p:cBhvr>
                                      <p:to>
                                        <p:strVal val="visible"/>
                                      </p:to>
                                    </p:set>
                                    <p:animEffect transition="in" filter="fade">
                                      <p:cBhvr>
                                        <p:cTn id="69" dur="1000"/>
                                        <p:tgtEl>
                                          <p:spTgt spid="70"/>
                                        </p:tgtEl>
                                      </p:cBhvr>
                                    </p:animEffect>
                                  </p:childTnLst>
                                </p:cTn>
                              </p:par>
                              <p:par>
                                <p:cTn id="70" presetID="10" presetClass="entr" presetSubtype="0" fill="hold" grpId="0" nodeType="withEffect">
                                  <p:stCondLst>
                                    <p:cond delay="1500"/>
                                  </p:stCondLst>
                                  <p:childTnLst>
                                    <p:set>
                                      <p:cBhvr>
                                        <p:cTn id="71" dur="1" fill="hold">
                                          <p:stCondLst>
                                            <p:cond delay="0"/>
                                          </p:stCondLst>
                                        </p:cTn>
                                        <p:tgtEl>
                                          <p:spTgt spid="55"/>
                                        </p:tgtEl>
                                        <p:attrNameLst>
                                          <p:attrName>style.visibility</p:attrName>
                                        </p:attrNameLst>
                                      </p:cBhvr>
                                      <p:to>
                                        <p:strVal val="visible"/>
                                      </p:to>
                                    </p:set>
                                    <p:animEffect transition="in" filter="fade">
                                      <p:cBhvr>
                                        <p:cTn id="72" dur="1000"/>
                                        <p:tgtEl>
                                          <p:spTgt spid="55"/>
                                        </p:tgtEl>
                                      </p:cBhvr>
                                    </p:animEffect>
                                  </p:childTnLst>
                                </p:cTn>
                              </p:par>
                              <p:par>
                                <p:cTn id="73" presetID="10" presetClass="entr" presetSubtype="0" fill="hold" grpId="0" nodeType="withEffect">
                                  <p:stCondLst>
                                    <p:cond delay="1500"/>
                                  </p:stCondLst>
                                  <p:childTnLst>
                                    <p:set>
                                      <p:cBhvr>
                                        <p:cTn id="74" dur="1" fill="hold">
                                          <p:stCondLst>
                                            <p:cond delay="0"/>
                                          </p:stCondLst>
                                        </p:cTn>
                                        <p:tgtEl>
                                          <p:spTgt spid="60"/>
                                        </p:tgtEl>
                                        <p:attrNameLst>
                                          <p:attrName>style.visibility</p:attrName>
                                        </p:attrNameLst>
                                      </p:cBhvr>
                                      <p:to>
                                        <p:strVal val="visible"/>
                                      </p:to>
                                    </p:set>
                                    <p:animEffect transition="in" filter="fade">
                                      <p:cBhvr>
                                        <p:cTn id="75" dur="1000"/>
                                        <p:tgtEl>
                                          <p:spTgt spid="60"/>
                                        </p:tgtEl>
                                      </p:cBhvr>
                                    </p:animEffect>
                                  </p:childTnLst>
                                </p:cTn>
                              </p:par>
                              <p:par>
                                <p:cTn id="76" presetID="10" presetClass="entr" presetSubtype="0" fill="hold" grpId="0" nodeType="withEffect">
                                  <p:stCondLst>
                                    <p:cond delay="1500"/>
                                  </p:stCondLst>
                                  <p:childTnLst>
                                    <p:set>
                                      <p:cBhvr>
                                        <p:cTn id="77" dur="1" fill="hold">
                                          <p:stCondLst>
                                            <p:cond delay="0"/>
                                          </p:stCondLst>
                                        </p:cTn>
                                        <p:tgtEl>
                                          <p:spTgt spid="65"/>
                                        </p:tgtEl>
                                        <p:attrNameLst>
                                          <p:attrName>style.visibility</p:attrName>
                                        </p:attrNameLst>
                                      </p:cBhvr>
                                      <p:to>
                                        <p:strVal val="visible"/>
                                      </p:to>
                                    </p:set>
                                    <p:animEffect transition="in" filter="fade">
                                      <p:cBhvr>
                                        <p:cTn id="78" dur="1000"/>
                                        <p:tgtEl>
                                          <p:spTgt spid="65"/>
                                        </p:tgtEl>
                                      </p:cBhvr>
                                    </p:animEffect>
                                  </p:childTnLst>
                                </p:cTn>
                              </p:par>
                              <p:par>
                                <p:cTn id="79" presetID="23" presetClass="entr" presetSubtype="16" fill="hold" grpId="0" nodeType="withEffect">
                                  <p:stCondLst>
                                    <p:cond delay="1500"/>
                                  </p:stCondLst>
                                  <p:childTnLst>
                                    <p:set>
                                      <p:cBhvr>
                                        <p:cTn id="80" dur="1" fill="hold">
                                          <p:stCondLst>
                                            <p:cond delay="0"/>
                                          </p:stCondLst>
                                        </p:cTn>
                                        <p:tgtEl>
                                          <p:spTgt spid="71"/>
                                        </p:tgtEl>
                                        <p:attrNameLst>
                                          <p:attrName>style.visibility</p:attrName>
                                        </p:attrNameLst>
                                      </p:cBhvr>
                                      <p:to>
                                        <p:strVal val="visible"/>
                                      </p:to>
                                    </p:set>
                                    <p:anim calcmode="lin" valueType="num">
                                      <p:cBhvr>
                                        <p:cTn id="81" dur="1500" fill="hold"/>
                                        <p:tgtEl>
                                          <p:spTgt spid="71"/>
                                        </p:tgtEl>
                                        <p:attrNameLst>
                                          <p:attrName>ppt_w</p:attrName>
                                        </p:attrNameLst>
                                      </p:cBhvr>
                                      <p:tavLst>
                                        <p:tav tm="0">
                                          <p:val>
                                            <p:fltVal val="0"/>
                                          </p:val>
                                        </p:tav>
                                        <p:tav tm="100000">
                                          <p:val>
                                            <p:strVal val="#ppt_w"/>
                                          </p:val>
                                        </p:tav>
                                      </p:tavLst>
                                    </p:anim>
                                    <p:anim calcmode="lin" valueType="num">
                                      <p:cBhvr>
                                        <p:cTn id="82" dur="1500" fill="hold"/>
                                        <p:tgtEl>
                                          <p:spTgt spid="71"/>
                                        </p:tgtEl>
                                        <p:attrNameLst>
                                          <p:attrName>ppt_h</p:attrName>
                                        </p:attrNameLst>
                                      </p:cBhvr>
                                      <p:tavLst>
                                        <p:tav tm="0">
                                          <p:val>
                                            <p:fltVal val="0"/>
                                          </p:val>
                                        </p:tav>
                                        <p:tav tm="100000">
                                          <p:val>
                                            <p:strVal val="#ppt_h"/>
                                          </p:val>
                                        </p:tav>
                                      </p:tavLst>
                                    </p:anim>
                                  </p:childTnLst>
                                </p:cTn>
                              </p:par>
                              <p:par>
                                <p:cTn id="83" presetID="23" presetClass="entr" presetSubtype="16" fill="hold" grpId="0" nodeType="withEffect">
                                  <p:stCondLst>
                                    <p:cond delay="1500"/>
                                  </p:stCondLst>
                                  <p:childTnLst>
                                    <p:set>
                                      <p:cBhvr>
                                        <p:cTn id="84" dur="1" fill="hold">
                                          <p:stCondLst>
                                            <p:cond delay="0"/>
                                          </p:stCondLst>
                                        </p:cTn>
                                        <p:tgtEl>
                                          <p:spTgt spid="56"/>
                                        </p:tgtEl>
                                        <p:attrNameLst>
                                          <p:attrName>style.visibility</p:attrName>
                                        </p:attrNameLst>
                                      </p:cBhvr>
                                      <p:to>
                                        <p:strVal val="visible"/>
                                      </p:to>
                                    </p:set>
                                    <p:anim calcmode="lin" valueType="num">
                                      <p:cBhvr>
                                        <p:cTn id="85" dur="1500" fill="hold"/>
                                        <p:tgtEl>
                                          <p:spTgt spid="56"/>
                                        </p:tgtEl>
                                        <p:attrNameLst>
                                          <p:attrName>ppt_w</p:attrName>
                                        </p:attrNameLst>
                                      </p:cBhvr>
                                      <p:tavLst>
                                        <p:tav tm="0">
                                          <p:val>
                                            <p:fltVal val="0"/>
                                          </p:val>
                                        </p:tav>
                                        <p:tav tm="100000">
                                          <p:val>
                                            <p:strVal val="#ppt_w"/>
                                          </p:val>
                                        </p:tav>
                                      </p:tavLst>
                                    </p:anim>
                                    <p:anim calcmode="lin" valueType="num">
                                      <p:cBhvr>
                                        <p:cTn id="86" dur="1500" fill="hold"/>
                                        <p:tgtEl>
                                          <p:spTgt spid="56"/>
                                        </p:tgtEl>
                                        <p:attrNameLst>
                                          <p:attrName>ppt_h</p:attrName>
                                        </p:attrNameLst>
                                      </p:cBhvr>
                                      <p:tavLst>
                                        <p:tav tm="0">
                                          <p:val>
                                            <p:fltVal val="0"/>
                                          </p:val>
                                        </p:tav>
                                        <p:tav tm="100000">
                                          <p:val>
                                            <p:strVal val="#ppt_h"/>
                                          </p:val>
                                        </p:tav>
                                      </p:tavLst>
                                    </p:anim>
                                  </p:childTnLst>
                                </p:cTn>
                              </p:par>
                              <p:par>
                                <p:cTn id="87" presetID="23" presetClass="entr" presetSubtype="16" fill="hold" grpId="0" nodeType="withEffect">
                                  <p:stCondLst>
                                    <p:cond delay="1500"/>
                                  </p:stCondLst>
                                  <p:childTnLst>
                                    <p:set>
                                      <p:cBhvr>
                                        <p:cTn id="88" dur="1" fill="hold">
                                          <p:stCondLst>
                                            <p:cond delay="0"/>
                                          </p:stCondLst>
                                        </p:cTn>
                                        <p:tgtEl>
                                          <p:spTgt spid="61"/>
                                        </p:tgtEl>
                                        <p:attrNameLst>
                                          <p:attrName>style.visibility</p:attrName>
                                        </p:attrNameLst>
                                      </p:cBhvr>
                                      <p:to>
                                        <p:strVal val="visible"/>
                                      </p:to>
                                    </p:set>
                                    <p:anim calcmode="lin" valueType="num">
                                      <p:cBhvr>
                                        <p:cTn id="89" dur="1500" fill="hold"/>
                                        <p:tgtEl>
                                          <p:spTgt spid="61"/>
                                        </p:tgtEl>
                                        <p:attrNameLst>
                                          <p:attrName>ppt_w</p:attrName>
                                        </p:attrNameLst>
                                      </p:cBhvr>
                                      <p:tavLst>
                                        <p:tav tm="0">
                                          <p:val>
                                            <p:fltVal val="0"/>
                                          </p:val>
                                        </p:tav>
                                        <p:tav tm="100000">
                                          <p:val>
                                            <p:strVal val="#ppt_w"/>
                                          </p:val>
                                        </p:tav>
                                      </p:tavLst>
                                    </p:anim>
                                    <p:anim calcmode="lin" valueType="num">
                                      <p:cBhvr>
                                        <p:cTn id="90" dur="1500" fill="hold"/>
                                        <p:tgtEl>
                                          <p:spTgt spid="61"/>
                                        </p:tgtEl>
                                        <p:attrNameLst>
                                          <p:attrName>ppt_h</p:attrName>
                                        </p:attrNameLst>
                                      </p:cBhvr>
                                      <p:tavLst>
                                        <p:tav tm="0">
                                          <p:val>
                                            <p:fltVal val="0"/>
                                          </p:val>
                                        </p:tav>
                                        <p:tav tm="100000">
                                          <p:val>
                                            <p:strVal val="#ppt_h"/>
                                          </p:val>
                                        </p:tav>
                                      </p:tavLst>
                                    </p:anim>
                                  </p:childTnLst>
                                </p:cTn>
                              </p:par>
                              <p:par>
                                <p:cTn id="91" presetID="23" presetClass="entr" presetSubtype="16" fill="hold" grpId="0" nodeType="withEffect">
                                  <p:stCondLst>
                                    <p:cond delay="1500"/>
                                  </p:stCondLst>
                                  <p:childTnLst>
                                    <p:set>
                                      <p:cBhvr>
                                        <p:cTn id="92" dur="1" fill="hold">
                                          <p:stCondLst>
                                            <p:cond delay="0"/>
                                          </p:stCondLst>
                                        </p:cTn>
                                        <p:tgtEl>
                                          <p:spTgt spid="66"/>
                                        </p:tgtEl>
                                        <p:attrNameLst>
                                          <p:attrName>style.visibility</p:attrName>
                                        </p:attrNameLst>
                                      </p:cBhvr>
                                      <p:to>
                                        <p:strVal val="visible"/>
                                      </p:to>
                                    </p:set>
                                    <p:anim calcmode="lin" valueType="num">
                                      <p:cBhvr>
                                        <p:cTn id="93" dur="1500" fill="hold"/>
                                        <p:tgtEl>
                                          <p:spTgt spid="66"/>
                                        </p:tgtEl>
                                        <p:attrNameLst>
                                          <p:attrName>ppt_w</p:attrName>
                                        </p:attrNameLst>
                                      </p:cBhvr>
                                      <p:tavLst>
                                        <p:tav tm="0">
                                          <p:val>
                                            <p:fltVal val="0"/>
                                          </p:val>
                                        </p:tav>
                                        <p:tav tm="100000">
                                          <p:val>
                                            <p:strVal val="#ppt_w"/>
                                          </p:val>
                                        </p:tav>
                                      </p:tavLst>
                                    </p:anim>
                                    <p:anim calcmode="lin" valueType="num">
                                      <p:cBhvr>
                                        <p:cTn id="94" dur="1500" fill="hold"/>
                                        <p:tgtEl>
                                          <p:spTgt spid="66"/>
                                        </p:tgtEl>
                                        <p:attrNameLst>
                                          <p:attrName>ppt_h</p:attrName>
                                        </p:attrNameLst>
                                      </p:cBhvr>
                                      <p:tavLst>
                                        <p:tav tm="0">
                                          <p:val>
                                            <p:fltVal val="0"/>
                                          </p:val>
                                        </p:tav>
                                        <p:tav tm="100000">
                                          <p:val>
                                            <p:strVal val="#ppt_h"/>
                                          </p:val>
                                        </p:tav>
                                      </p:tavLst>
                                    </p:anim>
                                  </p:childTnLst>
                                </p:cTn>
                              </p:par>
                              <p:par>
                                <p:cTn id="95" presetID="22" presetClass="entr" presetSubtype="8" fill="hold" grpId="0" nodeType="withEffect">
                                  <p:stCondLst>
                                    <p:cond delay="2000"/>
                                  </p:stCondLst>
                                  <p:childTnLst>
                                    <p:set>
                                      <p:cBhvr>
                                        <p:cTn id="96" dur="1" fill="hold">
                                          <p:stCondLst>
                                            <p:cond delay="0"/>
                                          </p:stCondLst>
                                        </p:cTn>
                                        <p:tgtEl>
                                          <p:spTgt spid="69"/>
                                        </p:tgtEl>
                                        <p:attrNameLst>
                                          <p:attrName>style.visibility</p:attrName>
                                        </p:attrNameLst>
                                      </p:cBhvr>
                                      <p:to>
                                        <p:strVal val="visible"/>
                                      </p:to>
                                    </p:set>
                                    <p:animEffect transition="in" filter="wipe(left)">
                                      <p:cBhvr>
                                        <p:cTn id="97" dur="1500"/>
                                        <p:tgtEl>
                                          <p:spTgt spid="69"/>
                                        </p:tgtEl>
                                      </p:cBhvr>
                                    </p:animEffect>
                                  </p:childTnLst>
                                </p:cTn>
                              </p:par>
                              <p:par>
                                <p:cTn id="98" presetID="22" presetClass="entr" presetSubtype="8" fill="hold" grpId="0" nodeType="withEffect">
                                  <p:stCondLst>
                                    <p:cond delay="2000"/>
                                  </p:stCondLst>
                                  <p:childTnLst>
                                    <p:set>
                                      <p:cBhvr>
                                        <p:cTn id="99" dur="1" fill="hold">
                                          <p:stCondLst>
                                            <p:cond delay="0"/>
                                          </p:stCondLst>
                                        </p:cTn>
                                        <p:tgtEl>
                                          <p:spTgt spid="54"/>
                                        </p:tgtEl>
                                        <p:attrNameLst>
                                          <p:attrName>style.visibility</p:attrName>
                                        </p:attrNameLst>
                                      </p:cBhvr>
                                      <p:to>
                                        <p:strVal val="visible"/>
                                      </p:to>
                                    </p:set>
                                    <p:animEffect transition="in" filter="wipe(left)">
                                      <p:cBhvr>
                                        <p:cTn id="100" dur="1500"/>
                                        <p:tgtEl>
                                          <p:spTgt spid="54"/>
                                        </p:tgtEl>
                                      </p:cBhvr>
                                    </p:animEffect>
                                  </p:childTnLst>
                                </p:cTn>
                              </p:par>
                              <p:par>
                                <p:cTn id="101" presetID="22" presetClass="entr" presetSubtype="8" fill="hold" grpId="0" nodeType="withEffect">
                                  <p:stCondLst>
                                    <p:cond delay="2000"/>
                                  </p:stCondLst>
                                  <p:childTnLst>
                                    <p:set>
                                      <p:cBhvr>
                                        <p:cTn id="102" dur="1" fill="hold">
                                          <p:stCondLst>
                                            <p:cond delay="0"/>
                                          </p:stCondLst>
                                        </p:cTn>
                                        <p:tgtEl>
                                          <p:spTgt spid="59"/>
                                        </p:tgtEl>
                                        <p:attrNameLst>
                                          <p:attrName>style.visibility</p:attrName>
                                        </p:attrNameLst>
                                      </p:cBhvr>
                                      <p:to>
                                        <p:strVal val="visible"/>
                                      </p:to>
                                    </p:set>
                                    <p:animEffect transition="in" filter="wipe(left)">
                                      <p:cBhvr>
                                        <p:cTn id="103" dur="1500"/>
                                        <p:tgtEl>
                                          <p:spTgt spid="59"/>
                                        </p:tgtEl>
                                      </p:cBhvr>
                                    </p:animEffect>
                                  </p:childTnLst>
                                </p:cTn>
                              </p:par>
                              <p:par>
                                <p:cTn id="104" presetID="22" presetClass="entr" presetSubtype="8" fill="hold" grpId="0" nodeType="withEffect">
                                  <p:stCondLst>
                                    <p:cond delay="2000"/>
                                  </p:stCondLst>
                                  <p:childTnLst>
                                    <p:set>
                                      <p:cBhvr>
                                        <p:cTn id="105" dur="1" fill="hold">
                                          <p:stCondLst>
                                            <p:cond delay="0"/>
                                          </p:stCondLst>
                                        </p:cTn>
                                        <p:tgtEl>
                                          <p:spTgt spid="64"/>
                                        </p:tgtEl>
                                        <p:attrNameLst>
                                          <p:attrName>style.visibility</p:attrName>
                                        </p:attrNameLst>
                                      </p:cBhvr>
                                      <p:to>
                                        <p:strVal val="visible"/>
                                      </p:to>
                                    </p:set>
                                    <p:animEffect transition="in" filter="wipe(left)">
                                      <p:cBhvr>
                                        <p:cTn id="106" dur="1500"/>
                                        <p:tgtEl>
                                          <p:spTgt spid="64"/>
                                        </p:tgtEl>
                                      </p:cBhvr>
                                    </p:animEffect>
                                  </p:childTnLst>
                                </p:cTn>
                              </p:par>
                              <p:par>
                                <p:cTn id="107" presetID="10" presetClass="entr" presetSubtype="0" fill="hold" grpId="0" nodeType="withEffect">
                                  <p:stCondLst>
                                    <p:cond delay="2500"/>
                                  </p:stCondLst>
                                  <p:childTnLst>
                                    <p:set>
                                      <p:cBhvr>
                                        <p:cTn id="108" dur="1" fill="hold">
                                          <p:stCondLst>
                                            <p:cond delay="0"/>
                                          </p:stCondLst>
                                        </p:cTn>
                                        <p:tgtEl>
                                          <p:spTgt spid="72"/>
                                        </p:tgtEl>
                                        <p:attrNameLst>
                                          <p:attrName>style.visibility</p:attrName>
                                        </p:attrNameLst>
                                      </p:cBhvr>
                                      <p:to>
                                        <p:strVal val="visible"/>
                                      </p:to>
                                    </p:set>
                                    <p:animEffect transition="in" filter="fade">
                                      <p:cBhvr>
                                        <p:cTn id="109" dur="1000"/>
                                        <p:tgtEl>
                                          <p:spTgt spid="72"/>
                                        </p:tgtEl>
                                      </p:cBhvr>
                                    </p:animEffect>
                                  </p:childTnLst>
                                </p:cTn>
                              </p:par>
                              <p:par>
                                <p:cTn id="110" presetID="10" presetClass="entr" presetSubtype="0" fill="hold" grpId="0" nodeType="withEffect">
                                  <p:stCondLst>
                                    <p:cond delay="2500"/>
                                  </p:stCondLst>
                                  <p:childTnLst>
                                    <p:set>
                                      <p:cBhvr>
                                        <p:cTn id="111" dur="1" fill="hold">
                                          <p:stCondLst>
                                            <p:cond delay="0"/>
                                          </p:stCondLst>
                                        </p:cTn>
                                        <p:tgtEl>
                                          <p:spTgt spid="57"/>
                                        </p:tgtEl>
                                        <p:attrNameLst>
                                          <p:attrName>style.visibility</p:attrName>
                                        </p:attrNameLst>
                                      </p:cBhvr>
                                      <p:to>
                                        <p:strVal val="visible"/>
                                      </p:to>
                                    </p:set>
                                    <p:animEffect transition="in" filter="fade">
                                      <p:cBhvr>
                                        <p:cTn id="112" dur="1000"/>
                                        <p:tgtEl>
                                          <p:spTgt spid="57"/>
                                        </p:tgtEl>
                                      </p:cBhvr>
                                    </p:animEffect>
                                  </p:childTnLst>
                                </p:cTn>
                              </p:par>
                              <p:par>
                                <p:cTn id="113" presetID="10" presetClass="entr" presetSubtype="0" fill="hold" grpId="0" nodeType="withEffect">
                                  <p:stCondLst>
                                    <p:cond delay="2500"/>
                                  </p:stCondLst>
                                  <p:childTnLst>
                                    <p:set>
                                      <p:cBhvr>
                                        <p:cTn id="114" dur="1" fill="hold">
                                          <p:stCondLst>
                                            <p:cond delay="0"/>
                                          </p:stCondLst>
                                        </p:cTn>
                                        <p:tgtEl>
                                          <p:spTgt spid="62"/>
                                        </p:tgtEl>
                                        <p:attrNameLst>
                                          <p:attrName>style.visibility</p:attrName>
                                        </p:attrNameLst>
                                      </p:cBhvr>
                                      <p:to>
                                        <p:strVal val="visible"/>
                                      </p:to>
                                    </p:set>
                                    <p:animEffect transition="in" filter="fade">
                                      <p:cBhvr>
                                        <p:cTn id="115" dur="1000"/>
                                        <p:tgtEl>
                                          <p:spTgt spid="62"/>
                                        </p:tgtEl>
                                      </p:cBhvr>
                                    </p:animEffect>
                                  </p:childTnLst>
                                </p:cTn>
                              </p:par>
                              <p:par>
                                <p:cTn id="116" presetID="10" presetClass="entr" presetSubtype="0" fill="hold" grpId="0" nodeType="withEffect">
                                  <p:stCondLst>
                                    <p:cond delay="2500"/>
                                  </p:stCondLst>
                                  <p:childTnLst>
                                    <p:set>
                                      <p:cBhvr>
                                        <p:cTn id="117" dur="1" fill="hold">
                                          <p:stCondLst>
                                            <p:cond delay="0"/>
                                          </p:stCondLst>
                                        </p:cTn>
                                        <p:tgtEl>
                                          <p:spTgt spid="67"/>
                                        </p:tgtEl>
                                        <p:attrNameLst>
                                          <p:attrName>style.visibility</p:attrName>
                                        </p:attrNameLst>
                                      </p:cBhvr>
                                      <p:to>
                                        <p:strVal val="visible"/>
                                      </p:to>
                                    </p:set>
                                    <p:animEffect transition="in" filter="fade">
                                      <p:cBhvr>
                                        <p:cTn id="118" dur="1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9" grpId="0" animBg="1"/>
      <p:bldP spid="17" grpId="0" animBg="1"/>
      <p:bldGraphic spid="4" grpId="1" uiExpand="1">
        <p:bldSub>
          <a:bldChart bld="series"/>
        </p:bldSub>
      </p:bldGraphic>
      <p:bldP spid="19" grpId="0"/>
      <p:bldP spid="22" grpId="0"/>
      <p:bldGraphic spid="7" grpId="0" uiExpand="1">
        <p:bldSub>
          <a:bldChart bld="series"/>
        </p:bldSub>
      </p:bldGraphic>
      <p:bldP spid="15" grpId="0" animBg="1"/>
      <p:bldP spid="16" grpId="0" animBg="1"/>
      <p:bldGraphic spid="37" grpId="0" uiExpand="1">
        <p:bldSub>
          <a:bldChart bld="series"/>
        </p:bldSub>
      </p:bldGraphic>
      <p:bldGraphic spid="38" grpId="0" uiExpand="1">
        <p:bldSub>
          <a:bldChart bld="series"/>
        </p:bldSub>
      </p:bldGraphic>
      <p:bldP spid="40" grpId="0"/>
      <p:bldP spid="41" grpId="0"/>
      <p:bldGraphic spid="54" grpId="0">
        <p:bldAsOne/>
      </p:bldGraphic>
      <p:bldP spid="55" grpId="0"/>
      <p:bldP spid="56" grpId="0" animBg="1"/>
      <p:bldP spid="57" grpId="0"/>
      <p:bldGraphic spid="59" grpId="0">
        <p:bldAsOne/>
      </p:bldGraphic>
      <p:bldP spid="60" grpId="0"/>
      <p:bldP spid="61" grpId="0" animBg="1"/>
      <p:bldP spid="62" grpId="0"/>
      <p:bldGraphic spid="64" grpId="0">
        <p:bldAsOne/>
      </p:bldGraphic>
      <p:bldP spid="65" grpId="0"/>
      <p:bldP spid="66" grpId="0" animBg="1"/>
      <p:bldP spid="67" grpId="0"/>
      <p:bldGraphic spid="69" grpId="0">
        <p:bldAsOne/>
      </p:bldGraphic>
      <p:bldP spid="70" grpId="0"/>
      <p:bldP spid="71" grpId="0" animBg="1"/>
      <p:bldP spid="7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C9E4F417-A458-43B7-825D-37FC26022A84}"/>
              </a:ext>
            </a:extLst>
          </p:cNvPr>
          <p:cNvGrpSpPr/>
          <p:nvPr/>
        </p:nvGrpSpPr>
        <p:grpSpPr>
          <a:xfrm>
            <a:off x="7237911" y="1085038"/>
            <a:ext cx="5607370" cy="5607370"/>
            <a:chOff x="3674706" y="5898720"/>
            <a:chExt cx="860749" cy="860749"/>
          </a:xfrm>
        </p:grpSpPr>
        <p:sp>
          <p:nvSpPr>
            <p:cNvPr id="13" name="Freeform: Shape 12">
              <a:extLst>
                <a:ext uri="{FF2B5EF4-FFF2-40B4-BE49-F238E27FC236}">
                  <a16:creationId xmlns:a16="http://schemas.microsoft.com/office/drawing/2014/main" id="{E7541B25-D060-4661-ABD4-9E6B41E4086B}"/>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2E9189DA-A4AD-4803-8F8F-1CDF5F3AD35C}"/>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30BD6CB5-5577-44D3-860A-9309C03BEC15}"/>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0E46520E-1553-4BBB-82AB-D409F9921582}"/>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819A4CD0-BEB6-48B2-81C2-7820573127FA}"/>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4B5FF746-099B-48C2-9FED-2750ED6B3A2D}"/>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BAEC5CD0-B48C-4F97-94E1-FD606209BFED}"/>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E889CD24-917D-4065-ABB0-31DA4B107D55}"/>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4DA767D8-45C6-492F-8FDC-686B9F39B45E}"/>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4626E7E4-355F-482C-AD52-DDBC723FD468}"/>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4FFFFD74-83BC-4BAA-AFBF-ADD4B18D4FAA}"/>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F6F13455-12BE-404E-9601-937082EF4965}"/>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9E5A2D88-DB6E-4F94-9996-9B6936E16AE2}"/>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62059A6D-CE51-4E85-825C-4399D83BF526}"/>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1BC9B57-DD5D-4048-ACF5-689FE3D09849}"/>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EB6F4BAA-B500-4148-8AA3-C36AA3B18AE9}"/>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54A41C1-0E65-4334-AD23-4CA66200F325}"/>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3453CA4-BBAC-47F8-90BE-5DF5A186CC32}"/>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47BEBAFA-0DEF-4357-9D80-515529AADA4F}"/>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9F063066-B9A4-41C2-A121-D4FA7891C026}"/>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5E47EE9-661B-46AA-8997-D38033917435}"/>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108A133A-06B6-4D3B-A29E-715C71CC25B6}"/>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E6E6E41-0A4D-40C6-B93B-E029E329B2B4}"/>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49000">
                    <a:srgbClr val="FFFFFF"/>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grpSp>
        <p:nvGrpSpPr>
          <p:cNvPr id="36" name="Group 35">
            <a:extLst>
              <a:ext uri="{FF2B5EF4-FFF2-40B4-BE49-F238E27FC236}">
                <a16:creationId xmlns:a16="http://schemas.microsoft.com/office/drawing/2014/main" id="{4CC41CBD-8723-4477-8DAA-75E442EF53EA}"/>
              </a:ext>
            </a:extLst>
          </p:cNvPr>
          <p:cNvGrpSpPr/>
          <p:nvPr/>
        </p:nvGrpSpPr>
        <p:grpSpPr>
          <a:xfrm>
            <a:off x="-1300609" y="-373815"/>
            <a:ext cx="3420502" cy="3420418"/>
            <a:chOff x="3574257" y="-97394"/>
            <a:chExt cx="1063056" cy="1063030"/>
          </a:xfrm>
        </p:grpSpPr>
        <p:sp>
          <p:nvSpPr>
            <p:cNvPr id="37" name="Freeform: Shape 36">
              <a:extLst>
                <a:ext uri="{FF2B5EF4-FFF2-40B4-BE49-F238E27FC236}">
                  <a16:creationId xmlns:a16="http://schemas.microsoft.com/office/drawing/2014/main" id="{6EE175CD-0758-4282-8781-4EEFB8ABC972}"/>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8" name="Freeform: Shape 37">
              <a:extLst>
                <a:ext uri="{FF2B5EF4-FFF2-40B4-BE49-F238E27FC236}">
                  <a16:creationId xmlns:a16="http://schemas.microsoft.com/office/drawing/2014/main" id="{3560218A-F7D3-4ECD-8FD8-19D21F1D3E87}"/>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9" name="Freeform: Shape 38">
              <a:extLst>
                <a:ext uri="{FF2B5EF4-FFF2-40B4-BE49-F238E27FC236}">
                  <a16:creationId xmlns:a16="http://schemas.microsoft.com/office/drawing/2014/main" id="{C38002B7-E0B8-48F0-9A69-612AE8AFAFFD}"/>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0" name="Freeform: Shape 39">
              <a:extLst>
                <a:ext uri="{FF2B5EF4-FFF2-40B4-BE49-F238E27FC236}">
                  <a16:creationId xmlns:a16="http://schemas.microsoft.com/office/drawing/2014/main" id="{73B3155B-364B-4535-A852-5CB0795DA46C}"/>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1" name="Freeform: Shape 40">
              <a:extLst>
                <a:ext uri="{FF2B5EF4-FFF2-40B4-BE49-F238E27FC236}">
                  <a16:creationId xmlns:a16="http://schemas.microsoft.com/office/drawing/2014/main" id="{5DD2CDA1-BF27-484B-B6BB-C2C7895C549A}"/>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2" name="Freeform: Shape 41">
              <a:extLst>
                <a:ext uri="{FF2B5EF4-FFF2-40B4-BE49-F238E27FC236}">
                  <a16:creationId xmlns:a16="http://schemas.microsoft.com/office/drawing/2014/main" id="{71B01B1A-7315-4CD9-B718-85DDF01B0595}"/>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3" name="Freeform: Shape 42">
              <a:extLst>
                <a:ext uri="{FF2B5EF4-FFF2-40B4-BE49-F238E27FC236}">
                  <a16:creationId xmlns:a16="http://schemas.microsoft.com/office/drawing/2014/main" id="{6F732421-5B3E-491B-8C15-3606EFEAB314}"/>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4" name="Freeform: Shape 43">
              <a:extLst>
                <a:ext uri="{FF2B5EF4-FFF2-40B4-BE49-F238E27FC236}">
                  <a16:creationId xmlns:a16="http://schemas.microsoft.com/office/drawing/2014/main" id="{7398BDF7-8725-4519-9097-C73CBF726217}"/>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5" name="Freeform: Shape 44">
              <a:extLst>
                <a:ext uri="{FF2B5EF4-FFF2-40B4-BE49-F238E27FC236}">
                  <a16:creationId xmlns:a16="http://schemas.microsoft.com/office/drawing/2014/main" id="{8D8D1F65-0B13-4E6F-8A35-8F81E09E6F9F}"/>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6" name="Freeform: Shape 45">
              <a:extLst>
                <a:ext uri="{FF2B5EF4-FFF2-40B4-BE49-F238E27FC236}">
                  <a16:creationId xmlns:a16="http://schemas.microsoft.com/office/drawing/2014/main" id="{90BAFC58-B81F-46B4-BE13-0DB3A4732D7A}"/>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7" name="Freeform: Shape 46">
              <a:extLst>
                <a:ext uri="{FF2B5EF4-FFF2-40B4-BE49-F238E27FC236}">
                  <a16:creationId xmlns:a16="http://schemas.microsoft.com/office/drawing/2014/main" id="{80748D7B-5348-43B2-A493-824EA8742AAB}"/>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5" name="Rectangle: Rounded Corners 4">
            <a:extLst>
              <a:ext uri="{FF2B5EF4-FFF2-40B4-BE49-F238E27FC236}">
                <a16:creationId xmlns:a16="http://schemas.microsoft.com/office/drawing/2014/main" id="{4A851619-2A0F-42C1-BB7E-54332D6B2267}"/>
              </a:ext>
            </a:extLst>
          </p:cNvPr>
          <p:cNvSpPr/>
          <p:nvPr/>
        </p:nvSpPr>
        <p:spPr>
          <a:xfrm>
            <a:off x="7169949" y="1257300"/>
            <a:ext cx="3709980" cy="5083186"/>
          </a:xfrm>
          <a:prstGeom prst="roundRect">
            <a:avLst>
              <a:gd name="adj" fmla="val 6773"/>
            </a:avLst>
          </a:pr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D" sz="1300" b="1" dirty="0">
              <a:solidFill>
                <a:schemeClr val="bg1"/>
              </a:solidFill>
              <a:latin typeface="Century Gothic" panose="020B0502020202020204" pitchFamily="34" charset="0"/>
            </a:endParaRPr>
          </a:p>
        </p:txBody>
      </p:sp>
      <p:graphicFrame>
        <p:nvGraphicFramePr>
          <p:cNvPr id="9" name="Table 9">
            <a:extLst>
              <a:ext uri="{FF2B5EF4-FFF2-40B4-BE49-F238E27FC236}">
                <a16:creationId xmlns:a16="http://schemas.microsoft.com/office/drawing/2014/main" id="{DB6FC35D-23F8-4FE7-B2D9-7065EE79D5E1}"/>
              </a:ext>
            </a:extLst>
          </p:cNvPr>
          <p:cNvGraphicFramePr>
            <a:graphicFrameLocks noGrp="1"/>
          </p:cNvGraphicFramePr>
          <p:nvPr>
            <p:extLst>
              <p:ext uri="{D42A27DB-BD31-4B8C-83A1-F6EECF244321}">
                <p14:modId xmlns:p14="http://schemas.microsoft.com/office/powerpoint/2010/main" val="381558972"/>
              </p:ext>
            </p:extLst>
          </p:nvPr>
        </p:nvGraphicFramePr>
        <p:xfrm>
          <a:off x="1312072" y="1257300"/>
          <a:ext cx="9567857" cy="5083186"/>
        </p:xfrm>
        <a:graphic>
          <a:graphicData uri="http://schemas.openxmlformats.org/drawingml/2006/table">
            <a:tbl>
              <a:tblPr bandRow="1">
                <a:tableStyleId>{5C22544A-7EE6-4342-B048-85BDC9FD1C3A}</a:tableStyleId>
              </a:tblPr>
              <a:tblGrid>
                <a:gridCol w="5848350">
                  <a:extLst>
                    <a:ext uri="{9D8B030D-6E8A-4147-A177-3AD203B41FA5}">
                      <a16:colId xmlns:a16="http://schemas.microsoft.com/office/drawing/2014/main" val="3534420435"/>
                    </a:ext>
                  </a:extLst>
                </a:gridCol>
                <a:gridCol w="338137">
                  <a:extLst>
                    <a:ext uri="{9D8B030D-6E8A-4147-A177-3AD203B41FA5}">
                      <a16:colId xmlns:a16="http://schemas.microsoft.com/office/drawing/2014/main" val="1528242311"/>
                    </a:ext>
                  </a:extLst>
                </a:gridCol>
                <a:gridCol w="338137">
                  <a:extLst>
                    <a:ext uri="{9D8B030D-6E8A-4147-A177-3AD203B41FA5}">
                      <a16:colId xmlns:a16="http://schemas.microsoft.com/office/drawing/2014/main" val="3035124929"/>
                    </a:ext>
                  </a:extLst>
                </a:gridCol>
                <a:gridCol w="338137">
                  <a:extLst>
                    <a:ext uri="{9D8B030D-6E8A-4147-A177-3AD203B41FA5}">
                      <a16:colId xmlns:a16="http://schemas.microsoft.com/office/drawing/2014/main" val="2958515634"/>
                    </a:ext>
                  </a:extLst>
                </a:gridCol>
                <a:gridCol w="338137">
                  <a:extLst>
                    <a:ext uri="{9D8B030D-6E8A-4147-A177-3AD203B41FA5}">
                      <a16:colId xmlns:a16="http://schemas.microsoft.com/office/drawing/2014/main" val="1258381130"/>
                    </a:ext>
                  </a:extLst>
                </a:gridCol>
                <a:gridCol w="338137">
                  <a:extLst>
                    <a:ext uri="{9D8B030D-6E8A-4147-A177-3AD203B41FA5}">
                      <a16:colId xmlns:a16="http://schemas.microsoft.com/office/drawing/2014/main" val="917725565"/>
                    </a:ext>
                  </a:extLst>
                </a:gridCol>
                <a:gridCol w="338137">
                  <a:extLst>
                    <a:ext uri="{9D8B030D-6E8A-4147-A177-3AD203B41FA5}">
                      <a16:colId xmlns:a16="http://schemas.microsoft.com/office/drawing/2014/main" val="2512469655"/>
                    </a:ext>
                  </a:extLst>
                </a:gridCol>
                <a:gridCol w="338137">
                  <a:extLst>
                    <a:ext uri="{9D8B030D-6E8A-4147-A177-3AD203B41FA5}">
                      <a16:colId xmlns:a16="http://schemas.microsoft.com/office/drawing/2014/main" val="1292224421"/>
                    </a:ext>
                  </a:extLst>
                </a:gridCol>
                <a:gridCol w="338137">
                  <a:extLst>
                    <a:ext uri="{9D8B030D-6E8A-4147-A177-3AD203B41FA5}">
                      <a16:colId xmlns:a16="http://schemas.microsoft.com/office/drawing/2014/main" val="467866055"/>
                    </a:ext>
                  </a:extLst>
                </a:gridCol>
                <a:gridCol w="338137">
                  <a:extLst>
                    <a:ext uri="{9D8B030D-6E8A-4147-A177-3AD203B41FA5}">
                      <a16:colId xmlns:a16="http://schemas.microsoft.com/office/drawing/2014/main" val="2545265364"/>
                    </a:ext>
                  </a:extLst>
                </a:gridCol>
                <a:gridCol w="338137">
                  <a:extLst>
                    <a:ext uri="{9D8B030D-6E8A-4147-A177-3AD203B41FA5}">
                      <a16:colId xmlns:a16="http://schemas.microsoft.com/office/drawing/2014/main" val="1204765143"/>
                    </a:ext>
                  </a:extLst>
                </a:gridCol>
                <a:gridCol w="338137">
                  <a:extLst>
                    <a:ext uri="{9D8B030D-6E8A-4147-A177-3AD203B41FA5}">
                      <a16:colId xmlns:a16="http://schemas.microsoft.com/office/drawing/2014/main" val="765999374"/>
                    </a:ext>
                  </a:extLst>
                </a:gridCol>
              </a:tblGrid>
              <a:tr h="327446">
                <a:tc rowSpan="2">
                  <a:txBody>
                    <a:bodyPr/>
                    <a:lstStyle/>
                    <a:p>
                      <a:pPr algn="ctr"/>
                      <a:r>
                        <a:rPr lang="en-US" sz="1500" b="1" dirty="0">
                          <a:solidFill>
                            <a:schemeClr val="accent4">
                              <a:lumMod val="60000"/>
                              <a:lumOff val="40000"/>
                            </a:schemeClr>
                          </a:solidFill>
                          <a:latin typeface="Century Gothic" panose="020B0502020202020204" pitchFamily="34" charset="0"/>
                        </a:rPr>
                        <a:t>ACTIVITIES</a:t>
                      </a:r>
                    </a:p>
                  </a:txBody>
                  <a:tcPr marL="0" marR="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11">
                  <a:txBody>
                    <a:bodyPr/>
                    <a:lstStyle/>
                    <a:p>
                      <a:pPr algn="ctr"/>
                      <a:r>
                        <a:rPr lang="en-US" sz="1000" b="1" dirty="0">
                          <a:solidFill>
                            <a:schemeClr val="bg1"/>
                          </a:solidFill>
                          <a:latin typeface="Century Gothic" panose="020B0502020202020204" pitchFamily="34" charset="0"/>
                        </a:rPr>
                        <a:t>WEEK</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hMerge="1">
                  <a:txBody>
                    <a:bodyPr/>
                    <a:lstStyle/>
                    <a:p>
                      <a:endParaRPr lang="en-US" sz="800" b="0" dirty="0">
                        <a:latin typeface="Century Gothic" panose="020B0502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2462456668"/>
                  </a:ext>
                </a:extLst>
              </a:tr>
              <a:tr h="237787">
                <a:tc vMerge="1">
                  <a:txBody>
                    <a:bodyPr/>
                    <a:lstStyle/>
                    <a:p>
                      <a:endParaRPr lang="en-US" sz="800" b="0" dirty="0">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1</a:t>
                      </a:r>
                    </a:p>
                  </a:txBody>
                  <a:tcPr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2</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3</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4</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5</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6</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7</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8</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9</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10</a:t>
                      </a:r>
                    </a:p>
                  </a:txBody>
                  <a:tcPr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11</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46817549"/>
                  </a:ext>
                </a:extLst>
              </a:tr>
              <a:tr h="237787">
                <a:tc gridSpan="12">
                  <a:txBody>
                    <a:bodyPr/>
                    <a:lstStyle/>
                    <a:p>
                      <a:pPr algn="l"/>
                      <a:r>
                        <a:rPr lang="en-US" sz="900" b="1" dirty="0">
                          <a:solidFill>
                            <a:schemeClr val="bg1"/>
                          </a:solidFill>
                          <a:latin typeface="Century Gothic" panose="020B0502020202020204" pitchFamily="34" charset="0"/>
                        </a:rPr>
                        <a:t>ESTABLISH BASELINE</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highlight>
                          <a:srgbClr val="FFFF00"/>
                        </a:highlight>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3316962957"/>
                  </a:ext>
                </a:extLst>
              </a:tr>
              <a:tr h="237787">
                <a:tc>
                  <a:txBody>
                    <a:bodyPr/>
                    <a:lstStyle/>
                    <a:p>
                      <a:pPr algn="l"/>
                      <a:r>
                        <a:rPr lang="en-US" sz="800" b="0" dirty="0">
                          <a:solidFill>
                            <a:schemeClr val="bg1"/>
                          </a:solidFill>
                          <a:latin typeface="Century Gothic" panose="020B0502020202020204" pitchFamily="34" charset="0"/>
                        </a:rPr>
                        <a:t>Obtain company’s expense data in electronic format</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74211822"/>
                  </a:ext>
                </a:extLst>
              </a:tr>
              <a:tr h="237787">
                <a:tc>
                  <a:txBody>
                    <a:bodyPr/>
                    <a:lstStyle/>
                    <a:p>
                      <a:pPr algn="l"/>
                      <a:r>
                        <a:rPr lang="en-US" sz="800" b="0" dirty="0">
                          <a:solidFill>
                            <a:schemeClr val="bg1"/>
                          </a:solidFill>
                          <a:latin typeface="Century Gothic" panose="020B0502020202020204" pitchFamily="34" charset="0"/>
                        </a:rPr>
                        <a:t>Understand controllable expenses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55233737"/>
                  </a:ext>
                </a:extLst>
              </a:tr>
              <a:tr h="237787">
                <a:tc>
                  <a:txBody>
                    <a:bodyPr/>
                    <a:lstStyle/>
                    <a:p>
                      <a:pPr algn="l"/>
                      <a:r>
                        <a:rPr lang="en-US" sz="800" b="0" dirty="0">
                          <a:solidFill>
                            <a:schemeClr val="bg1"/>
                          </a:solidFill>
                          <a:latin typeface="Century Gothic" panose="020B0502020202020204" pitchFamily="34" charset="0"/>
                        </a:rPr>
                        <a:t>Identify baseline, size opportunities, and determine priorities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21764169"/>
                  </a:ext>
                </a:extLst>
              </a:tr>
              <a:tr h="237787">
                <a:tc>
                  <a:txBody>
                    <a:bodyPr/>
                    <a:lstStyle/>
                    <a:p>
                      <a:pPr algn="l"/>
                      <a:r>
                        <a:rPr lang="en-US" sz="800" b="0" dirty="0">
                          <a:solidFill>
                            <a:schemeClr val="bg1"/>
                          </a:solidFill>
                          <a:latin typeface="Century Gothic" panose="020B0502020202020204" pitchFamily="34" charset="0"/>
                        </a:rPr>
                        <a:t>Evaluate existing policies (if any)</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27217792"/>
                  </a:ext>
                </a:extLst>
              </a:tr>
              <a:tr h="237787">
                <a:tc gridSpan="12">
                  <a:txBody>
                    <a:bodyPr/>
                    <a:lstStyle/>
                    <a:p>
                      <a:pPr algn="l"/>
                      <a:r>
                        <a:rPr lang="en-US" sz="900" b="1" dirty="0">
                          <a:solidFill>
                            <a:schemeClr val="bg1"/>
                          </a:solidFill>
                          <a:latin typeface="Century Gothic" panose="020B0502020202020204" pitchFamily="34" charset="0"/>
                        </a:rPr>
                        <a:t>ANALYZE AND VALIDATE EXPENSES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3941668855"/>
                  </a:ext>
                </a:extLst>
              </a:tr>
              <a:tr h="237787">
                <a:tc>
                  <a:txBody>
                    <a:bodyPr/>
                    <a:lstStyle/>
                    <a:p>
                      <a:pPr algn="l"/>
                      <a:r>
                        <a:rPr lang="en-US" sz="800" b="0" dirty="0">
                          <a:solidFill>
                            <a:schemeClr val="bg1"/>
                          </a:solidFill>
                          <a:latin typeface="Century Gothic" panose="020B0502020202020204" pitchFamily="34" charset="0"/>
                        </a:rPr>
                        <a:t>Work with client’s SMEs to validate expenses and categories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83364121"/>
                  </a:ext>
                </a:extLst>
              </a:tr>
              <a:tr h="237787">
                <a:tc>
                  <a:txBody>
                    <a:bodyPr/>
                    <a:lstStyle/>
                    <a:p>
                      <a:pPr algn="l"/>
                      <a:r>
                        <a:rPr lang="en-US" sz="800" b="0" dirty="0">
                          <a:solidFill>
                            <a:schemeClr val="bg1"/>
                          </a:solidFill>
                          <a:latin typeface="Century Gothic" panose="020B0502020202020204" pitchFamily="34" charset="0"/>
                        </a:rPr>
                        <a:t>Perform analysis and prioritize controllable expenses as to potential cost improvements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8749295"/>
                  </a:ext>
                </a:extLst>
              </a:tr>
              <a:tr h="237787">
                <a:tc>
                  <a:txBody>
                    <a:bodyPr/>
                    <a:lstStyle/>
                    <a:p>
                      <a:pPr algn="l"/>
                      <a:r>
                        <a:rPr lang="en-US" sz="800" b="0" dirty="0">
                          <a:solidFill>
                            <a:schemeClr val="bg1"/>
                          </a:solidFill>
                          <a:latin typeface="Century Gothic" panose="020B0502020202020204" pitchFamily="34" charset="0"/>
                        </a:rPr>
                        <a:t>Validate cost savings opportunities with client’s SME’s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12270236"/>
                  </a:ext>
                </a:extLst>
              </a:tr>
              <a:tr h="237787">
                <a:tc gridSpan="12">
                  <a:txBody>
                    <a:bodyPr/>
                    <a:lstStyle/>
                    <a:p>
                      <a:pPr algn="l"/>
                      <a:r>
                        <a:rPr lang="en-US" sz="900" b="1" dirty="0">
                          <a:solidFill>
                            <a:schemeClr val="bg1"/>
                          </a:solidFill>
                          <a:latin typeface="Century Gothic" panose="020B0502020202020204" pitchFamily="34" charset="0"/>
                        </a:rPr>
                        <a:t>DEVELOP RECOMMENDATIONS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2907730771"/>
                  </a:ext>
                </a:extLst>
              </a:tr>
              <a:tr h="237787">
                <a:tc>
                  <a:txBody>
                    <a:bodyPr/>
                    <a:lstStyle/>
                    <a:p>
                      <a:pPr algn="l"/>
                      <a:r>
                        <a:rPr lang="en-US" sz="800" b="0" dirty="0">
                          <a:solidFill>
                            <a:schemeClr val="bg1"/>
                          </a:solidFill>
                          <a:latin typeface="Century Gothic" panose="020B0502020202020204" pitchFamily="34" charset="0"/>
                        </a:rPr>
                        <a:t>Provide recommendations to rationalize and reduce controllable expenses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8332129"/>
                  </a:ext>
                </a:extLst>
              </a:tr>
              <a:tr h="237787">
                <a:tc gridSpan="12">
                  <a:txBody>
                    <a:bodyPr/>
                    <a:lstStyle/>
                    <a:p>
                      <a:pPr algn="l"/>
                      <a:r>
                        <a:rPr lang="en-US" sz="900" b="1" dirty="0">
                          <a:solidFill>
                            <a:schemeClr val="bg1"/>
                          </a:solidFill>
                          <a:latin typeface="Century Gothic" panose="020B0502020202020204" pitchFamily="34" charset="0"/>
                        </a:rPr>
                        <a:t>IMPLEMENT CHANGES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tc hMerge="1">
                  <a:txBody>
                    <a:bodyPr/>
                    <a:lstStyle/>
                    <a:p>
                      <a:endParaRPr lang="en-US" sz="800" b="0" dirty="0">
                        <a:solidFill>
                          <a:schemeClr val="bg1"/>
                        </a:solidFill>
                        <a:latin typeface="Century Gothic" panose="020B0502020202020204" pitchFamily="34" charset="0"/>
                      </a:endParaRPr>
                    </a:p>
                  </a:txBody>
                  <a:tcP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0000"/>
                      </a:schemeClr>
                    </a:solidFill>
                  </a:tcPr>
                </a:tc>
                <a:extLst>
                  <a:ext uri="{0D108BD9-81ED-4DB2-BD59-A6C34878D82A}">
                    <a16:rowId xmlns:a16="http://schemas.microsoft.com/office/drawing/2014/main" val="753467088"/>
                  </a:ext>
                </a:extLst>
              </a:tr>
              <a:tr h="237787">
                <a:tc>
                  <a:txBody>
                    <a:bodyPr/>
                    <a:lstStyle/>
                    <a:p>
                      <a:pPr algn="l"/>
                      <a:r>
                        <a:rPr lang="en-US" sz="800" b="0" dirty="0">
                          <a:solidFill>
                            <a:schemeClr val="bg1"/>
                          </a:solidFill>
                          <a:latin typeface="Century Gothic" panose="020B0502020202020204" pitchFamily="34" charset="0"/>
                        </a:rPr>
                        <a:t>Develop policies/mandates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3862534"/>
                  </a:ext>
                </a:extLst>
              </a:tr>
              <a:tr h="237787">
                <a:tc>
                  <a:txBody>
                    <a:bodyPr/>
                    <a:lstStyle/>
                    <a:p>
                      <a:pPr algn="l"/>
                      <a:r>
                        <a:rPr lang="en-US" sz="800" b="0" dirty="0">
                          <a:solidFill>
                            <a:schemeClr val="bg1"/>
                          </a:solidFill>
                          <a:latin typeface="Century Gothic" panose="020B0502020202020204" pitchFamily="34" charset="0"/>
                        </a:rPr>
                        <a:t>Create accountabilities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0789598"/>
                  </a:ext>
                </a:extLst>
              </a:tr>
              <a:tr h="237787">
                <a:tc>
                  <a:txBody>
                    <a:bodyPr/>
                    <a:lstStyle/>
                    <a:p>
                      <a:pPr algn="l"/>
                      <a:r>
                        <a:rPr lang="en-US" sz="800" b="0" dirty="0">
                          <a:solidFill>
                            <a:schemeClr val="bg1"/>
                          </a:solidFill>
                          <a:latin typeface="Century Gothic" panose="020B0502020202020204" pitchFamily="34" charset="0"/>
                        </a:rPr>
                        <a:t>Communicate</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3704114"/>
                  </a:ext>
                </a:extLst>
              </a:tr>
              <a:tr h="237787">
                <a:tc>
                  <a:txBody>
                    <a:bodyPr/>
                    <a:lstStyle/>
                    <a:p>
                      <a:pPr algn="l"/>
                      <a:r>
                        <a:rPr lang="en-US" sz="800" b="0" dirty="0">
                          <a:solidFill>
                            <a:schemeClr val="bg1"/>
                          </a:solidFill>
                          <a:latin typeface="Century Gothic" panose="020B0502020202020204" pitchFamily="34" charset="0"/>
                        </a:rPr>
                        <a:t>Provide rationale for change</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3575303"/>
                  </a:ext>
                </a:extLst>
              </a:tr>
              <a:tr h="237787">
                <a:tc>
                  <a:txBody>
                    <a:bodyPr/>
                    <a:lstStyle/>
                    <a:p>
                      <a:pPr algn="l"/>
                      <a:r>
                        <a:rPr lang="en-US" sz="800" b="0" dirty="0">
                          <a:solidFill>
                            <a:schemeClr val="bg1"/>
                          </a:solidFill>
                          <a:latin typeface="Century Gothic" panose="020B0502020202020204" pitchFamily="34" charset="0"/>
                        </a:rPr>
                        <a:t>Train end users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843364159"/>
                  </a:ext>
                </a:extLst>
              </a:tr>
              <a:tr h="237787">
                <a:tc>
                  <a:txBody>
                    <a:bodyPr/>
                    <a:lstStyle/>
                    <a:p>
                      <a:pPr algn="l"/>
                      <a:r>
                        <a:rPr lang="en-US" sz="800" b="0" dirty="0">
                          <a:solidFill>
                            <a:schemeClr val="bg1"/>
                          </a:solidFill>
                          <a:latin typeface="Century Gothic" panose="020B0502020202020204" pitchFamily="34" charset="0"/>
                        </a:rPr>
                        <a:t>Align incentives</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23397927"/>
                  </a:ext>
                </a:extLst>
              </a:tr>
              <a:tr h="237787">
                <a:tc>
                  <a:txBody>
                    <a:bodyPr/>
                    <a:lstStyle/>
                    <a:p>
                      <a:pPr algn="l"/>
                      <a:r>
                        <a:rPr lang="en-US" sz="800" b="0" dirty="0">
                          <a:solidFill>
                            <a:schemeClr val="bg1"/>
                          </a:solidFill>
                          <a:latin typeface="Century Gothic" panose="020B0502020202020204" pitchFamily="34" charset="0"/>
                        </a:rPr>
                        <a:t>Enforce compliance</a:t>
                      </a:r>
                    </a:p>
                  </a:txBody>
                  <a:tcPr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no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900" b="0" dirty="0">
                        <a:solidFill>
                          <a:schemeClr val="bg1"/>
                        </a:solidFill>
                        <a:latin typeface="Century Gothic" panose="020B0502020202020204" pitchFamily="34" charset="0"/>
                      </a:endParaRPr>
                    </a:p>
                  </a:txBody>
                  <a:tcPr marL="0" marR="0" marT="0" marB="0" anchor="ctr">
                    <a:lnL w="3175"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3703030"/>
                  </a:ext>
                </a:extLst>
              </a:tr>
            </a:tbl>
          </a:graphicData>
        </a:graphic>
      </p:graphicFrame>
      <p:sp>
        <p:nvSpPr>
          <p:cNvPr id="6" name="TextBox 5">
            <a:extLst>
              <a:ext uri="{FF2B5EF4-FFF2-40B4-BE49-F238E27FC236}">
                <a16:creationId xmlns:a16="http://schemas.microsoft.com/office/drawing/2014/main" id="{0FED4450-A453-44BB-BD4E-BA224700C96D}"/>
              </a:ext>
            </a:extLst>
          </p:cNvPr>
          <p:cNvSpPr txBox="1"/>
          <p:nvPr/>
        </p:nvSpPr>
        <p:spPr>
          <a:xfrm>
            <a:off x="3572714" y="448348"/>
            <a:ext cx="5046574"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EXPENSE MANAGEMENT TIMELINE</a:t>
            </a:r>
          </a:p>
        </p:txBody>
      </p:sp>
    </p:spTree>
    <p:extLst>
      <p:ext uri="{BB962C8B-B14F-4D97-AF65-F5344CB8AC3E}">
        <p14:creationId xmlns:p14="http://schemas.microsoft.com/office/powerpoint/2010/main" val="61899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21600000">
                                      <p:cBhvr>
                                        <p:cTn id="6" dur="120000" fill="hold"/>
                                        <p:tgtEl>
                                          <p:spTgt spid="12"/>
                                        </p:tgtEl>
                                        <p:attrNameLst>
                                          <p:attrName>r</p:attrName>
                                        </p:attrNameLst>
                                      </p:cBhvr>
                                    </p:animRot>
                                  </p:childTnLst>
                                </p:cTn>
                              </p:par>
                              <p:par>
                                <p:cTn id="7" presetID="2" presetClass="entr" presetSubtype="4" decel="5000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anim calcmode="lin" valueType="num">
                                      <p:cBhvr additive="base">
                                        <p:cTn id="9" dur="15000" fill="hold"/>
                                        <p:tgtEl>
                                          <p:spTgt spid="36"/>
                                        </p:tgtEl>
                                        <p:attrNameLst>
                                          <p:attrName>ppt_x</p:attrName>
                                        </p:attrNameLst>
                                      </p:cBhvr>
                                      <p:tavLst>
                                        <p:tav tm="0">
                                          <p:val>
                                            <p:strVal val="#ppt_x"/>
                                          </p:val>
                                        </p:tav>
                                        <p:tav tm="100000">
                                          <p:val>
                                            <p:strVal val="#ppt_x"/>
                                          </p:val>
                                        </p:tav>
                                      </p:tavLst>
                                    </p:anim>
                                    <p:anim calcmode="lin" valueType="num">
                                      <p:cBhvr additive="base">
                                        <p:cTn id="10" dur="15000" fill="hold"/>
                                        <p:tgtEl>
                                          <p:spTgt spid="36"/>
                                        </p:tgtEl>
                                        <p:attrNameLst>
                                          <p:attrName>ppt_y</p:attrName>
                                        </p:attrNameLst>
                                      </p:cBhvr>
                                      <p:tavLst>
                                        <p:tav tm="0">
                                          <p:val>
                                            <p:strVal val="1+#ppt_h/2"/>
                                          </p:val>
                                        </p:tav>
                                        <p:tav tm="100000">
                                          <p:val>
                                            <p:strVal val="#ppt_y"/>
                                          </p:val>
                                        </p:tav>
                                      </p:tavLst>
                                    </p:anim>
                                  </p:childTnLst>
                                </p:cTn>
                              </p:par>
                              <p:par>
                                <p:cTn id="11" presetID="8" presetClass="emph" presetSubtype="0" repeatCount="indefinite" fill="hold" nodeType="withEffect">
                                  <p:stCondLst>
                                    <p:cond delay="0"/>
                                  </p:stCondLst>
                                  <p:endCondLst>
                                    <p:cond evt="onNext" delay="0">
                                      <p:tgtEl>
                                        <p:sldTgt/>
                                      </p:tgtEl>
                                    </p:cond>
                                  </p:endCondLst>
                                  <p:childTnLst>
                                    <p:animRot by="21600000">
                                      <p:cBhvr>
                                        <p:cTn id="12" dur="80000" fill="hold"/>
                                        <p:tgtEl>
                                          <p:spTgt spid="36"/>
                                        </p:tgtEl>
                                        <p:attrNameLst>
                                          <p:attrName>r</p:attrName>
                                        </p:attrNameLst>
                                      </p:cBhvr>
                                    </p:animRot>
                                  </p:childTnLst>
                                </p:cTn>
                              </p:par>
                              <p:par>
                                <p:cTn id="13" presetID="22" presetClass="entr" presetSubtype="8" fill="hold" nodeType="withEffect">
                                  <p:stCondLst>
                                    <p:cond delay="100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2000"/>
                                        <p:tgtEl>
                                          <p:spTgt spid="9"/>
                                        </p:tgtEl>
                                      </p:cBhvr>
                                    </p:animEffect>
                                  </p:childTnLst>
                                </p:cTn>
                              </p:par>
                              <p:par>
                                <p:cTn id="16" presetID="10" presetClass="entr" presetSubtype="0" fill="hold" grpId="0" nodeType="withEffect">
                                  <p:stCondLst>
                                    <p:cond delay="100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500"/>
                                        <p:tgtEl>
                                          <p:spTgt spid="5"/>
                                        </p:tgtEl>
                                      </p:cBhvr>
                                    </p:animEffect>
                                  </p:childTnLst>
                                </p:cTn>
                              </p:par>
                              <p:par>
                                <p:cTn id="19" presetID="0" presetClass="path" presetSubtype="0" decel="50000" fill="hold" grpId="1" nodeType="withEffect">
                                  <p:stCondLst>
                                    <p:cond delay="1000"/>
                                  </p:stCondLst>
                                  <p:childTnLst>
                                    <p:animMotion origin="layout" path="M 0.06928 -0.00093 L -2.29167E-6 7.40741E-7 " pathEditMode="relative" rAng="0" ptsTypes="AA">
                                      <p:cBhvr>
                                        <p:cTn id="20" dur="2000" fill="hold"/>
                                        <p:tgtEl>
                                          <p:spTgt spid="5"/>
                                        </p:tgtEl>
                                        <p:attrNameLst>
                                          <p:attrName>ppt_x</p:attrName>
                                          <p:attrName>ppt_y</p:attrName>
                                        </p:attrNameLst>
                                      </p:cBhvr>
                                      <p:rCtr x="-352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Graphic 253">
            <a:extLst>
              <a:ext uri="{FF2B5EF4-FFF2-40B4-BE49-F238E27FC236}">
                <a16:creationId xmlns:a16="http://schemas.microsoft.com/office/drawing/2014/main" id="{8FC3C060-EDEF-5941-A99C-EEF1FC711307}"/>
              </a:ext>
            </a:extLst>
          </p:cNvPr>
          <p:cNvSpPr/>
          <p:nvPr/>
        </p:nvSpPr>
        <p:spPr>
          <a:xfrm>
            <a:off x="4460653" y="452913"/>
            <a:ext cx="7008776" cy="1683623"/>
          </a:xfrm>
          <a:prstGeom prst="roundRect">
            <a:avLst>
              <a:gd name="adj" fmla="val 20795"/>
            </a:avLst>
          </a:prstGeom>
          <a:gradFill flip="none" rotWithShape="1">
            <a:gsLst>
              <a:gs pos="100000">
                <a:schemeClr val="accent4">
                  <a:alpha val="50000"/>
                </a:schemeClr>
              </a:gs>
              <a:gs pos="37000">
                <a:schemeClr val="accent2">
                  <a:alpha val="50000"/>
                </a:schemeClr>
              </a:gs>
              <a:gs pos="0">
                <a:schemeClr val="accent2">
                  <a:lumMod val="50000"/>
                  <a:alpha val="28000"/>
                </a:schemeClr>
              </a:gs>
            </a:gsLst>
            <a:path path="circle">
              <a:fillToRect l="100000" t="100000"/>
            </a:path>
            <a:tileRect r="-100000" b="-100000"/>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800" dirty="0">
              <a:solidFill>
                <a:schemeClr val="bg1"/>
              </a:solidFill>
              <a:latin typeface="Century Gothic" panose="020B0502020202020204" pitchFamily="34" charset="0"/>
            </a:endParaRPr>
          </a:p>
        </p:txBody>
      </p:sp>
      <p:sp>
        <p:nvSpPr>
          <p:cNvPr id="355" name="Rounded Rectangle 18">
            <a:extLst>
              <a:ext uri="{FF2B5EF4-FFF2-40B4-BE49-F238E27FC236}">
                <a16:creationId xmlns:a16="http://schemas.microsoft.com/office/drawing/2014/main" id="{A4A317E6-7B39-4102-898B-173AD41FB026}"/>
              </a:ext>
            </a:extLst>
          </p:cNvPr>
          <p:cNvSpPr/>
          <p:nvPr/>
        </p:nvSpPr>
        <p:spPr>
          <a:xfrm>
            <a:off x="701964" y="2333439"/>
            <a:ext cx="10788072" cy="4140849"/>
          </a:xfrm>
          <a:prstGeom prst="roundRect">
            <a:avLst>
              <a:gd name="adj" fmla="val 6850"/>
            </a:avLst>
          </a:prstGeom>
          <a:solidFill>
            <a:schemeClr val="bg1">
              <a:alpha val="12000"/>
            </a:schemeClr>
          </a:solidFill>
          <a:ln w="9525"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000" b="1" dirty="0">
              <a:solidFill>
                <a:schemeClr val="bg1"/>
              </a:solidFill>
              <a:latin typeface="Century Gothic" panose="020B0502020202020204" pitchFamily="34" charset="0"/>
            </a:endParaRPr>
          </a:p>
        </p:txBody>
      </p:sp>
      <p:sp>
        <p:nvSpPr>
          <p:cNvPr id="362" name="Rectangle 979">
            <a:extLst>
              <a:ext uri="{FF2B5EF4-FFF2-40B4-BE49-F238E27FC236}">
                <a16:creationId xmlns:a16="http://schemas.microsoft.com/office/drawing/2014/main" id="{859A9AE6-274A-468D-B862-0F04676A5325}"/>
              </a:ext>
            </a:extLst>
          </p:cNvPr>
          <p:cNvSpPr>
            <a:spLocks noChangeArrowheads="1"/>
          </p:cNvSpPr>
          <p:nvPr/>
        </p:nvSpPr>
        <p:spPr bwMode="auto">
          <a:xfrm>
            <a:off x="915886" y="2595110"/>
            <a:ext cx="1082332" cy="23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45720" anchor="ctr" anchorCtr="0">
            <a:spAutoFit/>
          </a:bodyPr>
          <a:lstStyle/>
          <a:p>
            <a:pPr indent="-231775">
              <a:lnSpc>
                <a:spcPts val="1700"/>
              </a:lnSpc>
            </a:pPr>
            <a:r>
              <a:rPr lang="en-US" altLang="en-US" sz="1000" b="1" dirty="0">
                <a:solidFill>
                  <a:schemeClr val="bg1"/>
                </a:solidFill>
                <a:latin typeface="Century Gothic" panose="020B0502020202020204" pitchFamily="34" charset="0"/>
              </a:rPr>
              <a:t>KEY METRIC</a:t>
            </a:r>
          </a:p>
        </p:txBody>
      </p:sp>
      <p:sp>
        <p:nvSpPr>
          <p:cNvPr id="366" name="Rectangle 979">
            <a:extLst>
              <a:ext uri="{FF2B5EF4-FFF2-40B4-BE49-F238E27FC236}">
                <a16:creationId xmlns:a16="http://schemas.microsoft.com/office/drawing/2014/main" id="{28901158-EB04-430D-91AE-AE11317A57E8}"/>
              </a:ext>
            </a:extLst>
          </p:cNvPr>
          <p:cNvSpPr>
            <a:spLocks noChangeArrowheads="1"/>
          </p:cNvSpPr>
          <p:nvPr/>
        </p:nvSpPr>
        <p:spPr bwMode="auto">
          <a:xfrm>
            <a:off x="915885" y="3431896"/>
            <a:ext cx="1576527" cy="23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45720" anchor="ctr" anchorCtr="0">
            <a:spAutoFit/>
          </a:bodyPr>
          <a:lstStyle/>
          <a:p>
            <a:pPr indent="-231775">
              <a:lnSpc>
                <a:spcPts val="1700"/>
              </a:lnSpc>
            </a:pPr>
            <a:r>
              <a:rPr lang="en-US" altLang="en-US" sz="1000" b="1" dirty="0">
                <a:solidFill>
                  <a:schemeClr val="bg1"/>
                </a:solidFill>
                <a:latin typeface="Century Gothic" panose="020B0502020202020204" pitchFamily="34" charset="0"/>
              </a:rPr>
              <a:t>FIXED VARIABLES</a:t>
            </a:r>
          </a:p>
        </p:txBody>
      </p:sp>
      <p:sp>
        <p:nvSpPr>
          <p:cNvPr id="374" name="Rectangle 979">
            <a:extLst>
              <a:ext uri="{FF2B5EF4-FFF2-40B4-BE49-F238E27FC236}">
                <a16:creationId xmlns:a16="http://schemas.microsoft.com/office/drawing/2014/main" id="{DC2EAF2A-361C-4CCA-97B3-1DA70A5A7373}"/>
              </a:ext>
            </a:extLst>
          </p:cNvPr>
          <p:cNvSpPr>
            <a:spLocks noChangeArrowheads="1"/>
          </p:cNvSpPr>
          <p:nvPr/>
        </p:nvSpPr>
        <p:spPr bwMode="auto">
          <a:xfrm>
            <a:off x="915886" y="4269664"/>
            <a:ext cx="2050303" cy="23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45720" anchor="ctr" anchorCtr="0">
            <a:spAutoFit/>
          </a:bodyPr>
          <a:lstStyle/>
          <a:p>
            <a:pPr indent="-231775">
              <a:lnSpc>
                <a:spcPts val="1700"/>
              </a:lnSpc>
            </a:pPr>
            <a:r>
              <a:rPr lang="en-US" altLang="en-US" sz="1000" b="1" dirty="0">
                <a:solidFill>
                  <a:schemeClr val="bg1"/>
                </a:solidFill>
                <a:latin typeface="Century Gothic" panose="020B0502020202020204" pitchFamily="34" charset="0"/>
              </a:rPr>
              <a:t>MISC. CALCULATIONS</a:t>
            </a:r>
          </a:p>
        </p:txBody>
      </p:sp>
      <p:sp>
        <p:nvSpPr>
          <p:cNvPr id="378" name="Rectangle 979">
            <a:extLst>
              <a:ext uri="{FF2B5EF4-FFF2-40B4-BE49-F238E27FC236}">
                <a16:creationId xmlns:a16="http://schemas.microsoft.com/office/drawing/2014/main" id="{9921FEEB-CC96-44E6-B794-A522CE088F53}"/>
              </a:ext>
            </a:extLst>
          </p:cNvPr>
          <p:cNvSpPr>
            <a:spLocks noChangeArrowheads="1"/>
          </p:cNvSpPr>
          <p:nvPr/>
        </p:nvSpPr>
        <p:spPr bwMode="auto">
          <a:xfrm>
            <a:off x="915886" y="5116448"/>
            <a:ext cx="2230810" cy="23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45720" anchor="ctr"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marL="0" eaLnBrk="1" hangingPunct="1">
              <a:lnSpc>
                <a:spcPts val="1700"/>
              </a:lnSpc>
            </a:pPr>
            <a:r>
              <a:rPr lang="en-US" altLang="en-US" sz="1000" dirty="0">
                <a:solidFill>
                  <a:schemeClr val="bg1"/>
                </a:solidFill>
                <a:latin typeface="Century Gothic" panose="020B0502020202020204" pitchFamily="34" charset="0"/>
              </a:rPr>
              <a:t>ANNUAL CASH FLOW CALCULATION </a:t>
            </a:r>
          </a:p>
        </p:txBody>
      </p:sp>
      <p:sp>
        <p:nvSpPr>
          <p:cNvPr id="397" name="Rectangle 979">
            <a:extLst>
              <a:ext uri="{FF2B5EF4-FFF2-40B4-BE49-F238E27FC236}">
                <a16:creationId xmlns:a16="http://schemas.microsoft.com/office/drawing/2014/main" id="{7F4B0333-9B46-44D1-AB40-4CF820BEB49E}"/>
              </a:ext>
            </a:extLst>
          </p:cNvPr>
          <p:cNvSpPr>
            <a:spLocks noChangeArrowheads="1"/>
          </p:cNvSpPr>
          <p:nvPr/>
        </p:nvSpPr>
        <p:spPr bwMode="auto">
          <a:xfrm>
            <a:off x="915886" y="5967162"/>
            <a:ext cx="2230810" cy="237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45720" anchor="ctr"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marL="0" eaLnBrk="1" hangingPunct="1">
              <a:lnSpc>
                <a:spcPts val="1700"/>
              </a:lnSpc>
            </a:pPr>
            <a:r>
              <a:rPr lang="en-US" altLang="en-US" sz="1000" dirty="0">
                <a:solidFill>
                  <a:schemeClr val="bg1"/>
                </a:solidFill>
                <a:latin typeface="Century Gothic" panose="020B0502020202020204" pitchFamily="34" charset="0"/>
              </a:rPr>
              <a:t>PROJECTED ANNUAL IMPROVEMENT</a:t>
            </a:r>
          </a:p>
        </p:txBody>
      </p:sp>
      <p:graphicFrame>
        <p:nvGraphicFramePr>
          <p:cNvPr id="66" name="Table 66">
            <a:extLst>
              <a:ext uri="{FF2B5EF4-FFF2-40B4-BE49-F238E27FC236}">
                <a16:creationId xmlns:a16="http://schemas.microsoft.com/office/drawing/2014/main" id="{AE920030-55BF-4C93-82EB-22DB3B2408FC}"/>
              </a:ext>
            </a:extLst>
          </p:cNvPr>
          <p:cNvGraphicFramePr>
            <a:graphicFrameLocks noGrp="1"/>
          </p:cNvGraphicFramePr>
          <p:nvPr>
            <p:extLst>
              <p:ext uri="{D42A27DB-BD31-4B8C-83A1-F6EECF244321}">
                <p14:modId xmlns:p14="http://schemas.microsoft.com/office/powerpoint/2010/main" val="86115442"/>
              </p:ext>
            </p:extLst>
          </p:nvPr>
        </p:nvGraphicFramePr>
        <p:xfrm>
          <a:off x="3246119" y="2333439"/>
          <a:ext cx="8223310" cy="801987"/>
        </p:xfrm>
        <a:graphic>
          <a:graphicData uri="http://schemas.openxmlformats.org/drawingml/2006/table">
            <a:tbl>
              <a:tblPr bandRow="1">
                <a:tableStyleId>{5C22544A-7EE6-4342-B048-85BDC9FD1C3A}</a:tableStyleId>
              </a:tblPr>
              <a:tblGrid>
                <a:gridCol w="3366813">
                  <a:extLst>
                    <a:ext uri="{9D8B030D-6E8A-4147-A177-3AD203B41FA5}">
                      <a16:colId xmlns:a16="http://schemas.microsoft.com/office/drawing/2014/main" val="2064864525"/>
                    </a:ext>
                  </a:extLst>
                </a:gridCol>
                <a:gridCol w="1152785">
                  <a:extLst>
                    <a:ext uri="{9D8B030D-6E8A-4147-A177-3AD203B41FA5}">
                      <a16:colId xmlns:a16="http://schemas.microsoft.com/office/drawing/2014/main" val="3741671221"/>
                    </a:ext>
                  </a:extLst>
                </a:gridCol>
                <a:gridCol w="925928">
                  <a:extLst>
                    <a:ext uri="{9D8B030D-6E8A-4147-A177-3AD203B41FA5}">
                      <a16:colId xmlns:a16="http://schemas.microsoft.com/office/drawing/2014/main" val="1322856534"/>
                    </a:ext>
                  </a:extLst>
                </a:gridCol>
                <a:gridCol w="925928">
                  <a:extLst>
                    <a:ext uri="{9D8B030D-6E8A-4147-A177-3AD203B41FA5}">
                      <a16:colId xmlns:a16="http://schemas.microsoft.com/office/drawing/2014/main" val="1754078936"/>
                    </a:ext>
                  </a:extLst>
                </a:gridCol>
                <a:gridCol w="925928">
                  <a:extLst>
                    <a:ext uri="{9D8B030D-6E8A-4147-A177-3AD203B41FA5}">
                      <a16:colId xmlns:a16="http://schemas.microsoft.com/office/drawing/2014/main" val="3989430414"/>
                    </a:ext>
                  </a:extLst>
                </a:gridCol>
                <a:gridCol w="925928">
                  <a:extLst>
                    <a:ext uri="{9D8B030D-6E8A-4147-A177-3AD203B41FA5}">
                      <a16:colId xmlns:a16="http://schemas.microsoft.com/office/drawing/2014/main" val="375628111"/>
                    </a:ext>
                  </a:extLst>
                </a:gridCol>
              </a:tblGrid>
              <a:tr h="267329">
                <a:tc rowSpan="2">
                  <a:txBody>
                    <a:bodyPr/>
                    <a:lstStyle/>
                    <a:p>
                      <a:pPr algn="ctr"/>
                      <a:r>
                        <a:rPr lang="en-US" sz="800" b="1" dirty="0">
                          <a:solidFill>
                            <a:schemeClr val="accent4">
                              <a:lumMod val="60000"/>
                              <a:lumOff val="40000"/>
                            </a:schemeClr>
                          </a:solidFill>
                          <a:latin typeface="Century Gothic" panose="020B0502020202020204" pitchFamily="34" charset="0"/>
                        </a:rPr>
                        <a:t>DESCRIPTION (e.g. A = TRANSACTIONS/FTE)</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800" b="1" dirty="0">
                          <a:solidFill>
                            <a:schemeClr val="accent4">
                              <a:lumMod val="60000"/>
                              <a:lumOff val="40000"/>
                            </a:schemeClr>
                          </a:solidFill>
                          <a:latin typeface="Century Gothic" panose="020B0502020202020204" pitchFamily="34" charset="0"/>
                        </a:rPr>
                        <a:t>BASELINE</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800" b="1" dirty="0">
                          <a:solidFill>
                            <a:schemeClr val="accent4">
                              <a:lumMod val="60000"/>
                              <a:lumOff val="40000"/>
                            </a:schemeClr>
                          </a:solidFill>
                          <a:latin typeface="Century Gothic" panose="020B0502020202020204" pitchFamily="34" charset="0"/>
                        </a:rPr>
                        <a:t>PROJECTED</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tc gridSpan="2">
                  <a:txBody>
                    <a:bodyPr/>
                    <a:lstStyle/>
                    <a:p>
                      <a:pPr algn="ctr"/>
                      <a:r>
                        <a:rPr lang="en-US" sz="800" b="1" dirty="0">
                          <a:solidFill>
                            <a:schemeClr val="accent4">
                              <a:lumMod val="60000"/>
                              <a:lumOff val="40000"/>
                            </a:schemeClr>
                          </a:solidFill>
                          <a:latin typeface="Century Gothic" panose="020B0502020202020204" pitchFamily="34" charset="0"/>
                        </a:rPr>
                        <a:t>CHANGE (SHOULD NOT = 0)</a:t>
                      </a:r>
                    </a:p>
                  </a:txBody>
                  <a:tcPr anchor="ctr">
                    <a:lnL w="9525" cap="flat" cmpd="sng" algn="ctr">
                      <a:solidFill>
                        <a:srgbClr val="FFFFFF">
                          <a:alpha val="25098"/>
                        </a:srgbClr>
                      </a:solidFill>
                      <a:prstDash val="solid"/>
                      <a:round/>
                      <a:headEnd type="none" w="med" len="med"/>
                      <a:tailEnd type="none" w="med" len="med"/>
                    </a:lnL>
                    <a:lnR w="12700" cmpd="sng">
                      <a:noFill/>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extLst>
                  <a:ext uri="{0D108BD9-81ED-4DB2-BD59-A6C34878D82A}">
                    <a16:rowId xmlns:a16="http://schemas.microsoft.com/office/drawing/2014/main" val="529793751"/>
                  </a:ext>
                </a:extLst>
              </a:tr>
              <a:tr h="267329">
                <a:tc vMerge="1">
                  <a:txBody>
                    <a:bodyPr/>
                    <a:lstStyle/>
                    <a:p>
                      <a:endParaRPr lang="en-US" sz="800" dirty="0">
                        <a:latin typeface="Century Gothic" panose="020B0502020202020204" pitchFamily="34" charset="0"/>
                      </a:endParaRPr>
                    </a:p>
                  </a:txBody>
                  <a:tcPr anchor="ctr"/>
                </a:tc>
                <a:tc vMerge="1">
                  <a:txBody>
                    <a:bodyPr/>
                    <a:lstStyle/>
                    <a:p>
                      <a:endParaRPr lang="en-US" sz="800" dirty="0">
                        <a:latin typeface="Century Gothic" panose="020B0502020202020204" pitchFamily="34" charset="0"/>
                      </a:endParaRPr>
                    </a:p>
                  </a:txBody>
                  <a:tcPr anchor="ct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7844317"/>
                  </a:ext>
                </a:extLst>
              </a:tr>
              <a:tr h="267329">
                <a:tc>
                  <a:txBody>
                    <a:bodyPr/>
                    <a:lstStyle/>
                    <a:p>
                      <a:pPr algn="ctr"/>
                      <a:r>
                        <a:rPr lang="en-US" sz="800" dirty="0">
                          <a:solidFill>
                            <a:schemeClr val="bg1"/>
                          </a:solidFill>
                          <a:latin typeface="Century Gothic" panose="020B0502020202020204" pitchFamily="34" charset="0"/>
                        </a:rPr>
                        <a:t>Cost per Square foot</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$35.26</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6096697"/>
                  </a:ext>
                </a:extLst>
              </a:tr>
            </a:tbl>
          </a:graphicData>
        </a:graphic>
      </p:graphicFrame>
      <p:graphicFrame>
        <p:nvGraphicFramePr>
          <p:cNvPr id="367" name="Table 66">
            <a:extLst>
              <a:ext uri="{FF2B5EF4-FFF2-40B4-BE49-F238E27FC236}">
                <a16:creationId xmlns:a16="http://schemas.microsoft.com/office/drawing/2014/main" id="{FF126E0C-C7CE-4BBD-BE79-CE34D6ED7A6C}"/>
              </a:ext>
            </a:extLst>
          </p:cNvPr>
          <p:cNvGraphicFramePr>
            <a:graphicFrameLocks noGrp="1"/>
          </p:cNvGraphicFramePr>
          <p:nvPr>
            <p:extLst>
              <p:ext uri="{D42A27DB-BD31-4B8C-83A1-F6EECF244321}">
                <p14:modId xmlns:p14="http://schemas.microsoft.com/office/powerpoint/2010/main" val="3692453129"/>
              </p:ext>
            </p:extLst>
          </p:nvPr>
        </p:nvGraphicFramePr>
        <p:xfrm>
          <a:off x="3246120" y="3145219"/>
          <a:ext cx="8213664" cy="823436"/>
        </p:xfrm>
        <a:graphic>
          <a:graphicData uri="http://schemas.openxmlformats.org/drawingml/2006/table">
            <a:tbl>
              <a:tblPr bandRow="1">
                <a:tableStyleId>{5C22544A-7EE6-4342-B048-85BDC9FD1C3A}</a:tableStyleId>
              </a:tblPr>
              <a:tblGrid>
                <a:gridCol w="6372659">
                  <a:extLst>
                    <a:ext uri="{9D8B030D-6E8A-4147-A177-3AD203B41FA5}">
                      <a16:colId xmlns:a16="http://schemas.microsoft.com/office/drawing/2014/main" val="2064864525"/>
                    </a:ext>
                  </a:extLst>
                </a:gridCol>
                <a:gridCol w="1841005">
                  <a:extLst>
                    <a:ext uri="{9D8B030D-6E8A-4147-A177-3AD203B41FA5}">
                      <a16:colId xmlns:a16="http://schemas.microsoft.com/office/drawing/2014/main" val="3741671221"/>
                    </a:ext>
                  </a:extLst>
                </a:gridCol>
              </a:tblGrid>
              <a:tr h="548957">
                <a:tc>
                  <a:txBody>
                    <a:bodyPr/>
                    <a:lstStyle/>
                    <a:p>
                      <a:pPr algn="ctr"/>
                      <a:r>
                        <a:rPr lang="en-US" sz="800" b="1" dirty="0">
                          <a:solidFill>
                            <a:schemeClr val="accent4">
                              <a:lumMod val="60000"/>
                              <a:lumOff val="40000"/>
                            </a:schemeClr>
                          </a:solidFill>
                          <a:latin typeface="Century Gothic" panose="020B0502020202020204" pitchFamily="34" charset="0"/>
                        </a:rPr>
                        <a:t>DESCRIPTION (e.g. B=YEARLY SALARY/FTE, C=TRANSACTIONS/YEAR)</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BASELINE</a:t>
                      </a:r>
                    </a:p>
                  </a:txBody>
                  <a:tcPr anchor="ctr">
                    <a:lnL w="9525" cap="flat" cmpd="sng" algn="ctr">
                      <a:solidFill>
                        <a:srgbClr val="FFFFFF">
                          <a:alpha val="25098"/>
                        </a:srgbClr>
                      </a:solidFill>
                      <a:prstDash val="solid"/>
                      <a:round/>
                      <a:headEnd type="none" w="med" len="med"/>
                      <a:tailEnd type="none" w="med" len="med"/>
                    </a:lnL>
                    <a:lnR w="9525" cap="flat" cmpd="sng" algn="ctr">
                      <a:no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9793751"/>
                  </a:ext>
                </a:extLst>
              </a:tr>
              <a:tr h="274479">
                <a:tc>
                  <a:txBody>
                    <a:bodyPr/>
                    <a:lstStyle/>
                    <a:p>
                      <a:pPr algn="ctr"/>
                      <a:r>
                        <a:rPr lang="en-US" sz="800" dirty="0">
                          <a:solidFill>
                            <a:schemeClr val="bg1"/>
                          </a:solidFill>
                          <a:latin typeface="Century Gothic" panose="020B0502020202020204" pitchFamily="34" charset="0"/>
                        </a:rPr>
                        <a:t>Rent per year</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$229,200</a:t>
                      </a:r>
                    </a:p>
                  </a:txBody>
                  <a:tcPr anchor="ctr">
                    <a:lnL w="9525" cap="flat" cmpd="sng" algn="ctr">
                      <a:solidFill>
                        <a:srgbClr val="FFFFFF">
                          <a:alpha val="25098"/>
                        </a:srgbClr>
                      </a:solidFill>
                      <a:prstDash val="solid"/>
                      <a:round/>
                      <a:headEnd type="none" w="med" len="med"/>
                      <a:tailEnd type="none" w="med" len="med"/>
                    </a:lnL>
                    <a:lnR w="9525" cap="flat" cmpd="sng" algn="ctr">
                      <a:no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6096697"/>
                  </a:ext>
                </a:extLst>
              </a:tr>
            </a:tbl>
          </a:graphicData>
        </a:graphic>
      </p:graphicFrame>
      <p:graphicFrame>
        <p:nvGraphicFramePr>
          <p:cNvPr id="375" name="Table 66">
            <a:extLst>
              <a:ext uri="{FF2B5EF4-FFF2-40B4-BE49-F238E27FC236}">
                <a16:creationId xmlns:a16="http://schemas.microsoft.com/office/drawing/2014/main" id="{483407EB-50E9-4FA2-AAB0-471F33EB7BA1}"/>
              </a:ext>
            </a:extLst>
          </p:cNvPr>
          <p:cNvGraphicFramePr>
            <a:graphicFrameLocks noGrp="1"/>
          </p:cNvGraphicFramePr>
          <p:nvPr>
            <p:extLst>
              <p:ext uri="{D42A27DB-BD31-4B8C-83A1-F6EECF244321}">
                <p14:modId xmlns:p14="http://schemas.microsoft.com/office/powerpoint/2010/main" val="631281451"/>
              </p:ext>
            </p:extLst>
          </p:nvPr>
        </p:nvGraphicFramePr>
        <p:xfrm>
          <a:off x="3246119" y="3978444"/>
          <a:ext cx="8223310" cy="843015"/>
        </p:xfrm>
        <a:graphic>
          <a:graphicData uri="http://schemas.openxmlformats.org/drawingml/2006/table">
            <a:tbl>
              <a:tblPr bandRow="1">
                <a:tableStyleId>{5C22544A-7EE6-4342-B048-85BDC9FD1C3A}</a:tableStyleId>
              </a:tblPr>
              <a:tblGrid>
                <a:gridCol w="3366813">
                  <a:extLst>
                    <a:ext uri="{9D8B030D-6E8A-4147-A177-3AD203B41FA5}">
                      <a16:colId xmlns:a16="http://schemas.microsoft.com/office/drawing/2014/main" val="2064864525"/>
                    </a:ext>
                  </a:extLst>
                </a:gridCol>
                <a:gridCol w="1152785">
                  <a:extLst>
                    <a:ext uri="{9D8B030D-6E8A-4147-A177-3AD203B41FA5}">
                      <a16:colId xmlns:a16="http://schemas.microsoft.com/office/drawing/2014/main" val="3741671221"/>
                    </a:ext>
                  </a:extLst>
                </a:gridCol>
                <a:gridCol w="925928">
                  <a:extLst>
                    <a:ext uri="{9D8B030D-6E8A-4147-A177-3AD203B41FA5}">
                      <a16:colId xmlns:a16="http://schemas.microsoft.com/office/drawing/2014/main" val="1322856534"/>
                    </a:ext>
                  </a:extLst>
                </a:gridCol>
                <a:gridCol w="925928">
                  <a:extLst>
                    <a:ext uri="{9D8B030D-6E8A-4147-A177-3AD203B41FA5}">
                      <a16:colId xmlns:a16="http://schemas.microsoft.com/office/drawing/2014/main" val="1754078936"/>
                    </a:ext>
                  </a:extLst>
                </a:gridCol>
                <a:gridCol w="925928">
                  <a:extLst>
                    <a:ext uri="{9D8B030D-6E8A-4147-A177-3AD203B41FA5}">
                      <a16:colId xmlns:a16="http://schemas.microsoft.com/office/drawing/2014/main" val="3989430414"/>
                    </a:ext>
                  </a:extLst>
                </a:gridCol>
                <a:gridCol w="925928">
                  <a:extLst>
                    <a:ext uri="{9D8B030D-6E8A-4147-A177-3AD203B41FA5}">
                      <a16:colId xmlns:a16="http://schemas.microsoft.com/office/drawing/2014/main" val="375628111"/>
                    </a:ext>
                  </a:extLst>
                </a:gridCol>
              </a:tblGrid>
              <a:tr h="281005">
                <a:tc rowSpan="2">
                  <a:txBody>
                    <a:bodyPr/>
                    <a:lstStyle/>
                    <a:p>
                      <a:pPr algn="ctr"/>
                      <a:r>
                        <a:rPr lang="en-US" sz="800" b="1" dirty="0">
                          <a:solidFill>
                            <a:schemeClr val="accent4">
                              <a:lumMod val="60000"/>
                              <a:lumOff val="40000"/>
                            </a:schemeClr>
                          </a:solidFill>
                          <a:latin typeface="Century Gothic" panose="020B0502020202020204" pitchFamily="34" charset="0"/>
                        </a:rPr>
                        <a:t>DESCRIPTION (e.g. DESCRIBE INTERIM EQUATION IF REQUIRED)</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800" b="1" dirty="0">
                          <a:solidFill>
                            <a:schemeClr val="accent4">
                              <a:lumMod val="60000"/>
                              <a:lumOff val="40000"/>
                            </a:schemeClr>
                          </a:solidFill>
                          <a:latin typeface="Century Gothic" panose="020B0502020202020204" pitchFamily="34" charset="0"/>
                        </a:rPr>
                        <a:t>BASELINE</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800" b="1" dirty="0">
                          <a:solidFill>
                            <a:schemeClr val="accent4">
                              <a:lumMod val="60000"/>
                              <a:lumOff val="40000"/>
                            </a:schemeClr>
                          </a:solidFill>
                          <a:latin typeface="Century Gothic" panose="020B0502020202020204" pitchFamily="34" charset="0"/>
                        </a:rPr>
                        <a:t>PROJECTED</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tc gridSpan="2">
                  <a:txBody>
                    <a:bodyPr/>
                    <a:lstStyle/>
                    <a:p>
                      <a:pPr algn="ctr"/>
                      <a:r>
                        <a:rPr lang="en-US" sz="800" b="1" dirty="0">
                          <a:solidFill>
                            <a:schemeClr val="accent4">
                              <a:lumMod val="60000"/>
                              <a:lumOff val="40000"/>
                            </a:schemeClr>
                          </a:solidFill>
                          <a:latin typeface="Century Gothic" panose="020B0502020202020204" pitchFamily="34" charset="0"/>
                        </a:rPr>
                        <a:t>CHANGE (SHOULD NOT = 0)</a:t>
                      </a:r>
                    </a:p>
                  </a:txBody>
                  <a:tcPr anchor="ctr">
                    <a:lnL w="9525" cap="flat" cmpd="sng" algn="ctr">
                      <a:solidFill>
                        <a:srgbClr val="FFFFFF">
                          <a:alpha val="25098"/>
                        </a:srgbClr>
                      </a:solidFill>
                      <a:prstDash val="solid"/>
                      <a:round/>
                      <a:headEnd type="none" w="med" len="med"/>
                      <a:tailEnd type="none" w="med" len="med"/>
                    </a:lnL>
                    <a:lnR w="12700" cmpd="sng">
                      <a:noFill/>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extLst>
                  <a:ext uri="{0D108BD9-81ED-4DB2-BD59-A6C34878D82A}">
                    <a16:rowId xmlns:a16="http://schemas.microsoft.com/office/drawing/2014/main" val="529793751"/>
                  </a:ext>
                </a:extLst>
              </a:tr>
              <a:tr h="281005">
                <a:tc vMerge="1">
                  <a:txBody>
                    <a:bodyPr/>
                    <a:lstStyle/>
                    <a:p>
                      <a:endParaRPr lang="en-US" sz="800" dirty="0">
                        <a:latin typeface="Century Gothic" panose="020B0502020202020204" pitchFamily="34" charset="0"/>
                      </a:endParaRPr>
                    </a:p>
                  </a:txBody>
                  <a:tcPr anchor="ctr"/>
                </a:tc>
                <a:tc vMerge="1">
                  <a:txBody>
                    <a:bodyPr/>
                    <a:lstStyle/>
                    <a:p>
                      <a:endParaRPr lang="en-US" sz="800" dirty="0">
                        <a:latin typeface="Century Gothic" panose="020B0502020202020204" pitchFamily="34" charset="0"/>
                      </a:endParaRPr>
                    </a:p>
                  </a:txBody>
                  <a:tcPr anchor="ct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7844317"/>
                  </a:ext>
                </a:extLst>
              </a:tr>
              <a:tr h="281005">
                <a:tc>
                  <a:txBody>
                    <a:bodyPr/>
                    <a:lstStyle/>
                    <a:p>
                      <a:pPr algn="ctr"/>
                      <a:r>
                        <a:rPr lang="en-US" sz="800" dirty="0">
                          <a:solidFill>
                            <a:schemeClr val="bg1"/>
                          </a:solidFill>
                          <a:latin typeface="Century Gothic" panose="020B0502020202020204" pitchFamily="34" charset="0"/>
                        </a:rPr>
                        <a:t>Rent per year (Rent per sq. ft x Number of Sq. Ft)</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229,200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6096697"/>
                  </a:ext>
                </a:extLst>
              </a:tr>
            </a:tbl>
          </a:graphicData>
        </a:graphic>
      </p:graphicFrame>
      <p:graphicFrame>
        <p:nvGraphicFramePr>
          <p:cNvPr id="379" name="Table 66">
            <a:extLst>
              <a:ext uri="{FF2B5EF4-FFF2-40B4-BE49-F238E27FC236}">
                <a16:creationId xmlns:a16="http://schemas.microsoft.com/office/drawing/2014/main" id="{89DB904F-B9DF-4378-9807-7CACEF0C2C08}"/>
              </a:ext>
            </a:extLst>
          </p:cNvPr>
          <p:cNvGraphicFramePr>
            <a:graphicFrameLocks noGrp="1"/>
          </p:cNvGraphicFramePr>
          <p:nvPr>
            <p:extLst>
              <p:ext uri="{D42A27DB-BD31-4B8C-83A1-F6EECF244321}">
                <p14:modId xmlns:p14="http://schemas.microsoft.com/office/powerpoint/2010/main" val="3383320806"/>
              </p:ext>
            </p:extLst>
          </p:nvPr>
        </p:nvGraphicFramePr>
        <p:xfrm>
          <a:off x="3246119" y="4829289"/>
          <a:ext cx="8223310" cy="827352"/>
        </p:xfrm>
        <a:graphic>
          <a:graphicData uri="http://schemas.openxmlformats.org/drawingml/2006/table">
            <a:tbl>
              <a:tblPr bandRow="1">
                <a:tableStyleId>{5C22544A-7EE6-4342-B048-85BDC9FD1C3A}</a:tableStyleId>
              </a:tblPr>
              <a:tblGrid>
                <a:gridCol w="3366813">
                  <a:extLst>
                    <a:ext uri="{9D8B030D-6E8A-4147-A177-3AD203B41FA5}">
                      <a16:colId xmlns:a16="http://schemas.microsoft.com/office/drawing/2014/main" val="2064864525"/>
                    </a:ext>
                  </a:extLst>
                </a:gridCol>
                <a:gridCol w="1152785">
                  <a:extLst>
                    <a:ext uri="{9D8B030D-6E8A-4147-A177-3AD203B41FA5}">
                      <a16:colId xmlns:a16="http://schemas.microsoft.com/office/drawing/2014/main" val="3741671221"/>
                    </a:ext>
                  </a:extLst>
                </a:gridCol>
                <a:gridCol w="925928">
                  <a:extLst>
                    <a:ext uri="{9D8B030D-6E8A-4147-A177-3AD203B41FA5}">
                      <a16:colId xmlns:a16="http://schemas.microsoft.com/office/drawing/2014/main" val="1322856534"/>
                    </a:ext>
                  </a:extLst>
                </a:gridCol>
                <a:gridCol w="925928">
                  <a:extLst>
                    <a:ext uri="{9D8B030D-6E8A-4147-A177-3AD203B41FA5}">
                      <a16:colId xmlns:a16="http://schemas.microsoft.com/office/drawing/2014/main" val="1754078936"/>
                    </a:ext>
                  </a:extLst>
                </a:gridCol>
                <a:gridCol w="925928">
                  <a:extLst>
                    <a:ext uri="{9D8B030D-6E8A-4147-A177-3AD203B41FA5}">
                      <a16:colId xmlns:a16="http://schemas.microsoft.com/office/drawing/2014/main" val="3989430414"/>
                    </a:ext>
                  </a:extLst>
                </a:gridCol>
                <a:gridCol w="925928">
                  <a:extLst>
                    <a:ext uri="{9D8B030D-6E8A-4147-A177-3AD203B41FA5}">
                      <a16:colId xmlns:a16="http://schemas.microsoft.com/office/drawing/2014/main" val="375628111"/>
                    </a:ext>
                  </a:extLst>
                </a:gridCol>
              </a:tblGrid>
              <a:tr h="275784">
                <a:tc rowSpan="2">
                  <a:txBody>
                    <a:bodyPr/>
                    <a:lstStyle/>
                    <a:p>
                      <a:pPr algn="ctr"/>
                      <a:r>
                        <a:rPr lang="en-US" sz="800" b="1" dirty="0">
                          <a:solidFill>
                            <a:schemeClr val="accent4">
                              <a:lumMod val="60000"/>
                              <a:lumOff val="40000"/>
                            </a:schemeClr>
                          </a:solidFill>
                          <a:latin typeface="Century Gothic" panose="020B0502020202020204" pitchFamily="34" charset="0"/>
                        </a:rPr>
                        <a:t>DESCRIPTION (e.g. D=C/A*B=$ TO PERFORM TRANSACTIONS)</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800" b="1" dirty="0">
                          <a:solidFill>
                            <a:schemeClr val="accent4">
                              <a:lumMod val="60000"/>
                              <a:lumOff val="40000"/>
                            </a:schemeClr>
                          </a:solidFill>
                          <a:latin typeface="Century Gothic" panose="020B0502020202020204" pitchFamily="34" charset="0"/>
                        </a:rPr>
                        <a:t>BASELINE</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algn="ctr"/>
                      <a:r>
                        <a:rPr lang="en-US" sz="800" b="1" dirty="0">
                          <a:solidFill>
                            <a:schemeClr val="accent4">
                              <a:lumMod val="60000"/>
                              <a:lumOff val="40000"/>
                            </a:schemeClr>
                          </a:solidFill>
                          <a:latin typeface="Century Gothic" panose="020B0502020202020204" pitchFamily="34" charset="0"/>
                        </a:rPr>
                        <a:t>PROJECTED</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tc gridSpan="2">
                  <a:txBody>
                    <a:bodyPr/>
                    <a:lstStyle/>
                    <a:p>
                      <a:pPr algn="ctr"/>
                      <a:r>
                        <a:rPr lang="en-US" sz="800" b="1" dirty="0">
                          <a:solidFill>
                            <a:schemeClr val="accent4">
                              <a:lumMod val="60000"/>
                              <a:lumOff val="40000"/>
                            </a:schemeClr>
                          </a:solidFill>
                          <a:latin typeface="Century Gothic" panose="020B0502020202020204" pitchFamily="34" charset="0"/>
                        </a:rPr>
                        <a:t>ANNUAL IMPROVEMENT</a:t>
                      </a:r>
                    </a:p>
                  </a:txBody>
                  <a:tcPr anchor="ctr">
                    <a:lnL w="9525" cap="flat" cmpd="sng" algn="ctr">
                      <a:solidFill>
                        <a:srgbClr val="FFFFFF">
                          <a:alpha val="25098"/>
                        </a:srgbClr>
                      </a:solidFill>
                      <a:prstDash val="solid"/>
                      <a:round/>
                      <a:headEnd type="none" w="med" len="med"/>
                      <a:tailEnd type="none" w="med" len="med"/>
                    </a:lnL>
                    <a:lnR w="12700" cmpd="sng">
                      <a:noFill/>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latin typeface="Century Gothic" panose="020B0502020202020204" pitchFamily="34" charset="0"/>
                      </a:endParaRPr>
                    </a:p>
                  </a:txBody>
                  <a:tcPr anchor="ctr"/>
                </a:tc>
                <a:extLst>
                  <a:ext uri="{0D108BD9-81ED-4DB2-BD59-A6C34878D82A}">
                    <a16:rowId xmlns:a16="http://schemas.microsoft.com/office/drawing/2014/main" val="529793751"/>
                  </a:ext>
                </a:extLst>
              </a:tr>
              <a:tr h="275784">
                <a:tc vMerge="1">
                  <a:txBody>
                    <a:bodyPr/>
                    <a:lstStyle/>
                    <a:p>
                      <a:endParaRPr lang="en-US" sz="800" dirty="0">
                        <a:latin typeface="Century Gothic" panose="020B0502020202020204" pitchFamily="34" charset="0"/>
                      </a:endParaRPr>
                    </a:p>
                  </a:txBody>
                  <a:tcPr anchor="ctr"/>
                </a:tc>
                <a:tc vMerge="1">
                  <a:txBody>
                    <a:bodyPr/>
                    <a:lstStyle/>
                    <a:p>
                      <a:endParaRPr lang="en-US" sz="800" dirty="0">
                        <a:latin typeface="Century Gothic" panose="020B0502020202020204" pitchFamily="34" charset="0"/>
                      </a:endParaRPr>
                    </a:p>
                  </a:txBody>
                  <a:tcPr anchor="ct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HIGH</a:t>
                      </a: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7844317"/>
                  </a:ext>
                </a:extLst>
              </a:tr>
              <a:tr h="275784">
                <a:tc>
                  <a:txBody>
                    <a:bodyPr/>
                    <a:lstStyle/>
                    <a:p>
                      <a:pPr algn="ctr"/>
                      <a:r>
                        <a:rPr lang="en-US" sz="800" dirty="0">
                          <a:solidFill>
                            <a:schemeClr val="bg1"/>
                          </a:solidFill>
                          <a:latin typeface="Century Gothic" panose="020B0502020202020204" pitchFamily="34" charset="0"/>
                        </a:rPr>
                        <a:t>Rent per year (Rent per sq. ft x Number of Sq. Ft)</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229,200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$28.00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en-US" sz="800" b="0" dirty="0">
                          <a:solidFill>
                            <a:schemeClr val="bg1"/>
                          </a:solidFill>
                          <a:latin typeface="Century Gothic" panose="020B0502020202020204" pitchFamily="34" charset="0"/>
                        </a:rPr>
                        <a:t>$20.20</a:t>
                      </a:r>
                      <a:endParaRPr lang="en-US" altLang="en-US" sz="800" dirty="0">
                        <a:solidFill>
                          <a:schemeClr val="bg1"/>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6096697"/>
                  </a:ext>
                </a:extLst>
              </a:tr>
            </a:tbl>
          </a:graphicData>
        </a:graphic>
      </p:graphicFrame>
      <p:graphicFrame>
        <p:nvGraphicFramePr>
          <p:cNvPr id="398" name="Table 66">
            <a:extLst>
              <a:ext uri="{FF2B5EF4-FFF2-40B4-BE49-F238E27FC236}">
                <a16:creationId xmlns:a16="http://schemas.microsoft.com/office/drawing/2014/main" id="{947DCBCD-2C0D-4FD2-91F0-E8E58DF71133}"/>
              </a:ext>
            </a:extLst>
          </p:cNvPr>
          <p:cNvGraphicFramePr>
            <a:graphicFrameLocks noGrp="1"/>
          </p:cNvGraphicFramePr>
          <p:nvPr>
            <p:extLst>
              <p:ext uri="{D42A27DB-BD31-4B8C-83A1-F6EECF244321}">
                <p14:modId xmlns:p14="http://schemas.microsoft.com/office/powerpoint/2010/main" val="3132754129"/>
              </p:ext>
            </p:extLst>
          </p:nvPr>
        </p:nvGraphicFramePr>
        <p:xfrm>
          <a:off x="3246120" y="5666429"/>
          <a:ext cx="8223312" cy="800031"/>
        </p:xfrm>
        <a:graphic>
          <a:graphicData uri="http://schemas.openxmlformats.org/drawingml/2006/table">
            <a:tbl>
              <a:tblPr bandRow="1">
                <a:tableStyleId>{5C22544A-7EE6-4342-B048-85BDC9FD1C3A}</a:tableStyleId>
              </a:tblPr>
              <a:tblGrid>
                <a:gridCol w="861940">
                  <a:extLst>
                    <a:ext uri="{9D8B030D-6E8A-4147-A177-3AD203B41FA5}">
                      <a16:colId xmlns:a16="http://schemas.microsoft.com/office/drawing/2014/main" val="2064864525"/>
                    </a:ext>
                  </a:extLst>
                </a:gridCol>
                <a:gridCol w="2134466">
                  <a:extLst>
                    <a:ext uri="{9D8B030D-6E8A-4147-A177-3AD203B41FA5}">
                      <a16:colId xmlns:a16="http://schemas.microsoft.com/office/drawing/2014/main" val="3842212662"/>
                    </a:ext>
                  </a:extLst>
                </a:gridCol>
                <a:gridCol w="598216">
                  <a:extLst>
                    <a:ext uri="{9D8B030D-6E8A-4147-A177-3AD203B41FA5}">
                      <a16:colId xmlns:a16="http://schemas.microsoft.com/office/drawing/2014/main" val="3458501229"/>
                    </a:ext>
                  </a:extLst>
                </a:gridCol>
                <a:gridCol w="925738">
                  <a:extLst>
                    <a:ext uri="{9D8B030D-6E8A-4147-A177-3AD203B41FA5}">
                      <a16:colId xmlns:a16="http://schemas.microsoft.com/office/drawing/2014/main" val="3741671221"/>
                    </a:ext>
                  </a:extLst>
                </a:gridCol>
                <a:gridCol w="925738">
                  <a:extLst>
                    <a:ext uri="{9D8B030D-6E8A-4147-A177-3AD203B41FA5}">
                      <a16:colId xmlns:a16="http://schemas.microsoft.com/office/drawing/2014/main" val="1322856534"/>
                    </a:ext>
                  </a:extLst>
                </a:gridCol>
                <a:gridCol w="925738">
                  <a:extLst>
                    <a:ext uri="{9D8B030D-6E8A-4147-A177-3AD203B41FA5}">
                      <a16:colId xmlns:a16="http://schemas.microsoft.com/office/drawing/2014/main" val="1754078936"/>
                    </a:ext>
                  </a:extLst>
                </a:gridCol>
                <a:gridCol w="925738">
                  <a:extLst>
                    <a:ext uri="{9D8B030D-6E8A-4147-A177-3AD203B41FA5}">
                      <a16:colId xmlns:a16="http://schemas.microsoft.com/office/drawing/2014/main" val="3989430414"/>
                    </a:ext>
                  </a:extLst>
                </a:gridCol>
                <a:gridCol w="925738">
                  <a:extLst>
                    <a:ext uri="{9D8B030D-6E8A-4147-A177-3AD203B41FA5}">
                      <a16:colId xmlns:a16="http://schemas.microsoft.com/office/drawing/2014/main" val="375628111"/>
                    </a:ext>
                  </a:extLst>
                </a:gridCol>
              </a:tblGrid>
              <a:tr h="266677">
                <a:tc rowSpan="2">
                  <a:txBody>
                    <a:bodyPr/>
                    <a:lstStyle/>
                    <a:p>
                      <a:pPr algn="ctr"/>
                      <a:r>
                        <a:rPr lang="en-US" sz="800" b="1" dirty="0">
                          <a:solidFill>
                            <a:schemeClr val="accent4">
                              <a:lumMod val="60000"/>
                              <a:lumOff val="40000"/>
                            </a:schemeClr>
                          </a:solidFill>
                          <a:latin typeface="Century Gothic" panose="020B0502020202020204" pitchFamily="34" charset="0"/>
                        </a:rPr>
                        <a:t>PROJECTION OPTION</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dirty="0">
                        <a:solidFill>
                          <a:schemeClr val="accent4">
                            <a:lumMod val="60000"/>
                            <a:lumOff val="40000"/>
                          </a:schemeClr>
                        </a:solidFill>
                        <a:latin typeface="Century Gothic" panose="020B0502020202020204" pitchFamily="34" charset="0"/>
                      </a:endParaRP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 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 1</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 2</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 3</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 4</a:t>
                      </a:r>
                    </a:p>
                  </a:txBody>
                  <a:tcPr anchor="ctr">
                    <a:lnL w="9525" cap="flat" cmpd="sng" algn="ctr">
                      <a:solidFill>
                        <a:srgbClr val="FFFFFF">
                          <a:alpha val="25098"/>
                        </a:srgbClr>
                      </a:solidFill>
                      <a:prstDash val="solid"/>
                      <a:round/>
                      <a:headEnd type="none" w="med" len="med"/>
                      <a:tailEnd type="none" w="med" len="med"/>
                    </a:lnL>
                    <a:lnR w="12700" cmpd="sng">
                      <a:noFill/>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dirty="0">
                          <a:solidFill>
                            <a:schemeClr val="accent4">
                              <a:lumMod val="60000"/>
                              <a:lumOff val="40000"/>
                            </a:schemeClr>
                          </a:solidFill>
                          <a:latin typeface="Century Gothic" panose="020B0502020202020204" pitchFamily="34" charset="0"/>
                        </a:rPr>
                        <a:t>YEAR5</a:t>
                      </a:r>
                    </a:p>
                  </a:txBody>
                  <a:tcPr anchor="ctr">
                    <a:lnL w="9525" cap="flat" cmpd="sng" algn="ctr">
                      <a:noFill/>
                      <a:prstDash val="solid"/>
                      <a:round/>
                      <a:headEnd type="none" w="med" len="med"/>
                      <a:tailEnd type="none" w="med" len="med"/>
                    </a:lnL>
                    <a:lnR w="12700" cmpd="sng">
                      <a:noFill/>
                    </a:lnR>
                    <a:lnT w="12700" cmpd="sng">
                      <a:noFill/>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9793751"/>
                  </a:ext>
                </a:extLst>
              </a:tr>
              <a:tr h="266677">
                <a:tc vMerge="1">
                  <a:txBody>
                    <a:bodyPr/>
                    <a:lstStyle/>
                    <a:p>
                      <a:endParaRPr lang="en-US" sz="800" dirty="0">
                        <a:latin typeface="Century Gothic" panose="020B0502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b="1" dirty="0">
                          <a:solidFill>
                            <a:schemeClr val="accent4">
                              <a:lumMod val="60000"/>
                              <a:lumOff val="40000"/>
                            </a:schemeClr>
                          </a:solidFill>
                          <a:latin typeface="Century Gothic" panose="020B0502020202020204" pitchFamily="34" charset="0"/>
                        </a:rPr>
                        <a:t>%  OF ANNUAL REALIZATION FOR YEAR</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100%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100%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100%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100%</a:t>
                      </a: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9525" cap="flat" cmpd="sng" algn="ctr">
                      <a:solidFill>
                        <a:srgbClr val="FFFFFF">
                          <a:alpha val="25098"/>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17844317"/>
                  </a:ext>
                </a:extLst>
              </a:tr>
              <a:tr h="266677">
                <a:tc>
                  <a:txBody>
                    <a:bodyPr/>
                    <a:lstStyle/>
                    <a:p>
                      <a:pPr algn="ctr"/>
                      <a:r>
                        <a:rPr lang="en-US" sz="800" dirty="0">
                          <a:solidFill>
                            <a:schemeClr val="bg1"/>
                          </a:solidFill>
                          <a:latin typeface="Century Gothic" panose="020B0502020202020204" pitchFamily="34" charset="0"/>
                        </a:rPr>
                        <a:t>Low</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800" b="1" dirty="0">
                          <a:solidFill>
                            <a:schemeClr val="bg1"/>
                          </a:solidFill>
                          <a:latin typeface="Century Gothic" panose="020B0502020202020204" pitchFamily="34" charset="0"/>
                        </a:rPr>
                        <a:t>PROJECTED YEARLY IMPROVEMENT</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800" dirty="0">
                          <a:solidFill>
                            <a:schemeClr val="bg1"/>
                          </a:solidFill>
                          <a:latin typeface="Century Gothic" panose="020B0502020202020204" pitchFamily="34" charset="0"/>
                        </a:rPr>
                        <a:t>47,200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47,200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47,200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47,200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47,200</a:t>
                      </a:r>
                    </a:p>
                  </a:txBody>
                  <a:tcPr anchor="ctr">
                    <a:lnL w="9525" cap="flat" cmpd="sng" algn="ctr">
                      <a:solidFill>
                        <a:srgbClr val="FFFFFF">
                          <a:alpha val="25098"/>
                        </a:srgbClr>
                      </a:solidFill>
                      <a:prstDash val="solid"/>
                      <a:round/>
                      <a:headEnd type="none" w="med" len="med"/>
                      <a:tailEnd type="none" w="med" len="med"/>
                    </a:lnL>
                    <a:lnR w="9525" cap="flat" cmpd="sng" algn="ctr">
                      <a:solidFill>
                        <a:srgbClr val="FFFFFF">
                          <a:alpha val="25098"/>
                        </a:srgbClr>
                      </a:solidFill>
                      <a:prstDash val="solid"/>
                      <a:round/>
                      <a:headEnd type="none" w="med" len="med"/>
                      <a:tailEnd type="none" w="med" len="med"/>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47,200</a:t>
                      </a:r>
                    </a:p>
                  </a:txBody>
                  <a:tcPr anchor="ctr">
                    <a:lnL w="9525" cap="flat" cmpd="sng" algn="ctr">
                      <a:solidFill>
                        <a:srgbClr val="FFFFFF">
                          <a:alpha val="25098"/>
                        </a:srgbClr>
                      </a:solidFill>
                      <a:prstDash val="solid"/>
                      <a:round/>
                      <a:headEnd type="none" w="med" len="med"/>
                      <a:tailEnd type="none" w="med" len="med"/>
                    </a:lnL>
                    <a:lnR w="12700" cmpd="sng">
                      <a:noFill/>
                    </a:lnR>
                    <a:lnT w="9525" cap="flat" cmpd="sng" algn="ctr">
                      <a:solidFill>
                        <a:srgbClr val="FFFFFF">
                          <a:alpha val="25098"/>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36096697"/>
                  </a:ext>
                </a:extLst>
              </a:tr>
            </a:tbl>
          </a:graphicData>
        </a:graphic>
      </p:graphicFrame>
      <p:grpSp>
        <p:nvGrpSpPr>
          <p:cNvPr id="407" name="Group 406">
            <a:extLst>
              <a:ext uri="{FF2B5EF4-FFF2-40B4-BE49-F238E27FC236}">
                <a16:creationId xmlns:a16="http://schemas.microsoft.com/office/drawing/2014/main" id="{8D9DBC0E-3A17-4E0A-A3D5-99D594F83E9A}"/>
              </a:ext>
            </a:extLst>
          </p:cNvPr>
          <p:cNvGrpSpPr/>
          <p:nvPr/>
        </p:nvGrpSpPr>
        <p:grpSpPr>
          <a:xfrm>
            <a:off x="722569" y="3135430"/>
            <a:ext cx="10746862" cy="2529042"/>
            <a:chOff x="856343" y="2391397"/>
            <a:chExt cx="10479314" cy="2529042"/>
          </a:xfrm>
        </p:grpSpPr>
        <p:cxnSp>
          <p:nvCxnSpPr>
            <p:cNvPr id="401" name="Straight Connector 400">
              <a:extLst>
                <a:ext uri="{FF2B5EF4-FFF2-40B4-BE49-F238E27FC236}">
                  <a16:creationId xmlns:a16="http://schemas.microsoft.com/office/drawing/2014/main" id="{2258B80C-EBDE-4197-9215-55D644295214}"/>
                </a:ext>
              </a:extLst>
            </p:cNvPr>
            <p:cNvCxnSpPr>
              <a:cxnSpLocks/>
            </p:cNvCxnSpPr>
            <p:nvPr/>
          </p:nvCxnSpPr>
          <p:spPr>
            <a:xfrm>
              <a:off x="856343" y="4920439"/>
              <a:ext cx="10479314" cy="0"/>
            </a:xfrm>
            <a:prstGeom prst="line">
              <a:avLst/>
            </a:prstGeom>
            <a:ln w="19050" cap="rnd">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03D7CBC5-2E81-4631-B602-B14ACDA6C7DB}"/>
                </a:ext>
              </a:extLst>
            </p:cNvPr>
            <p:cNvCxnSpPr>
              <a:cxnSpLocks/>
            </p:cNvCxnSpPr>
            <p:nvPr/>
          </p:nvCxnSpPr>
          <p:spPr>
            <a:xfrm>
              <a:off x="856343" y="4077425"/>
              <a:ext cx="10479314" cy="0"/>
            </a:xfrm>
            <a:prstGeom prst="line">
              <a:avLst/>
            </a:prstGeom>
            <a:ln w="19050" cap="rnd">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id="{0D5E5365-02BE-4813-AF22-2AB538A97ACE}"/>
                </a:ext>
              </a:extLst>
            </p:cNvPr>
            <p:cNvCxnSpPr>
              <a:cxnSpLocks/>
            </p:cNvCxnSpPr>
            <p:nvPr/>
          </p:nvCxnSpPr>
          <p:spPr>
            <a:xfrm>
              <a:off x="856343" y="3234411"/>
              <a:ext cx="10479314" cy="0"/>
            </a:xfrm>
            <a:prstGeom prst="line">
              <a:avLst/>
            </a:prstGeom>
            <a:ln w="19050" cap="rnd">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id="{E7B9913A-3545-47EE-978B-3922ECE0947A}"/>
                </a:ext>
              </a:extLst>
            </p:cNvPr>
            <p:cNvCxnSpPr>
              <a:cxnSpLocks/>
            </p:cNvCxnSpPr>
            <p:nvPr/>
          </p:nvCxnSpPr>
          <p:spPr>
            <a:xfrm>
              <a:off x="856343" y="2391397"/>
              <a:ext cx="10479314" cy="0"/>
            </a:xfrm>
            <a:prstGeom prst="line">
              <a:avLst/>
            </a:prstGeom>
            <a:ln w="19050" cap="rnd">
              <a:solidFill>
                <a:schemeClr val="bg1">
                  <a:alpha val="25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420" name="Table 420">
            <a:extLst>
              <a:ext uri="{FF2B5EF4-FFF2-40B4-BE49-F238E27FC236}">
                <a16:creationId xmlns:a16="http://schemas.microsoft.com/office/drawing/2014/main" id="{EF86FFE1-1A85-488F-A26D-5B67D4CBF203}"/>
              </a:ext>
            </a:extLst>
          </p:cNvPr>
          <p:cNvGraphicFramePr>
            <a:graphicFrameLocks noGrp="1"/>
          </p:cNvGraphicFramePr>
          <p:nvPr>
            <p:extLst>
              <p:ext uri="{D42A27DB-BD31-4B8C-83A1-F6EECF244321}">
                <p14:modId xmlns:p14="http://schemas.microsoft.com/office/powerpoint/2010/main" val="813780487"/>
              </p:ext>
            </p:extLst>
          </p:nvPr>
        </p:nvGraphicFramePr>
        <p:xfrm>
          <a:off x="4621426" y="556708"/>
          <a:ext cx="6677510" cy="1481739"/>
        </p:xfrm>
        <a:graphic>
          <a:graphicData uri="http://schemas.openxmlformats.org/drawingml/2006/table">
            <a:tbl>
              <a:tblPr bandRow="1">
                <a:tableStyleId>{5C22544A-7EE6-4342-B048-85BDC9FD1C3A}</a:tableStyleId>
              </a:tblPr>
              <a:tblGrid>
                <a:gridCol w="1276399">
                  <a:extLst>
                    <a:ext uri="{9D8B030D-6E8A-4147-A177-3AD203B41FA5}">
                      <a16:colId xmlns:a16="http://schemas.microsoft.com/office/drawing/2014/main" val="4034311423"/>
                    </a:ext>
                  </a:extLst>
                </a:gridCol>
                <a:gridCol w="949437">
                  <a:extLst>
                    <a:ext uri="{9D8B030D-6E8A-4147-A177-3AD203B41FA5}">
                      <a16:colId xmlns:a16="http://schemas.microsoft.com/office/drawing/2014/main" val="4276318210"/>
                    </a:ext>
                  </a:extLst>
                </a:gridCol>
                <a:gridCol w="1112919">
                  <a:extLst>
                    <a:ext uri="{9D8B030D-6E8A-4147-A177-3AD203B41FA5}">
                      <a16:colId xmlns:a16="http://schemas.microsoft.com/office/drawing/2014/main" val="1153501459"/>
                    </a:ext>
                  </a:extLst>
                </a:gridCol>
                <a:gridCol w="1112919">
                  <a:extLst>
                    <a:ext uri="{9D8B030D-6E8A-4147-A177-3AD203B41FA5}">
                      <a16:colId xmlns:a16="http://schemas.microsoft.com/office/drawing/2014/main" val="2740374895"/>
                    </a:ext>
                  </a:extLst>
                </a:gridCol>
                <a:gridCol w="973699">
                  <a:extLst>
                    <a:ext uri="{9D8B030D-6E8A-4147-A177-3AD203B41FA5}">
                      <a16:colId xmlns:a16="http://schemas.microsoft.com/office/drawing/2014/main" val="765407739"/>
                    </a:ext>
                  </a:extLst>
                </a:gridCol>
                <a:gridCol w="1252137">
                  <a:extLst>
                    <a:ext uri="{9D8B030D-6E8A-4147-A177-3AD203B41FA5}">
                      <a16:colId xmlns:a16="http://schemas.microsoft.com/office/drawing/2014/main" val="1509785113"/>
                    </a:ext>
                  </a:extLst>
                </a:gridCol>
              </a:tblGrid>
              <a:tr h="211677">
                <a:tc>
                  <a:txBody>
                    <a:bodyPr/>
                    <a:lstStyle/>
                    <a:p>
                      <a:r>
                        <a:rPr lang="en-US" sz="600" b="1" dirty="0">
                          <a:solidFill>
                            <a:schemeClr val="bg1"/>
                          </a:solidFill>
                          <a:latin typeface="Century Gothic" panose="020B0502020202020204" pitchFamily="34" charset="0"/>
                        </a:rPr>
                        <a:t>BENEFIT FIT TITLE</a:t>
                      </a:r>
                    </a:p>
                  </a:txBody>
                  <a:tcPr marT="0" marB="0" anchor="ctr">
                    <a:lnL w="12700" cmpd="sng">
                      <a:noFill/>
                    </a:lnL>
                    <a:lnR w="3175" cap="flat" cmpd="sng" algn="ctr">
                      <a:solidFill>
                        <a:srgbClr val="FFFFFF">
                          <a:alpha val="50196"/>
                        </a:srgbClr>
                      </a:solidFill>
                      <a:prstDash val="solid"/>
                      <a:round/>
                      <a:headEnd type="none" w="med" len="med"/>
                      <a:tailEnd type="none" w="med" len="med"/>
                    </a:lnR>
                    <a:lnT w="12700" cmpd="sng">
                      <a:noFill/>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US" sz="600" dirty="0">
                          <a:solidFill>
                            <a:schemeClr val="bg1"/>
                          </a:solidFill>
                          <a:latin typeface="Century Gothic" panose="020B0502020202020204" pitchFamily="34" charset="0"/>
                        </a:rPr>
                        <a:t>Office Space</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12700" cmpd="sng">
                      <a:noFill/>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600" b="1" dirty="0">
                          <a:solidFill>
                            <a:schemeClr val="bg1"/>
                          </a:solidFill>
                          <a:latin typeface="Century Gothic" panose="020B0502020202020204" pitchFamily="34" charset="0"/>
                        </a:rPr>
                        <a:t>BENEFIT FIT NUMBER</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12700" cmpd="sng">
                      <a:noFill/>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US" sz="600" dirty="0">
                          <a:solidFill>
                            <a:schemeClr val="bg1"/>
                          </a:solidFill>
                          <a:latin typeface="Century Gothic" panose="020B0502020202020204" pitchFamily="34" charset="0"/>
                        </a:rPr>
                        <a:t>FIN005</a:t>
                      </a:r>
                    </a:p>
                  </a:txBody>
                  <a:tcPr marT="0" marB="0" anchor="ctr">
                    <a:lnL w="3175" cap="flat" cmpd="sng" algn="ctr">
                      <a:solidFill>
                        <a:srgbClr val="FFFFFF">
                          <a:alpha val="50196"/>
                        </a:srgbClr>
                      </a:solidFill>
                      <a:prstDash val="solid"/>
                      <a:round/>
                      <a:headEnd type="none" w="med" len="med"/>
                      <a:tailEnd type="none" w="med" len="med"/>
                    </a:lnL>
                    <a:lnR w="12700" cmpd="sng">
                      <a:noFill/>
                    </a:lnR>
                    <a:lnT w="12700" cmpd="sng">
                      <a:noFill/>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85315689"/>
                  </a:ext>
                </a:extLst>
              </a:tr>
              <a:tr h="211677">
                <a:tc>
                  <a:txBody>
                    <a:bodyPr/>
                    <a:lstStyle/>
                    <a:p>
                      <a:r>
                        <a:rPr lang="en-US" sz="600" b="1" dirty="0">
                          <a:solidFill>
                            <a:schemeClr val="bg1"/>
                          </a:solidFill>
                          <a:latin typeface="Century Gothic" panose="020B0502020202020204" pitchFamily="34" charset="0"/>
                        </a:rPr>
                        <a:t>CLIENT SPONSOR:</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XXXX</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b="1" dirty="0">
                          <a:solidFill>
                            <a:schemeClr val="bg1"/>
                          </a:solidFill>
                          <a:latin typeface="Century Gothic" panose="020B0502020202020204" pitchFamily="34" charset="0"/>
                        </a:rPr>
                        <a:t>FIT AUTHOR</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YYYY</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b="1" dirty="0">
                          <a:solidFill>
                            <a:schemeClr val="bg1"/>
                          </a:solidFill>
                          <a:latin typeface="Century Gothic" panose="020B0502020202020204" pitchFamily="34" charset="0"/>
                        </a:rPr>
                        <a:t>TEAM NAME:</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a:solidFill>
                            <a:schemeClr val="bg1"/>
                          </a:solidFill>
                          <a:latin typeface="Century Gothic" panose="020B0502020202020204" pitchFamily="34" charset="0"/>
                        </a:rPr>
                        <a:t>Finance-Leasing</a:t>
                      </a:r>
                      <a:endParaRPr lang="en-US" sz="600" dirty="0">
                        <a:solidFill>
                          <a:schemeClr val="bg1"/>
                        </a:solidFill>
                        <a:latin typeface="Century Gothic" panose="020B0502020202020204" pitchFamily="34" charset="0"/>
                      </a:endParaRP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84567223"/>
                  </a:ext>
                </a:extLst>
              </a:tr>
              <a:tr h="211677">
                <a:tc>
                  <a:txBody>
                    <a:bodyPr/>
                    <a:lstStyle/>
                    <a:p>
                      <a:r>
                        <a:rPr lang="en-US" sz="600" b="1" dirty="0">
                          <a:solidFill>
                            <a:schemeClr val="bg1"/>
                          </a:solidFill>
                          <a:latin typeface="Century Gothic" panose="020B0502020202020204" pitchFamily="34" charset="0"/>
                        </a:rPr>
                        <a:t>FUNCTION</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XXXX</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b="1" dirty="0">
                          <a:solidFill>
                            <a:schemeClr val="bg1"/>
                          </a:solidFill>
                          <a:latin typeface="Century Gothic" panose="020B0502020202020204" pitchFamily="34" charset="0"/>
                        </a:rPr>
                        <a:t>PROCESS</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General Accounting</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b="1" dirty="0">
                          <a:solidFill>
                            <a:schemeClr val="bg1"/>
                          </a:solidFill>
                          <a:latin typeface="Century Gothic" panose="020B0502020202020204" pitchFamily="34" charset="0"/>
                        </a:rPr>
                        <a:t>LOCATION</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XXXX</a:t>
                      </a: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52116830"/>
                  </a:ext>
                </a:extLst>
              </a:tr>
              <a:tr h="211677">
                <a:tc>
                  <a:txBody>
                    <a:bodyPr/>
                    <a:lstStyle/>
                    <a:p>
                      <a:r>
                        <a:rPr lang="en-US" sz="600" b="1" dirty="0">
                          <a:solidFill>
                            <a:schemeClr val="bg1"/>
                          </a:solidFill>
                          <a:latin typeface="Century Gothic" panose="020B0502020202020204" pitchFamily="34" charset="0"/>
                        </a:rPr>
                        <a:t>DESCRIPTION</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gridSpan="5">
                  <a:txBody>
                    <a:bodyPr/>
                    <a:lstStyle/>
                    <a:p>
                      <a:r>
                        <a:rPr lang="en-US" sz="600" dirty="0">
                          <a:solidFill>
                            <a:schemeClr val="bg1"/>
                          </a:solidFill>
                          <a:latin typeface="Century Gothic" panose="020B0502020202020204" pitchFamily="34" charset="0"/>
                        </a:rPr>
                        <a:t>Company X can reduce operating expenses by selecting a new office location in Location X and minimizing unnecessary office space.</a:t>
                      </a: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a:p>
                  </a:txBody>
                  <a:tcPr/>
                </a:tc>
                <a:extLst>
                  <a:ext uri="{0D108BD9-81ED-4DB2-BD59-A6C34878D82A}">
                    <a16:rowId xmlns:a16="http://schemas.microsoft.com/office/drawing/2014/main" val="3504235095"/>
                  </a:ext>
                </a:extLst>
              </a:tr>
              <a:tr h="211677">
                <a:tc gridSpan="5">
                  <a:txBody>
                    <a:bodyPr/>
                    <a:lstStyle/>
                    <a:p>
                      <a:r>
                        <a:rPr lang="en-US" sz="700" b="1" dirty="0">
                          <a:solidFill>
                            <a:schemeClr val="accent4">
                              <a:lumMod val="60000"/>
                              <a:lumOff val="40000"/>
                            </a:schemeClr>
                          </a:solidFill>
                          <a:latin typeface="Century Gothic" panose="020B0502020202020204" pitchFamily="34" charset="0"/>
                        </a:rPr>
                        <a:t>FINANCIAL ASSUMPTIONS</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80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80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700" b="1" dirty="0">
                          <a:solidFill>
                            <a:schemeClr val="accent4">
                              <a:lumMod val="60000"/>
                              <a:lumOff val="40000"/>
                            </a:schemeClr>
                          </a:solidFill>
                          <a:latin typeface="Century Gothic" panose="020B0502020202020204" pitchFamily="34" charset="0"/>
                        </a:rPr>
                        <a:t>EVM ASSUMPTIONS</a:t>
                      </a: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44311447"/>
                  </a:ext>
                </a:extLst>
              </a:tr>
              <a:tr h="211677">
                <a:tc>
                  <a:txBody>
                    <a:bodyPr/>
                    <a:lstStyle/>
                    <a:p>
                      <a:r>
                        <a:rPr lang="en-US" sz="600" b="1" dirty="0">
                          <a:solidFill>
                            <a:schemeClr val="bg1"/>
                          </a:solidFill>
                          <a:latin typeface="Century Gothic" panose="020B0502020202020204" pitchFamily="34" charset="0"/>
                        </a:rPr>
                        <a:t>CATEGORY</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XXXX</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r>
                        <a:rPr lang="en-US" sz="600" b="1" dirty="0">
                          <a:solidFill>
                            <a:schemeClr val="bg1"/>
                          </a:solidFill>
                          <a:latin typeface="Century Gothic" panose="020B0502020202020204" pitchFamily="34" charset="0"/>
                        </a:rPr>
                        <a:t>YEAR OF BENEFIT/STARTING YEAR</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dirty="0">
                          <a:solidFill>
                            <a:schemeClr val="bg1"/>
                          </a:solidFill>
                          <a:latin typeface="Century Gothic" panose="020B0502020202020204" pitchFamily="34" charset="0"/>
                        </a:rPr>
                        <a:t>Year 1</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dirty="0">
                          <a:solidFill>
                            <a:schemeClr val="bg1"/>
                          </a:solidFill>
                          <a:latin typeface="Century Gothic" panose="020B0502020202020204" pitchFamily="34" charset="0"/>
                        </a:rPr>
                        <a:t>Improvement Sub Layer</a:t>
                      </a: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7764090"/>
                  </a:ext>
                </a:extLst>
              </a:tr>
              <a:tr h="211677">
                <a:tc>
                  <a:txBody>
                    <a:bodyPr/>
                    <a:lstStyle/>
                    <a:p>
                      <a:r>
                        <a:rPr lang="en-US" sz="600" b="1" dirty="0">
                          <a:solidFill>
                            <a:schemeClr val="bg1"/>
                          </a:solidFill>
                          <a:latin typeface="Century Gothic" panose="020B0502020202020204" pitchFamily="34" charset="0"/>
                        </a:rPr>
                        <a:t>ONE-TIME/RECURRING</a:t>
                      </a:r>
                    </a:p>
                  </a:txBody>
                  <a:tcPr marT="0" marB="0" anchor="ctr">
                    <a:lnL w="12700" cmpd="sng">
                      <a:noFill/>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600" dirty="0">
                          <a:solidFill>
                            <a:schemeClr val="bg1"/>
                          </a:solidFill>
                          <a:latin typeface="Century Gothic" panose="020B0502020202020204" pitchFamily="34" charset="0"/>
                        </a:rPr>
                        <a:t>Recurring</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gridSpan="2">
                  <a:txBody>
                    <a:bodyPr/>
                    <a:lstStyle/>
                    <a:p>
                      <a:r>
                        <a:rPr lang="en-US" sz="600" b="1" dirty="0">
                          <a:solidFill>
                            <a:schemeClr val="bg1"/>
                          </a:solidFill>
                          <a:latin typeface="Century Gothic" panose="020B0502020202020204" pitchFamily="34" charset="0"/>
                        </a:rPr>
                        <a:t>IF ONE-TIME, SPLIT OVER HOW MANY YEARS</a:t>
                      </a: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en-US" sz="800" dirty="0">
                        <a:solidFill>
                          <a:schemeClr val="bg1"/>
                        </a:solidFill>
                        <a:latin typeface="Century Gothic" panose="020B0502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sz="600" dirty="0">
                        <a:solidFill>
                          <a:schemeClr val="bg1"/>
                        </a:solidFill>
                        <a:latin typeface="Century Gothic" panose="020B0502020202020204" pitchFamily="34" charset="0"/>
                      </a:endParaRPr>
                    </a:p>
                  </a:txBody>
                  <a:tcPr marT="0" marB="0" anchor="ctr">
                    <a:lnL w="3175" cap="flat" cmpd="sng" algn="ctr">
                      <a:solidFill>
                        <a:srgbClr val="FFFFFF">
                          <a:alpha val="50196"/>
                        </a:srgbClr>
                      </a:solidFill>
                      <a:prstDash val="solid"/>
                      <a:round/>
                      <a:headEnd type="none" w="med" len="med"/>
                      <a:tailEnd type="none" w="med" len="med"/>
                    </a:lnL>
                    <a:lnR w="3175" cap="flat" cmpd="sng" algn="ctr">
                      <a:solidFill>
                        <a:srgbClr val="FFFFFF">
                          <a:alpha val="50196"/>
                        </a:srgbClr>
                      </a:solid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endParaRPr lang="en-US" sz="600" dirty="0">
                        <a:solidFill>
                          <a:schemeClr val="bg1"/>
                        </a:solidFill>
                        <a:latin typeface="Century Gothic" panose="020B0502020202020204" pitchFamily="34" charset="0"/>
                      </a:endParaRPr>
                    </a:p>
                  </a:txBody>
                  <a:tcPr marT="0" marB="0" anchor="ctr">
                    <a:lnL w="3175" cap="flat" cmpd="sng" algn="ctr">
                      <a:solidFill>
                        <a:srgbClr val="FFFFFF">
                          <a:alpha val="50196"/>
                        </a:srgbClr>
                      </a:solid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50715831"/>
                  </a:ext>
                </a:extLst>
              </a:tr>
            </a:tbl>
          </a:graphicData>
        </a:graphic>
      </p:graphicFrame>
      <p:sp>
        <p:nvSpPr>
          <p:cNvPr id="422" name="TextBox 421">
            <a:extLst>
              <a:ext uri="{FF2B5EF4-FFF2-40B4-BE49-F238E27FC236}">
                <a16:creationId xmlns:a16="http://schemas.microsoft.com/office/drawing/2014/main" id="{EEE1BD34-D2FA-4669-B11E-EE8B5FF51BD5}"/>
              </a:ext>
            </a:extLst>
          </p:cNvPr>
          <p:cNvSpPr txBox="1"/>
          <p:nvPr/>
        </p:nvSpPr>
        <p:spPr>
          <a:xfrm>
            <a:off x="855994" y="556708"/>
            <a:ext cx="2967479" cy="899990"/>
          </a:xfrm>
          <a:prstGeom prst="rect">
            <a:avLst/>
          </a:prstGeom>
          <a:noFill/>
        </p:spPr>
        <p:txBody>
          <a:bodyPr wrap="none" rtlCol="0">
            <a:spAutoFit/>
          </a:bodyPr>
          <a:lstStyle/>
          <a:p>
            <a:pPr>
              <a:lnSpc>
                <a:spcPts val="3280"/>
              </a:lnSpc>
            </a:pPr>
            <a:r>
              <a:rPr lang="en-US" sz="2400" b="1" dirty="0">
                <a:solidFill>
                  <a:schemeClr val="bg1">
                    <a:alpha val="80000"/>
                  </a:schemeClr>
                </a:solidFill>
                <a:latin typeface="Century Gothic" panose="020B0502020202020204" pitchFamily="34" charset="0"/>
              </a:rPr>
              <a:t>BENEFIT FINANCIAL</a:t>
            </a:r>
          </a:p>
          <a:p>
            <a:pPr>
              <a:lnSpc>
                <a:spcPts val="3280"/>
              </a:lnSpc>
            </a:pPr>
            <a:r>
              <a:rPr lang="en-US" sz="2400" b="1" dirty="0">
                <a:solidFill>
                  <a:schemeClr val="bg1">
                    <a:alpha val="80000"/>
                  </a:schemeClr>
                </a:solidFill>
                <a:latin typeface="Century Gothic" panose="020B0502020202020204" pitchFamily="34" charset="0"/>
              </a:rPr>
              <a:t>IMPACT TABLE</a:t>
            </a:r>
          </a:p>
        </p:txBody>
      </p:sp>
    </p:spTree>
    <p:extLst>
      <p:ext uri="{BB962C8B-B14F-4D97-AF65-F5344CB8AC3E}">
        <p14:creationId xmlns:p14="http://schemas.microsoft.com/office/powerpoint/2010/main" val="2195249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a:extLst>
              <a:ext uri="{FF2B5EF4-FFF2-40B4-BE49-F238E27FC236}">
                <a16:creationId xmlns:a16="http://schemas.microsoft.com/office/drawing/2014/main" id="{A0A88334-25E1-4170-86C8-D8AAB667AB6E}"/>
              </a:ext>
            </a:extLst>
          </p:cNvPr>
          <p:cNvGrpSpPr/>
          <p:nvPr/>
        </p:nvGrpSpPr>
        <p:grpSpPr>
          <a:xfrm>
            <a:off x="-3130754" y="1936784"/>
            <a:ext cx="6022206" cy="5799044"/>
            <a:chOff x="7416801" y="3824149"/>
            <a:chExt cx="1119157" cy="1077686"/>
          </a:xfrm>
        </p:grpSpPr>
        <p:sp>
          <p:nvSpPr>
            <p:cNvPr id="101" name="Freeform: Shape 100">
              <a:extLst>
                <a:ext uri="{FF2B5EF4-FFF2-40B4-BE49-F238E27FC236}">
                  <a16:creationId xmlns:a16="http://schemas.microsoft.com/office/drawing/2014/main" id="{C569EC2E-31ED-46ED-8863-44F0E6D410DC}"/>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B061C6B4-8059-4417-A716-DE477530F721}"/>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19FEBCB3-F6BB-41D2-AB98-46DF60D16B2D}"/>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9539BBF0-0BC1-443D-A466-1062E3971891}"/>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1C7AACAD-8040-469C-89D9-0E2DD29EDA94}"/>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1D1DEE7B-F242-4D54-8577-99B2B02F01EF}"/>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46385BEE-018E-4C2D-9FBF-49380F7D79B2}"/>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8C757C0B-8251-4AE8-8EF1-EA79C07D0DA6}"/>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C4697093-1FCD-41AC-B109-E5838B8D7A31}"/>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4D9C44B1-238E-46BE-ADBD-2AB722847BE2}"/>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3D82EFB2-9592-4395-8FF4-F10F9662336C}"/>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AB628FB5-407E-4028-A9A2-9932EFA868FD}"/>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50723162-C6FB-48A4-9BAF-251C7F9CE5B1}"/>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7C36C7DE-BA09-4148-B7E3-7F95AFC1981C}"/>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821BCA00-793F-4FB3-8B78-C0A70CE3639D}"/>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A5F1DD4D-BFE9-4FAA-9580-15ED88FDD9AA}"/>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F731FF5F-1CA4-4789-8FB3-9306202512C8}"/>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9B9D4E6E-2820-40EC-9BA8-6CA8364B089D}"/>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D5B4AA48-0EB2-4D8A-AAA0-1F52E579CC93}"/>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CF415FE0-2A26-4220-9059-DA3463BA8FDC}"/>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21B670D6-39E2-4D43-AD10-65457A362FC6}"/>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CFA9FE56-8C50-4585-ADB3-54995F0D452B}"/>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65" name="Group 64">
            <a:extLst>
              <a:ext uri="{FF2B5EF4-FFF2-40B4-BE49-F238E27FC236}">
                <a16:creationId xmlns:a16="http://schemas.microsoft.com/office/drawing/2014/main" id="{70EE0351-792E-43DF-951B-19156D2F5AE7}"/>
              </a:ext>
            </a:extLst>
          </p:cNvPr>
          <p:cNvGrpSpPr/>
          <p:nvPr/>
        </p:nvGrpSpPr>
        <p:grpSpPr>
          <a:xfrm rot="3071955">
            <a:off x="9087354" y="-822543"/>
            <a:ext cx="3280588" cy="3984900"/>
            <a:chOff x="5668775" y="1917931"/>
            <a:chExt cx="790769" cy="960539"/>
          </a:xfrm>
        </p:grpSpPr>
        <p:sp>
          <p:nvSpPr>
            <p:cNvPr id="66" name="Freeform: Shape 65">
              <a:extLst>
                <a:ext uri="{FF2B5EF4-FFF2-40B4-BE49-F238E27FC236}">
                  <a16:creationId xmlns:a16="http://schemas.microsoft.com/office/drawing/2014/main" id="{39855176-DF11-4FCD-96F7-323E92836F29}"/>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7" name="Freeform: Shape 66">
              <a:extLst>
                <a:ext uri="{FF2B5EF4-FFF2-40B4-BE49-F238E27FC236}">
                  <a16:creationId xmlns:a16="http://schemas.microsoft.com/office/drawing/2014/main" id="{8A0843D5-0BB3-44B0-91F3-F9C9E21829B1}"/>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EE3A94ED-F4B3-4D64-918F-B345E6B7FF6F}"/>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47A05C33-CC4B-4A55-985C-747B532241E2}"/>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4DF5D75F-DD02-4450-B4F4-B43B193A27C5}"/>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251AB702-40A4-4D4C-9969-B2716DCB656D}"/>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8D078E51-8B8C-47C2-A272-84BEF200C440}"/>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3" name="Freeform: Shape 72">
              <a:extLst>
                <a:ext uri="{FF2B5EF4-FFF2-40B4-BE49-F238E27FC236}">
                  <a16:creationId xmlns:a16="http://schemas.microsoft.com/office/drawing/2014/main" id="{3CE9F4F4-B2F5-4057-B987-A4E7CFA93997}"/>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E5152AC0-A2D6-4C3C-8324-3334157AF466}"/>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9DDC4A8B-42AC-4E69-8379-AD6A1BFDB03D}"/>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CDA94BEA-0EA3-4EE0-ABFE-E25EE55A9B4C}"/>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8D7FF0BB-EEBD-4262-B828-F92EDC7FEF09}"/>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D9113250-AF9F-4D1D-A8C5-53240FB0F418}"/>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13D90E3D-1FFD-4700-ABE9-83AE7D4CDBB4}"/>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2FBF827C-3FA8-4FC2-864E-949C8B31639C}"/>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377D8960-8F82-4EAE-AE98-74FA0DB95A81}"/>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920494D3-7D2B-48E2-898C-8A8456733B00}"/>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7DE962A6-C051-4668-BFDF-444173B202A3}"/>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D365E9A1-6D83-449A-8C4B-38649E8EB027}"/>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90781CDF-F678-477E-A28C-91F35D1CD42B}"/>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33DFFA45-FC0A-4DAE-8A86-A7FA8CD91D60}"/>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418C8084-4ACB-4D81-9E0B-7EE2A045DDFC}"/>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35" name="Rectangle: Rounded Corners 22">
            <a:extLst>
              <a:ext uri="{FF2B5EF4-FFF2-40B4-BE49-F238E27FC236}">
                <a16:creationId xmlns:a16="http://schemas.microsoft.com/office/drawing/2014/main" id="{628D37D2-9C37-274D-B68A-4AEA23ED762C}"/>
              </a:ext>
            </a:extLst>
          </p:cNvPr>
          <p:cNvSpPr/>
          <p:nvPr/>
        </p:nvSpPr>
        <p:spPr>
          <a:xfrm>
            <a:off x="1344084" y="1866539"/>
            <a:ext cx="9482910" cy="4100292"/>
          </a:xfrm>
          <a:prstGeom prst="roundRect">
            <a:avLst>
              <a:gd name="adj" fmla="val 6300"/>
            </a:avLst>
          </a:prstGeom>
          <a:gradFill>
            <a:gsLst>
              <a:gs pos="100000">
                <a:schemeClr val="accent2">
                  <a:lumMod val="60000"/>
                  <a:lumOff val="40000"/>
                  <a:alpha val="0"/>
                </a:schemeClr>
              </a:gs>
              <a:gs pos="50000">
                <a:srgbClr val="427BDC">
                  <a:alpha val="32016"/>
                </a:srgbClr>
              </a:gs>
              <a:gs pos="0">
                <a:schemeClr val="accent2">
                  <a:lumMod val="75000"/>
                  <a:alpha val="97609"/>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8C81B806-289A-45D7-B61B-446B095BA562}"/>
              </a:ext>
            </a:extLst>
          </p:cNvPr>
          <p:cNvSpPr txBox="1"/>
          <p:nvPr/>
        </p:nvSpPr>
        <p:spPr>
          <a:xfrm>
            <a:off x="2813691" y="726482"/>
            <a:ext cx="6564619"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SAVINGS ACCORDING TO PROJECT PHASES</a:t>
            </a:r>
          </a:p>
        </p:txBody>
      </p:sp>
      <p:grpSp>
        <p:nvGrpSpPr>
          <p:cNvPr id="4" name="Group 3">
            <a:extLst>
              <a:ext uri="{FF2B5EF4-FFF2-40B4-BE49-F238E27FC236}">
                <a16:creationId xmlns:a16="http://schemas.microsoft.com/office/drawing/2014/main" id="{1FC234E2-F50F-4AB1-9960-0D1839EC0D1B}"/>
              </a:ext>
            </a:extLst>
          </p:cNvPr>
          <p:cNvGrpSpPr/>
          <p:nvPr/>
        </p:nvGrpSpPr>
        <p:grpSpPr>
          <a:xfrm>
            <a:off x="4516967" y="1909764"/>
            <a:ext cx="3158065" cy="4050712"/>
            <a:chOff x="4349448" y="1520826"/>
            <a:chExt cx="3493104" cy="4516638"/>
          </a:xfrm>
        </p:grpSpPr>
        <p:cxnSp>
          <p:nvCxnSpPr>
            <p:cNvPr id="45" name="Gerade Verbindung 44"/>
            <p:cNvCxnSpPr/>
            <p:nvPr/>
          </p:nvCxnSpPr>
          <p:spPr bwMode="gray">
            <a:xfrm>
              <a:off x="4349448" y="1520826"/>
              <a:ext cx="0" cy="4516638"/>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7" name="Gerade Verbindung 46"/>
            <p:cNvCxnSpPr/>
            <p:nvPr/>
          </p:nvCxnSpPr>
          <p:spPr bwMode="gray">
            <a:xfrm>
              <a:off x="7842552" y="1520826"/>
              <a:ext cx="0" cy="4506198"/>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8" name="Textfeld 17"/>
          <p:cNvSpPr txBox="1"/>
          <p:nvPr/>
        </p:nvSpPr>
        <p:spPr bwMode="gray">
          <a:xfrm>
            <a:off x="6740271" y="3811392"/>
            <a:ext cx="2161152" cy="377878"/>
          </a:xfrm>
          <a:prstGeom prst="roundRect">
            <a:avLst>
              <a:gd name="adj" fmla="val 50000"/>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defPPr>
              <a:defRPr lang="en-US"/>
            </a:defPPr>
            <a:lvl1pPr lvl="0">
              <a:spcAft>
                <a:spcPts val="1200"/>
              </a:spcAft>
              <a:defRPr sz="1300" b="1">
                <a:solidFill>
                  <a:srgbClr val="FFFFFF"/>
                </a:solidFill>
                <a:latin typeface="Century Gothic" panose="020B0502020202020204" pitchFamily="34" charset="0"/>
              </a:defRPr>
            </a:lvl1pPr>
          </a:lstStyle>
          <a:p>
            <a:pPr algn="ctr"/>
            <a:r>
              <a:rPr lang="en-US" sz="1000" b="0" dirty="0"/>
              <a:t>Cost Reduction Potential</a:t>
            </a:r>
          </a:p>
        </p:txBody>
      </p:sp>
      <p:sp>
        <p:nvSpPr>
          <p:cNvPr id="7" name="Graphic 5">
            <a:extLst>
              <a:ext uri="{FF2B5EF4-FFF2-40B4-BE49-F238E27FC236}">
                <a16:creationId xmlns:a16="http://schemas.microsoft.com/office/drawing/2014/main" id="{59B8BD3C-67BC-4046-8DEB-A08C37E92236}"/>
              </a:ext>
            </a:extLst>
          </p:cNvPr>
          <p:cNvSpPr/>
          <p:nvPr/>
        </p:nvSpPr>
        <p:spPr>
          <a:xfrm>
            <a:off x="1358902" y="3583375"/>
            <a:ext cx="9474198" cy="2390790"/>
          </a:xfrm>
          <a:custGeom>
            <a:avLst/>
            <a:gdLst>
              <a:gd name="connsiteX0" fmla="*/ 7604284 w 8115300"/>
              <a:gd name="connsiteY0" fmla="*/ 1546083 h 2047875"/>
              <a:gd name="connsiteX1" fmla="*/ 6970014 w 8115300"/>
              <a:gd name="connsiteY1" fmla="*/ 1543606 h 2047875"/>
              <a:gd name="connsiteX2" fmla="*/ 6635686 w 8115300"/>
              <a:gd name="connsiteY2" fmla="*/ 1627522 h 2047875"/>
              <a:gd name="connsiteX3" fmla="*/ 6457569 w 8115300"/>
              <a:gd name="connsiteY3" fmla="*/ 1606090 h 2047875"/>
              <a:gd name="connsiteX4" fmla="*/ 5846064 w 8115300"/>
              <a:gd name="connsiteY4" fmla="*/ 1645714 h 2047875"/>
              <a:gd name="connsiteX5" fmla="*/ 5277231 w 8115300"/>
              <a:gd name="connsiteY5" fmla="*/ 1552084 h 2047875"/>
              <a:gd name="connsiteX6" fmla="*/ 4168807 w 8115300"/>
              <a:gd name="connsiteY6" fmla="*/ 1329103 h 2047875"/>
              <a:gd name="connsiteX7" fmla="*/ 3713798 w 8115300"/>
              <a:gd name="connsiteY7" fmla="*/ 1429783 h 2047875"/>
              <a:gd name="connsiteX8" fmla="*/ 3239643 w 8115300"/>
              <a:gd name="connsiteY8" fmla="*/ 1603805 h 2047875"/>
              <a:gd name="connsiteX9" fmla="*/ 3162586 w 8115300"/>
              <a:gd name="connsiteY9" fmla="*/ 1536272 h 2047875"/>
              <a:gd name="connsiteX10" fmla="*/ 2941796 w 8115300"/>
              <a:gd name="connsiteY10" fmla="*/ 1383206 h 2047875"/>
              <a:gd name="connsiteX11" fmla="*/ 2660428 w 8115300"/>
              <a:gd name="connsiteY11" fmla="*/ 1456929 h 2047875"/>
              <a:gd name="connsiteX12" fmla="*/ 2420303 w 8115300"/>
              <a:gd name="connsiteY12" fmla="*/ 1645334 h 2047875"/>
              <a:gd name="connsiteX13" fmla="*/ 2242280 w 8115300"/>
              <a:gd name="connsiteY13" fmla="*/ 1553703 h 2047875"/>
              <a:gd name="connsiteX14" fmla="*/ 1471993 w 8115300"/>
              <a:gd name="connsiteY14" fmla="*/ 497380 h 2047875"/>
              <a:gd name="connsiteX15" fmla="*/ 926973 w 8115300"/>
              <a:gd name="connsiteY15" fmla="*/ 175 h 2047875"/>
              <a:gd name="connsiteX16" fmla="*/ 472250 w 8115300"/>
              <a:gd name="connsiteY16" fmla="*/ 425276 h 2047875"/>
              <a:gd name="connsiteX17" fmla="*/ 0 w 8115300"/>
              <a:gd name="connsiteY17" fmla="*/ 1652192 h 2047875"/>
              <a:gd name="connsiteX18" fmla="*/ 0 w 8115300"/>
              <a:gd name="connsiteY18" fmla="*/ 2048336 h 2047875"/>
              <a:gd name="connsiteX19" fmla="*/ 8119015 w 8115300"/>
              <a:gd name="connsiteY19" fmla="*/ 2046812 h 2047875"/>
              <a:gd name="connsiteX20" fmla="*/ 8119015 w 8115300"/>
              <a:gd name="connsiteY20" fmla="*/ 1647524 h 2047875"/>
              <a:gd name="connsiteX21" fmla="*/ 7655528 w 8115300"/>
              <a:gd name="connsiteY21" fmla="*/ 1555132 h 2047875"/>
              <a:gd name="connsiteX22" fmla="*/ 7604284 w 8115300"/>
              <a:gd name="connsiteY22" fmla="*/ 1546083 h 2047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15300" h="2047875">
                <a:moveTo>
                  <a:pt x="7604284" y="1546083"/>
                </a:moveTo>
                <a:cubicBezTo>
                  <a:pt x="7390638" y="1509031"/>
                  <a:pt x="7179088" y="1471217"/>
                  <a:pt x="6970014" y="1543606"/>
                </a:cubicBezTo>
                <a:cubicBezTo>
                  <a:pt x="6860858" y="1581421"/>
                  <a:pt x="6751225" y="1628189"/>
                  <a:pt x="6635686" y="1627522"/>
                </a:cubicBezTo>
                <a:cubicBezTo>
                  <a:pt x="6575870" y="1627236"/>
                  <a:pt x="6516910" y="1614092"/>
                  <a:pt x="6457569" y="1606090"/>
                </a:cubicBezTo>
                <a:cubicBezTo>
                  <a:pt x="6246400" y="1577801"/>
                  <a:pt x="6053805" y="1635999"/>
                  <a:pt x="5846064" y="1645714"/>
                </a:cubicBezTo>
                <a:cubicBezTo>
                  <a:pt x="5657183" y="1654573"/>
                  <a:pt x="5457349" y="1603519"/>
                  <a:pt x="5277231" y="1552084"/>
                </a:cubicBezTo>
                <a:cubicBezTo>
                  <a:pt x="4915853" y="1448928"/>
                  <a:pt x="4550569" y="1307958"/>
                  <a:pt x="4168807" y="1329103"/>
                </a:cubicBezTo>
                <a:cubicBezTo>
                  <a:pt x="4013073" y="1337676"/>
                  <a:pt x="3858197" y="1370537"/>
                  <a:pt x="3713798" y="1429783"/>
                </a:cubicBezTo>
                <a:cubicBezTo>
                  <a:pt x="3599593" y="1476646"/>
                  <a:pt x="3362706" y="1673242"/>
                  <a:pt x="3239643" y="1603805"/>
                </a:cubicBezTo>
                <a:cubicBezTo>
                  <a:pt x="3209735" y="1586945"/>
                  <a:pt x="3186398" y="1560942"/>
                  <a:pt x="3162586" y="1536272"/>
                </a:cubicBezTo>
                <a:cubicBezTo>
                  <a:pt x="3099816" y="1471121"/>
                  <a:pt x="3027998" y="1410638"/>
                  <a:pt x="2941796" y="1383206"/>
                </a:cubicBezTo>
                <a:cubicBezTo>
                  <a:pt x="2835402" y="1349297"/>
                  <a:pt x="2737295" y="1379681"/>
                  <a:pt x="2660428" y="1456929"/>
                </a:cubicBezTo>
                <a:cubicBezTo>
                  <a:pt x="2592610" y="1525128"/>
                  <a:pt x="2527745" y="1638190"/>
                  <a:pt x="2420303" y="1645334"/>
                </a:cubicBezTo>
                <a:cubicBezTo>
                  <a:pt x="2351627" y="1649906"/>
                  <a:pt x="2291715" y="1601518"/>
                  <a:pt x="2242280" y="1553703"/>
                </a:cubicBezTo>
                <a:cubicBezTo>
                  <a:pt x="1931861" y="1253380"/>
                  <a:pt x="1703165" y="859140"/>
                  <a:pt x="1471993" y="497380"/>
                </a:cubicBezTo>
                <a:cubicBezTo>
                  <a:pt x="1277779" y="193533"/>
                  <a:pt x="1103090" y="-6778"/>
                  <a:pt x="926973" y="175"/>
                </a:cubicBezTo>
                <a:cubicBezTo>
                  <a:pt x="710279" y="8748"/>
                  <a:pt x="550069" y="251159"/>
                  <a:pt x="472250" y="425276"/>
                </a:cubicBezTo>
                <a:cubicBezTo>
                  <a:pt x="293370" y="825707"/>
                  <a:pt x="156877" y="1243093"/>
                  <a:pt x="0" y="1652192"/>
                </a:cubicBezTo>
                <a:lnTo>
                  <a:pt x="0" y="2048336"/>
                </a:lnTo>
                <a:lnTo>
                  <a:pt x="8119015" y="2046812"/>
                </a:lnTo>
                <a:cubicBezTo>
                  <a:pt x="8119015" y="2046812"/>
                  <a:pt x="8119015" y="1648191"/>
                  <a:pt x="8119015" y="1647524"/>
                </a:cubicBezTo>
                <a:cubicBezTo>
                  <a:pt x="8119015" y="1637142"/>
                  <a:pt x="7692200" y="1561799"/>
                  <a:pt x="7655528" y="1555132"/>
                </a:cubicBezTo>
                <a:cubicBezTo>
                  <a:pt x="7638574" y="1552084"/>
                  <a:pt x="7621524" y="1549131"/>
                  <a:pt x="7604284" y="1546083"/>
                </a:cubicBezTo>
                <a:close/>
              </a:path>
            </a:pathLst>
          </a:custGeom>
          <a:gradFill flip="none" rotWithShape="1">
            <a:gsLst>
              <a:gs pos="33000">
                <a:schemeClr val="bg1">
                  <a:alpha val="63684"/>
                </a:schemeClr>
              </a:gs>
              <a:gs pos="100000">
                <a:schemeClr val="bg1">
                  <a:alpha val="0"/>
                </a:schemeClr>
              </a:gs>
            </a:gsLst>
            <a:lin ang="6000000" scaled="0"/>
            <a:tileRect/>
          </a:gradFill>
          <a:ln w="9525" cap="flat">
            <a:noFill/>
            <a:prstDash val="solid"/>
            <a:miter/>
          </a:ln>
          <a:effectLst/>
        </p:spPr>
        <p:txBody>
          <a:bodyPr rtlCol="0" anchor="ctr"/>
          <a:lstStyle/>
          <a:p>
            <a:endParaRPr lang="en-US"/>
          </a:p>
        </p:txBody>
      </p:sp>
      <p:sp>
        <p:nvSpPr>
          <p:cNvPr id="5" name="Rechteck 4"/>
          <p:cNvSpPr/>
          <p:nvPr/>
        </p:nvSpPr>
        <p:spPr bwMode="gray">
          <a:xfrm>
            <a:off x="1358895" y="2068346"/>
            <a:ext cx="3158063" cy="630942"/>
          </a:xfrm>
          <a:prstGeom prst="rect">
            <a:avLst/>
          </a:prstGeom>
        </p:spPr>
        <p:txBody>
          <a:bodyPr wrap="square">
            <a:spAutoFit/>
          </a:bodyPr>
          <a:lstStyle/>
          <a:p>
            <a:pPr lvl="0" algn="ctr">
              <a:spcAft>
                <a:spcPts val="600"/>
              </a:spcAft>
            </a:pPr>
            <a:r>
              <a:rPr lang="en-US" sz="1500" b="1" dirty="0">
                <a:solidFill>
                  <a:schemeClr val="accent4">
                    <a:lumMod val="60000"/>
                    <a:lumOff val="40000"/>
                  </a:schemeClr>
                </a:solidFill>
                <a:latin typeface="Century Gothic" panose="020B0502020202020204" pitchFamily="34" charset="0"/>
              </a:rPr>
              <a:t>DEVELOPMENT</a:t>
            </a:r>
          </a:p>
          <a:p>
            <a:pPr lvl="0" algn="ctr">
              <a:spcAft>
                <a:spcPts val="600"/>
              </a:spcAft>
            </a:pPr>
            <a:r>
              <a:rPr lang="en-US" sz="1500" dirty="0">
                <a:solidFill>
                  <a:schemeClr val="bg1"/>
                </a:solidFill>
                <a:latin typeface="Century Gothic" panose="020B0502020202020204" pitchFamily="34" charset="0"/>
              </a:rPr>
              <a:t>30-40%</a:t>
            </a:r>
          </a:p>
        </p:txBody>
      </p:sp>
      <p:sp>
        <p:nvSpPr>
          <p:cNvPr id="36" name="Rechteck 35"/>
          <p:cNvSpPr/>
          <p:nvPr/>
        </p:nvSpPr>
        <p:spPr bwMode="gray">
          <a:xfrm>
            <a:off x="4516967" y="2069120"/>
            <a:ext cx="3158064" cy="630942"/>
          </a:xfrm>
          <a:prstGeom prst="rect">
            <a:avLst/>
          </a:prstGeom>
        </p:spPr>
        <p:txBody>
          <a:bodyPr wrap="square">
            <a:spAutoFit/>
          </a:bodyPr>
          <a:lstStyle/>
          <a:p>
            <a:pPr algn="ctr">
              <a:spcAft>
                <a:spcPts val="600"/>
              </a:spcAft>
            </a:pPr>
            <a:r>
              <a:rPr lang="en-US" sz="1500" b="1" dirty="0">
                <a:solidFill>
                  <a:schemeClr val="accent4">
                    <a:lumMod val="60000"/>
                    <a:lumOff val="40000"/>
                  </a:schemeClr>
                </a:solidFill>
                <a:latin typeface="Century Gothic" panose="020B0502020202020204" pitchFamily="34" charset="0"/>
              </a:rPr>
              <a:t>MANUFACTURING</a:t>
            </a:r>
          </a:p>
          <a:p>
            <a:pPr lvl="0" algn="ctr">
              <a:spcAft>
                <a:spcPts val="600"/>
              </a:spcAft>
            </a:pPr>
            <a:r>
              <a:rPr lang="en-US" sz="1500" dirty="0">
                <a:solidFill>
                  <a:schemeClr val="bg1"/>
                </a:solidFill>
                <a:latin typeface="Century Gothic" panose="020B0502020202020204" pitchFamily="34" charset="0"/>
              </a:rPr>
              <a:t>1-10%</a:t>
            </a:r>
          </a:p>
        </p:txBody>
      </p:sp>
      <p:sp>
        <p:nvSpPr>
          <p:cNvPr id="37" name="Rechteck 36"/>
          <p:cNvSpPr/>
          <p:nvPr/>
        </p:nvSpPr>
        <p:spPr bwMode="gray">
          <a:xfrm>
            <a:off x="7675032" y="2069121"/>
            <a:ext cx="3158068" cy="607859"/>
          </a:xfrm>
          <a:prstGeom prst="rect">
            <a:avLst/>
          </a:prstGeom>
        </p:spPr>
        <p:txBody>
          <a:bodyPr wrap="square">
            <a:spAutoFit/>
          </a:bodyPr>
          <a:lstStyle/>
          <a:p>
            <a:pPr lvl="0" algn="ctr">
              <a:lnSpc>
                <a:spcPct val="90000"/>
              </a:lnSpc>
              <a:spcAft>
                <a:spcPts val="600"/>
              </a:spcAft>
            </a:pPr>
            <a:r>
              <a:rPr lang="en-US" sz="1500" b="1" dirty="0">
                <a:solidFill>
                  <a:schemeClr val="accent4">
                    <a:lumMod val="60000"/>
                    <a:lumOff val="40000"/>
                  </a:schemeClr>
                </a:solidFill>
                <a:latin typeface="Century Gothic" panose="020B0502020202020204" pitchFamily="34" charset="0"/>
              </a:rPr>
              <a:t>AFTER SALES &amp; SERVICE</a:t>
            </a:r>
          </a:p>
          <a:p>
            <a:pPr lvl="0" algn="ctr">
              <a:spcAft>
                <a:spcPts val="600"/>
              </a:spcAft>
            </a:pPr>
            <a:r>
              <a:rPr lang="en-US" sz="1500" dirty="0">
                <a:solidFill>
                  <a:schemeClr val="bg1"/>
                </a:solidFill>
                <a:latin typeface="Century Gothic" panose="020B0502020202020204" pitchFamily="34" charset="0"/>
              </a:rPr>
              <a:t>2-5%</a:t>
            </a:r>
          </a:p>
        </p:txBody>
      </p:sp>
      <p:sp>
        <p:nvSpPr>
          <p:cNvPr id="11" name="Graphic 9">
            <a:extLst>
              <a:ext uri="{FF2B5EF4-FFF2-40B4-BE49-F238E27FC236}">
                <a16:creationId xmlns:a16="http://schemas.microsoft.com/office/drawing/2014/main" id="{2F8E239E-ABE5-449D-ADF6-745D46C387CA}"/>
              </a:ext>
            </a:extLst>
          </p:cNvPr>
          <p:cNvSpPr/>
          <p:nvPr/>
        </p:nvSpPr>
        <p:spPr>
          <a:xfrm>
            <a:off x="1409703" y="3216569"/>
            <a:ext cx="9372567" cy="2392996"/>
          </a:xfrm>
          <a:custGeom>
            <a:avLst/>
            <a:gdLst>
              <a:gd name="connsiteX0" fmla="*/ 0 w 7162800"/>
              <a:gd name="connsiteY0" fmla="*/ 301157 h 1828800"/>
              <a:gd name="connsiteX1" fmla="*/ 994124 w 7162800"/>
              <a:gd name="connsiteY1" fmla="*/ 53983 h 1828800"/>
              <a:gd name="connsiteX2" fmla="*/ 4089845 w 7162800"/>
              <a:gd name="connsiteY2" fmla="*/ 1389960 h 1828800"/>
              <a:gd name="connsiteX3" fmla="*/ 4877086 w 7162800"/>
              <a:gd name="connsiteY3" fmla="*/ 1463588 h 1828800"/>
              <a:gd name="connsiteX4" fmla="*/ 5382007 w 7162800"/>
              <a:gd name="connsiteY4" fmla="*/ 1414630 h 1828800"/>
              <a:gd name="connsiteX5" fmla="*/ 6898672 w 7162800"/>
              <a:gd name="connsiteY5" fmla="*/ 1817442 h 1828800"/>
              <a:gd name="connsiteX6" fmla="*/ 7169087 w 7162800"/>
              <a:gd name="connsiteY6" fmla="*/ 1835158 h 18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62800" h="1828800">
                <a:moveTo>
                  <a:pt x="0" y="301157"/>
                </a:moveTo>
                <a:cubicBezTo>
                  <a:pt x="92869" y="198192"/>
                  <a:pt x="312420" y="-127468"/>
                  <a:pt x="994124" y="53983"/>
                </a:cubicBezTo>
                <a:cubicBezTo>
                  <a:pt x="1675733" y="235434"/>
                  <a:pt x="3378232" y="1165074"/>
                  <a:pt x="4089845" y="1389960"/>
                </a:cubicBezTo>
                <a:cubicBezTo>
                  <a:pt x="4345496" y="1470732"/>
                  <a:pt x="4611243" y="1516547"/>
                  <a:pt x="4877086" y="1463588"/>
                </a:cubicBezTo>
                <a:cubicBezTo>
                  <a:pt x="5051870" y="1428822"/>
                  <a:pt x="5201888" y="1394722"/>
                  <a:pt x="5382007" y="1414630"/>
                </a:cubicBezTo>
                <a:cubicBezTo>
                  <a:pt x="5905882" y="1472637"/>
                  <a:pt x="6383465" y="1725621"/>
                  <a:pt x="6898672" y="1817442"/>
                </a:cubicBezTo>
                <a:cubicBezTo>
                  <a:pt x="7014115" y="1838016"/>
                  <a:pt x="7120319" y="1835158"/>
                  <a:pt x="7169087" y="1835158"/>
                </a:cubicBezTo>
              </a:path>
            </a:pathLst>
          </a:custGeom>
          <a:noFill/>
          <a:ln w="38100" cap="rnd">
            <a:solidFill>
              <a:schemeClr val="bg1"/>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grpSp>
        <p:nvGrpSpPr>
          <p:cNvPr id="88" name="Group 87">
            <a:extLst>
              <a:ext uri="{FF2B5EF4-FFF2-40B4-BE49-F238E27FC236}">
                <a16:creationId xmlns:a16="http://schemas.microsoft.com/office/drawing/2014/main" id="{6BFB68BE-2011-40BE-B28D-64350DED3AE9}"/>
              </a:ext>
            </a:extLst>
          </p:cNvPr>
          <p:cNvGrpSpPr/>
          <p:nvPr/>
        </p:nvGrpSpPr>
        <p:grpSpPr>
          <a:xfrm>
            <a:off x="8157060" y="5989327"/>
            <a:ext cx="1353531" cy="1353498"/>
            <a:chOff x="3574257" y="-97394"/>
            <a:chExt cx="1063056" cy="1063030"/>
          </a:xfrm>
        </p:grpSpPr>
        <p:sp>
          <p:nvSpPr>
            <p:cNvPr id="89" name="Freeform: Shape 88">
              <a:extLst>
                <a:ext uri="{FF2B5EF4-FFF2-40B4-BE49-F238E27FC236}">
                  <a16:creationId xmlns:a16="http://schemas.microsoft.com/office/drawing/2014/main" id="{95DA5F79-EDBB-4410-8170-7517E51E1AA7}"/>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445CC73A-2273-43A2-9B68-00BADB895B04}"/>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E372D9D8-C6BD-4C6A-A610-821E78ABD8A2}"/>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09D65D4D-CC59-4304-A3C7-047F9305BD22}"/>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918FC9D4-FB9B-40A7-97F4-3032A45FAE3F}"/>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A146C357-0239-4E06-8E74-EF46C7EED017}"/>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1A7F698D-4723-4543-BBBE-CE9A94A53C2E}"/>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60FBF45E-4E56-4ED8-A031-266650FFA2C2}"/>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CC0700B3-BD1E-41A8-A558-BF9D7442DB9A}"/>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103D4E85-49C9-4254-A167-C113B7C1C387}"/>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22C99D01-B4F6-40BF-BC78-7815ED6B3964}"/>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23" name="Group 122">
            <a:extLst>
              <a:ext uri="{FF2B5EF4-FFF2-40B4-BE49-F238E27FC236}">
                <a16:creationId xmlns:a16="http://schemas.microsoft.com/office/drawing/2014/main" id="{8EF43EC4-C8E7-40BA-9498-A2381671940D}"/>
              </a:ext>
            </a:extLst>
          </p:cNvPr>
          <p:cNvGrpSpPr/>
          <p:nvPr/>
        </p:nvGrpSpPr>
        <p:grpSpPr>
          <a:xfrm rot="5568177">
            <a:off x="3106387" y="-419744"/>
            <a:ext cx="941008" cy="940986"/>
            <a:chOff x="3574257" y="-97394"/>
            <a:chExt cx="1063056" cy="1063030"/>
          </a:xfrm>
        </p:grpSpPr>
        <p:sp>
          <p:nvSpPr>
            <p:cNvPr id="124" name="Freeform: Shape 123">
              <a:extLst>
                <a:ext uri="{FF2B5EF4-FFF2-40B4-BE49-F238E27FC236}">
                  <a16:creationId xmlns:a16="http://schemas.microsoft.com/office/drawing/2014/main" id="{3A72AA96-98FE-4996-945B-F24F0B5E056E}"/>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B4F95D8A-D8E4-45B5-998D-A958132C7C3F}"/>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9F70AA91-D454-4C06-B383-DF761EF4063B}"/>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47C44459-98E3-43A6-86B7-505731AD65C4}"/>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ED04DE98-1900-4138-92FB-E8CCC2DD1A8B}"/>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647425B5-C9AD-4F46-AED0-50A29AA97C25}"/>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0" name="Freeform: Shape 129">
              <a:extLst>
                <a:ext uri="{FF2B5EF4-FFF2-40B4-BE49-F238E27FC236}">
                  <a16:creationId xmlns:a16="http://schemas.microsoft.com/office/drawing/2014/main" id="{237F46C9-48D7-48EB-B16F-FD8798C703EC}"/>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1" name="Freeform: Shape 130">
              <a:extLst>
                <a:ext uri="{FF2B5EF4-FFF2-40B4-BE49-F238E27FC236}">
                  <a16:creationId xmlns:a16="http://schemas.microsoft.com/office/drawing/2014/main" id="{B98B9152-5D8C-40E6-95DC-92700B035F92}"/>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2" name="Freeform: Shape 131">
              <a:extLst>
                <a:ext uri="{FF2B5EF4-FFF2-40B4-BE49-F238E27FC236}">
                  <a16:creationId xmlns:a16="http://schemas.microsoft.com/office/drawing/2014/main" id="{058B52BB-5F33-4ECC-BFFE-7A282809CC6D}"/>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3" name="Freeform: Shape 132">
              <a:extLst>
                <a:ext uri="{FF2B5EF4-FFF2-40B4-BE49-F238E27FC236}">
                  <a16:creationId xmlns:a16="http://schemas.microsoft.com/office/drawing/2014/main" id="{7EAD106D-6A99-4275-8E29-7E069798EDAA}"/>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4" name="Freeform: Shape 133">
              <a:extLst>
                <a:ext uri="{FF2B5EF4-FFF2-40B4-BE49-F238E27FC236}">
                  <a16:creationId xmlns:a16="http://schemas.microsoft.com/office/drawing/2014/main" id="{1AAD21EF-5052-41B4-88DA-8AB9940D4A6C}"/>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cxnSp>
        <p:nvCxnSpPr>
          <p:cNvPr id="136" name="Connector: Curved 43">
            <a:extLst>
              <a:ext uri="{FF2B5EF4-FFF2-40B4-BE49-F238E27FC236}">
                <a16:creationId xmlns:a16="http://schemas.microsoft.com/office/drawing/2014/main" id="{F755B3DA-AF6C-BF40-B1FD-B3102B2D2787}"/>
              </a:ext>
            </a:extLst>
          </p:cNvPr>
          <p:cNvCxnSpPr>
            <a:cxnSpLocks/>
          </p:cNvCxnSpPr>
          <p:nvPr/>
        </p:nvCxnSpPr>
        <p:spPr>
          <a:xfrm rot="10800000" flipV="1">
            <a:off x="5905009" y="4014574"/>
            <a:ext cx="795925" cy="499439"/>
          </a:xfrm>
          <a:prstGeom prst="curvedConnector2">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4FF8233C-0601-124A-ABF4-052C0CBD1BA3}"/>
              </a:ext>
            </a:extLst>
          </p:cNvPr>
          <p:cNvCxnSpPr>
            <a:cxnSpLocks/>
          </p:cNvCxnSpPr>
          <p:nvPr/>
        </p:nvCxnSpPr>
        <p:spPr>
          <a:xfrm>
            <a:off x="1336989" y="2436574"/>
            <a:ext cx="0" cy="3552753"/>
          </a:xfrm>
          <a:prstGeom prst="line">
            <a:avLst/>
          </a:prstGeom>
          <a:ln cap="rnd">
            <a:gradFill>
              <a:gsLst>
                <a:gs pos="0">
                  <a:schemeClr val="bg1">
                    <a:alpha val="0"/>
                  </a:schemeClr>
                </a:gs>
                <a:gs pos="100000">
                  <a:schemeClr val="bg1"/>
                </a:gs>
              </a:gsLst>
              <a:lin ang="5400000" scaled="0"/>
            </a:gradFill>
            <a:prstDash val="dash"/>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CB10A037-05BD-9341-896D-5A4BCA93E00F}"/>
              </a:ext>
            </a:extLst>
          </p:cNvPr>
          <p:cNvCxnSpPr>
            <a:cxnSpLocks/>
          </p:cNvCxnSpPr>
          <p:nvPr/>
        </p:nvCxnSpPr>
        <p:spPr>
          <a:xfrm>
            <a:off x="10826994" y="2436574"/>
            <a:ext cx="0" cy="3552753"/>
          </a:xfrm>
          <a:prstGeom prst="line">
            <a:avLst/>
          </a:prstGeom>
          <a:ln cap="rnd">
            <a:gradFill>
              <a:gsLst>
                <a:gs pos="0">
                  <a:schemeClr val="bg1">
                    <a:alpha val="0"/>
                  </a:schemeClr>
                </a:gs>
                <a:gs pos="100000">
                  <a:schemeClr val="bg1"/>
                </a:gs>
              </a:gsLst>
              <a:lin ang="5400000" scaled="0"/>
            </a:gra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977197C3-ABC6-9C4A-952C-9F878CE5ADB5}"/>
              </a:ext>
            </a:extLst>
          </p:cNvPr>
          <p:cNvCxnSpPr>
            <a:cxnSpLocks/>
            <a:endCxn id="7" idx="19"/>
          </p:cNvCxnSpPr>
          <p:nvPr/>
        </p:nvCxnSpPr>
        <p:spPr>
          <a:xfrm>
            <a:off x="1358895" y="5966831"/>
            <a:ext cx="9478542" cy="6093"/>
          </a:xfrm>
          <a:prstGeom prst="line">
            <a:avLst/>
          </a:prstGeom>
          <a:ln cap="rnd">
            <a:solidFill>
              <a:schemeClr val="bg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42466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Rounded Rectangle 18">
            <a:extLst>
              <a:ext uri="{FF2B5EF4-FFF2-40B4-BE49-F238E27FC236}">
                <a16:creationId xmlns:a16="http://schemas.microsoft.com/office/drawing/2014/main" id="{1D1C6957-ACA9-E348-A3FF-B0E76C4B6EC2}"/>
              </a:ext>
            </a:extLst>
          </p:cNvPr>
          <p:cNvSpPr/>
          <p:nvPr/>
        </p:nvSpPr>
        <p:spPr>
          <a:xfrm>
            <a:off x="1150839" y="1558811"/>
            <a:ext cx="5627806" cy="4674237"/>
          </a:xfrm>
          <a:prstGeom prst="roundRect">
            <a:avLst>
              <a:gd name="adj" fmla="val 8310"/>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ts val="1500"/>
              </a:lnSpc>
              <a:spcBef>
                <a:spcPts val="0"/>
              </a:spcBef>
              <a:spcAft>
                <a:spcPts val="1200"/>
              </a:spcAft>
              <a:buClrTx/>
              <a:buSzTx/>
              <a:buFontTx/>
              <a:buNone/>
              <a:tabLst/>
              <a:defRPr/>
            </a:pPr>
            <a:endParaRPr kumimoji="0" lang="en-US" sz="13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grpSp>
        <p:nvGrpSpPr>
          <p:cNvPr id="50" name="Group 49">
            <a:extLst>
              <a:ext uri="{FF2B5EF4-FFF2-40B4-BE49-F238E27FC236}">
                <a16:creationId xmlns:a16="http://schemas.microsoft.com/office/drawing/2014/main" id="{E027AD76-5797-4003-9409-082A2D8245DC}"/>
              </a:ext>
            </a:extLst>
          </p:cNvPr>
          <p:cNvGrpSpPr/>
          <p:nvPr/>
        </p:nvGrpSpPr>
        <p:grpSpPr>
          <a:xfrm rot="18083817">
            <a:off x="-2469014" y="796634"/>
            <a:ext cx="5669850" cy="5669850"/>
            <a:chOff x="3674706" y="5898720"/>
            <a:chExt cx="860749" cy="860749"/>
          </a:xfrm>
        </p:grpSpPr>
        <p:sp>
          <p:nvSpPr>
            <p:cNvPr id="51" name="Freeform: Shape 50">
              <a:extLst>
                <a:ext uri="{FF2B5EF4-FFF2-40B4-BE49-F238E27FC236}">
                  <a16:creationId xmlns:a16="http://schemas.microsoft.com/office/drawing/2014/main" id="{66CFB734-23D7-4CEA-A400-8A37229E3227}"/>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C3471108-0C68-43AC-98DB-658D658A9FCE}"/>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DBD1F7DB-3A35-43B8-9618-06B9EAADF6D5}"/>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131D9D8E-3CD6-4C45-837F-B53FEF605E52}"/>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8A85ED5-1E26-4E2E-8D22-699B29E6FF9C}"/>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4D1B930A-87AA-4CC1-A7F1-1208235A9DC0}"/>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6A3F3F31-5F22-4FA7-B393-982B90A259C6}"/>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1AE68E65-3A20-430A-B2A9-ACF06B891327}"/>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FD1718C-2F37-437D-BE27-73B42BD699B3}"/>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649D2843-EB97-4EE8-9912-B4CA9F5D7AAE}"/>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7D1CDCF6-3F4E-4572-AC47-C3F5640C5EA3}"/>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DC3B6187-14BD-4DB9-8CED-51BC2438B357}"/>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B215DFC5-FBF3-4401-8CD0-08F6746A9F13}"/>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46FAB2D6-C1C7-4369-BA63-98BB9CE90364}"/>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F6985D98-4015-4B49-BF79-2BC91FBCBE72}"/>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55E0BBAA-923A-4D4A-BE0A-330B981E9C94}"/>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2D2A679-6C79-49DD-91BF-A7B835530199}"/>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067F32FC-25BE-4B95-BFC0-F1490E117133}"/>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E7244B2A-0D1E-40A6-B399-39DDB27A86E6}"/>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6ABD5E7B-869A-4F26-BEBB-67106CC820CF}"/>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C68580E4-B333-4EFB-B413-6B8B9CE1ADD2}"/>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DDD44D25-FEA3-40E5-99C6-043531F7E97B}"/>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5A0284E1-569F-4CBA-ABC6-01637DCB4010}"/>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57500">
                    <a:schemeClr val="accent2"/>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sp>
        <p:nvSpPr>
          <p:cNvPr id="127" name="Graphic 253">
            <a:extLst>
              <a:ext uri="{FF2B5EF4-FFF2-40B4-BE49-F238E27FC236}">
                <a16:creationId xmlns:a16="http://schemas.microsoft.com/office/drawing/2014/main" id="{1FCECF45-8645-B749-8C2C-939705049978}"/>
              </a:ext>
            </a:extLst>
          </p:cNvPr>
          <p:cNvSpPr/>
          <p:nvPr/>
        </p:nvSpPr>
        <p:spPr>
          <a:xfrm>
            <a:off x="1135015" y="3943487"/>
            <a:ext cx="5643630" cy="481260"/>
          </a:xfrm>
          <a:prstGeom prst="roundRect">
            <a:avLst>
              <a:gd name="adj" fmla="val 50000"/>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lvl="0">
              <a:spcAft>
                <a:spcPts val="1200"/>
              </a:spcAft>
            </a:pPr>
            <a:endParaRPr lang="en-US" sz="800" dirty="0">
              <a:solidFill>
                <a:srgbClr val="FFFFFF"/>
              </a:solidFill>
              <a:latin typeface="Century Gothic" panose="020B0502020202020204" pitchFamily="34" charset="0"/>
            </a:endParaRPr>
          </a:p>
        </p:txBody>
      </p:sp>
      <p:grpSp>
        <p:nvGrpSpPr>
          <p:cNvPr id="107" name="Group 106">
            <a:extLst>
              <a:ext uri="{FF2B5EF4-FFF2-40B4-BE49-F238E27FC236}">
                <a16:creationId xmlns:a16="http://schemas.microsoft.com/office/drawing/2014/main" id="{1A82492E-6F26-4F23-A0CD-3AFB79EA6395}"/>
              </a:ext>
            </a:extLst>
          </p:cNvPr>
          <p:cNvGrpSpPr/>
          <p:nvPr/>
        </p:nvGrpSpPr>
        <p:grpSpPr>
          <a:xfrm>
            <a:off x="9688237" y="2865875"/>
            <a:ext cx="4437282" cy="4437170"/>
            <a:chOff x="3574257" y="-97394"/>
            <a:chExt cx="1063056" cy="1063030"/>
          </a:xfrm>
        </p:grpSpPr>
        <p:sp>
          <p:nvSpPr>
            <p:cNvPr id="108" name="Freeform: Shape 107">
              <a:extLst>
                <a:ext uri="{FF2B5EF4-FFF2-40B4-BE49-F238E27FC236}">
                  <a16:creationId xmlns:a16="http://schemas.microsoft.com/office/drawing/2014/main" id="{4B41E926-0795-4C37-9845-E6D8AE8F8437}"/>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BEAEDB8D-2B03-40C3-9375-34FBD25C5628}"/>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9109F18A-5EED-4124-972B-48AB96515407}"/>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65EA8E99-B8AB-4E72-A8A6-E1460ABF6ABF}"/>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34C1BA05-2B21-4916-BCD7-6924AA3E62D4}"/>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921ED028-79FC-4E12-802C-2C910549EE34}"/>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321EBAB2-1F26-4D97-84D3-83A7C5921598}"/>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C4D113E1-18D8-4E69-9751-041DA85D3FF2}"/>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E03168F1-3CDA-49E4-8134-8E984BE0ACFF}"/>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6BAC8E52-4477-4986-847D-0560FE175BA0}"/>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7DB92CCF-11D5-4703-9310-F188CF47365D}"/>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0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55" name="Group 54">
            <a:extLst>
              <a:ext uri="{FF2B5EF4-FFF2-40B4-BE49-F238E27FC236}">
                <a16:creationId xmlns:a16="http://schemas.microsoft.com/office/drawing/2014/main" id="{041DBD24-CEFD-534F-B282-0E32594C05B4}"/>
              </a:ext>
            </a:extLst>
          </p:cNvPr>
          <p:cNvGrpSpPr/>
          <p:nvPr/>
        </p:nvGrpSpPr>
        <p:grpSpPr>
          <a:xfrm>
            <a:off x="1659840" y="2076757"/>
            <a:ext cx="4627058" cy="1306833"/>
            <a:chOff x="4141799" y="-2206387"/>
            <a:chExt cx="4627058" cy="1306833"/>
          </a:xfrm>
        </p:grpSpPr>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6939AFDF-9594-A545-9958-CA133A2E4CDE}"/>
                    </a:ext>
                  </a:extLst>
                </p:cNvPr>
                <p:cNvSpPr txBox="1"/>
                <p:nvPr/>
              </p:nvSpPr>
              <p:spPr>
                <a:xfrm>
                  <a:off x="7067750" y="-2206387"/>
                  <a:ext cx="1701107" cy="1306833"/>
                </a:xfrm>
                <a:prstGeom prst="roundRect">
                  <a:avLst>
                    <a:gd name="adj" fmla="val 0"/>
                  </a:avLst>
                </a:prstGeom>
                <a:noFill/>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kumimoji="0" lang="en-US" sz="1000" i="1" u="none" strike="noStrike" kern="1200" cap="none" spc="100" normalizeH="0" noProof="0" smtClean="0">
                                <a:ln>
                                  <a:noFill/>
                                </a:ln>
                                <a:solidFill>
                                  <a:schemeClr val="accent4">
                                    <a:lumMod val="60000"/>
                                    <a:lumOff val="40000"/>
                                  </a:schemeClr>
                                </a:solidFill>
                                <a:effectLst/>
                                <a:uLnTx/>
                                <a:uFillTx/>
                                <a:latin typeface="Cambria Math" panose="02040503050406030204" pitchFamily="18" charset="0"/>
                                <a:ea typeface="+mn-ea"/>
                                <a:cs typeface="+mn-cs"/>
                              </a:rPr>
                            </m:ctrlPr>
                          </m:fPr>
                          <m:num>
                            <m:nary>
                              <m:naryPr>
                                <m:chr m:val="∑"/>
                                <m:limLoc m:val="subSup"/>
                                <m:grow m:val="on"/>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naryPr>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=0</m:t>
                                </m:r>
                              </m:sub>
                              <m:sup>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N</m:t>
                                </m:r>
                              </m:sup>
                              <m:e>
                                <m:f>
                                  <m:fPr>
                                    <m:ctrlPr>
                                      <a:rPr kumimoji="0" lang="en-US" sz="1000" i="1" u="none" strike="noStrike" kern="1200" cap="none" spc="100" normalizeH="0" noProof="0" smtClean="0">
                                        <a:ln>
                                          <a:noFill/>
                                        </a:ln>
                                        <a:solidFill>
                                          <a:schemeClr val="accent4">
                                            <a:lumMod val="60000"/>
                                            <a:lumOff val="40000"/>
                                          </a:schemeClr>
                                        </a:solidFill>
                                        <a:effectLst/>
                                        <a:uLnTx/>
                                        <a:uFillTx/>
                                        <a:latin typeface="Cambria Math" panose="02040503050406030204" pitchFamily="18" charset="0"/>
                                        <a:ea typeface="+mn-ea"/>
                                        <a:cs typeface="+mn-cs"/>
                                      </a:rPr>
                                    </m:ctrlPr>
                                  </m:fPr>
                                  <m:num>
                                    <m:d>
                                      <m:dPr>
                                        <m:begChr m:val="|"/>
                                        <m:endChr m:val="|"/>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dPr>
                                      <m:e>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C</m:t>
                                        </m:r>
                                        <m:sSub>
                                          <m:sSub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b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F</m:t>
                                            </m:r>
                                          </m:e>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b>
                                        </m:sSub>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Benefits</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m:t>
                                        </m:r>
                                      </m:e>
                                    </m:d>
                                  </m:num>
                                  <m:den>
                                    <m:sSup>
                                      <m:sSup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pPr>
                                      <m:e>
                                        <m:d>
                                          <m:d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d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1+</m:t>
                                            </m:r>
                                            <m:sSub>
                                              <m:sSub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b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i</m:t>
                                                </m:r>
                                              </m:e>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b>
                                            </m:sSub>
                                          </m:e>
                                        </m:d>
                                      </m:e>
                                      <m:sup>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p>
                                    </m:sSup>
                                  </m:den>
                                </m:f>
                              </m:e>
                            </m:nary>
                          </m:num>
                          <m:den>
                            <m:nary>
                              <m:naryPr>
                                <m:chr m:val="∑"/>
                                <m:limLoc m:val="subSup"/>
                                <m:grow m:val="on"/>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naryPr>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=0</m:t>
                                </m:r>
                              </m:sub>
                              <m:sup>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N</m:t>
                                </m:r>
                              </m:sup>
                              <m:e>
                                <m:f>
                                  <m:f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fPr>
                                  <m:num>
                                    <m:d>
                                      <m:dPr>
                                        <m:begChr m:val="|"/>
                                        <m:endChr m:val="|"/>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d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C</m:t>
                                        </m:r>
                                        <m:sSub>
                                          <m:sSub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b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F</m:t>
                                            </m:r>
                                          </m:e>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b>
                                        </m:s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Costs</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m:t>
                                        </m:r>
                                      </m:e>
                                    </m:d>
                                  </m:num>
                                  <m:den>
                                    <m:sSup>
                                      <m:sSup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pPr>
                                      <m:e>
                                        <m:d>
                                          <m:d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d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1+</m:t>
                                            </m:r>
                                            <m:sSub>
                                              <m:sSubPr>
                                                <m:ctrlPr>
                                                  <a:rPr kumimoji="0" lang="en-US" sz="1000" i="1" u="none" strike="noStrike" kern="1200" cap="none" spc="100" normalizeH="0" noProof="0">
                                                    <a:ln>
                                                      <a:noFill/>
                                                    </a:ln>
                                                    <a:solidFill>
                                                      <a:schemeClr val="accent4">
                                                        <a:lumMod val="60000"/>
                                                        <a:lumOff val="40000"/>
                                                      </a:schemeClr>
                                                    </a:solidFill>
                                                    <a:effectLst/>
                                                    <a:uLnTx/>
                                                    <a:uFillTx/>
                                                    <a:latin typeface="Cambria Math" panose="02040503050406030204" pitchFamily="18" charset="0"/>
                                                    <a:ea typeface="+mn-ea"/>
                                                    <a:cs typeface="+mn-cs"/>
                                                  </a:rPr>
                                                </m:ctrlPr>
                                              </m:sSubPr>
                                              <m:e>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i</m:t>
                                                </m:r>
                                              </m:e>
                                              <m:sub>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b>
                                            </m:sSub>
                                          </m:e>
                                        </m:d>
                                      </m:e>
                                      <m:sup>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t</m:t>
                                        </m:r>
                                      </m:sup>
                                    </m:sSup>
                                  </m:den>
                                </m:f>
                              </m:e>
                            </m:nary>
                          </m:den>
                        </m:f>
                      </m:oMath>
                    </m:oMathPara>
                  </a14:m>
                  <a:endParaRPr kumimoji="0" lang="en-US" sz="1000" i="0" u="none" strike="noStrike" kern="1200" cap="none" spc="100" normalizeH="0" noProof="0" dirty="0">
                    <a:ln>
                      <a:noFill/>
                    </a:ln>
                    <a:solidFill>
                      <a:schemeClr val="accent4">
                        <a:lumMod val="60000"/>
                        <a:lumOff val="40000"/>
                      </a:schemeClr>
                    </a:solidFill>
                    <a:effectLst/>
                    <a:uLnTx/>
                    <a:uFillTx/>
                    <a:latin typeface="Century Gothic" panose="020B0502020202020204" pitchFamily="34" charset="0"/>
                    <a:ea typeface="+mn-ea"/>
                    <a:cs typeface="+mn-cs"/>
                  </a:endParaRPr>
                </a:p>
              </p:txBody>
            </p:sp>
          </mc:Choice>
          <mc:Fallback xmlns="">
            <p:sp>
              <p:nvSpPr>
                <p:cNvPr id="56" name="TextBox 55">
                  <a:extLst>
                    <a:ext uri="{FF2B5EF4-FFF2-40B4-BE49-F238E27FC236}">
                      <a16:creationId xmlns:a16="http://schemas.microsoft.com/office/drawing/2014/main" id="{6939AFDF-9594-A545-9958-CA133A2E4CDE}"/>
                    </a:ext>
                  </a:extLst>
                </p:cNvPr>
                <p:cNvSpPr txBox="1">
                  <a:spLocks noRot="1" noChangeAspect="1" noMove="1" noResize="1" noEditPoints="1" noAdjustHandles="1" noChangeArrowheads="1" noChangeShapeType="1" noTextEdit="1"/>
                </p:cNvSpPr>
                <p:nvPr/>
              </p:nvSpPr>
              <p:spPr>
                <a:xfrm>
                  <a:off x="7067750" y="-2206387"/>
                  <a:ext cx="1701107" cy="1306833"/>
                </a:xfrm>
                <a:prstGeom prst="roundRect">
                  <a:avLst>
                    <a:gd name="adj" fmla="val 0"/>
                  </a:avLst>
                </a:prstGeom>
                <a:blipFill>
                  <a:blip r:embed="rId3"/>
                  <a:stretch>
                    <a:fillRect l="-60000" t="-94231" b="-13942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0091C2BC-D4CD-8A47-8E13-314DD7C2EFED}"/>
                    </a:ext>
                  </a:extLst>
                </p:cNvPr>
                <p:cNvSpPr txBox="1"/>
                <p:nvPr/>
              </p:nvSpPr>
              <p:spPr>
                <a:xfrm>
                  <a:off x="5381315" y="-1714329"/>
                  <a:ext cx="1181414" cy="322717"/>
                </a:xfrm>
                <a:prstGeom prst="roundRect">
                  <a:avLst>
                    <a:gd name="adj" fmla="val 0"/>
                  </a:avLst>
                </a:prstGeom>
                <a:noFill/>
              </p:spPr>
              <p:txBody>
                <a:bodyPr wrap="none" lIns="0" tIns="0" rIns="0" bIns="0"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kumimoji="0" lang="en-US" sz="1000" i="1" u="none" strike="noStrike" kern="1200" cap="none" spc="100" normalizeH="0" noProof="0" smtClean="0">
                                <a:ln>
                                  <a:noFill/>
                                </a:ln>
                                <a:solidFill>
                                  <a:schemeClr val="accent4">
                                    <a:lumMod val="60000"/>
                                    <a:lumOff val="40000"/>
                                  </a:schemeClr>
                                </a:solidFill>
                                <a:effectLst/>
                                <a:uLnTx/>
                                <a:uFillTx/>
                                <a:latin typeface="Cambria Math" panose="02040503050406030204" pitchFamily="18" charset="0"/>
                                <a:ea typeface="+mn-ea"/>
                                <a:cs typeface="+mn-cs"/>
                              </a:rPr>
                            </m:ctrlPr>
                          </m:fPr>
                          <m:num>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PV</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 [</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Benefits</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m:t>
                            </m:r>
                          </m:num>
                          <m:den>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PV</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 [</m:t>
                            </m:r>
                            <m:r>
                              <m:rPr>
                                <m:nor/>
                              </m:rPr>
                              <a:rPr kumimoji="0" lang="en-US" sz="1000" i="0" u="none" strike="noStrike" kern="1200" cap="none" spc="100" normalizeH="0" noProof="0" smtClean="0">
                                <a:ln>
                                  <a:noFill/>
                                </a:ln>
                                <a:solidFill>
                                  <a:schemeClr val="accent4">
                                    <a:lumMod val="60000"/>
                                    <a:lumOff val="40000"/>
                                  </a:schemeClr>
                                </a:solidFill>
                                <a:effectLst/>
                                <a:uLnTx/>
                                <a:uFillTx/>
                                <a:latin typeface="Century Gothic" panose="020B0502020202020204" pitchFamily="34" charset="0"/>
                                <a:ea typeface="+mn-ea"/>
                                <a:cs typeface="+mn-cs"/>
                              </a:rPr>
                              <m:t>Costs</m:t>
                            </m:r>
                            <m:r>
                              <m:rPr>
                                <m:nor/>
                              </m:rPr>
                              <a:rPr kumimoji="0" lang="en-US" sz="1000" i="0" u="none" strike="noStrike" kern="1200" cap="none" spc="100" normalizeH="0" noProof="0">
                                <a:ln>
                                  <a:noFill/>
                                </a:ln>
                                <a:solidFill>
                                  <a:schemeClr val="accent4">
                                    <a:lumMod val="60000"/>
                                    <a:lumOff val="40000"/>
                                  </a:schemeClr>
                                </a:solidFill>
                                <a:effectLst/>
                                <a:uLnTx/>
                                <a:uFillTx/>
                                <a:latin typeface="Century Gothic" panose="020B0502020202020204" pitchFamily="34" charset="0"/>
                                <a:ea typeface="+mn-ea"/>
                                <a:cs typeface="+mn-cs"/>
                              </a:rPr>
                              <m:t>]|</m:t>
                            </m:r>
                          </m:den>
                        </m:f>
                      </m:oMath>
                    </m:oMathPara>
                  </a14:m>
                  <a:endParaRPr kumimoji="0" lang="en-US" sz="1000" i="0" u="none" strike="noStrike" kern="1200" cap="none" spc="100" normalizeH="0" noProof="0" dirty="0">
                    <a:ln>
                      <a:noFill/>
                    </a:ln>
                    <a:solidFill>
                      <a:schemeClr val="accent4">
                        <a:lumMod val="60000"/>
                        <a:lumOff val="40000"/>
                      </a:schemeClr>
                    </a:solidFill>
                    <a:effectLst/>
                    <a:uLnTx/>
                    <a:uFillTx/>
                    <a:latin typeface="Century Gothic" panose="020B0502020202020204" pitchFamily="34" charset="0"/>
                    <a:ea typeface="+mn-ea"/>
                    <a:cs typeface="+mn-cs"/>
                  </a:endParaRPr>
                </a:p>
              </p:txBody>
            </p:sp>
          </mc:Choice>
          <mc:Fallback xmlns="">
            <p:sp>
              <p:nvSpPr>
                <p:cNvPr id="57" name="TextBox 56">
                  <a:extLst>
                    <a:ext uri="{FF2B5EF4-FFF2-40B4-BE49-F238E27FC236}">
                      <a16:creationId xmlns:a16="http://schemas.microsoft.com/office/drawing/2014/main" id="{0091C2BC-D4CD-8A47-8E13-314DD7C2EFED}"/>
                    </a:ext>
                  </a:extLst>
                </p:cNvPr>
                <p:cNvSpPr txBox="1">
                  <a:spLocks noRot="1" noChangeAspect="1" noMove="1" noResize="1" noEditPoints="1" noAdjustHandles="1" noChangeArrowheads="1" noChangeShapeType="1" noTextEdit="1"/>
                </p:cNvSpPr>
                <p:nvPr/>
              </p:nvSpPr>
              <p:spPr>
                <a:xfrm>
                  <a:off x="5381315" y="-1714329"/>
                  <a:ext cx="1181414" cy="322717"/>
                </a:xfrm>
                <a:prstGeom prst="roundRect">
                  <a:avLst>
                    <a:gd name="adj" fmla="val 0"/>
                  </a:avLst>
                </a:prstGeom>
                <a:blipFill>
                  <a:blip r:embed="rId4"/>
                  <a:stretch>
                    <a:fillRect l="-3191" t="-11538" r="-2128" b="-23077"/>
                  </a:stretch>
                </a:blipFill>
              </p:spPr>
              <p:txBody>
                <a:bodyPr/>
                <a:lstStyle/>
                <a:p>
                  <a:r>
                    <a:rPr lang="en-US">
                      <a:noFill/>
                    </a:rPr>
                    <a:t> </a:t>
                  </a:r>
                </a:p>
              </p:txBody>
            </p:sp>
          </mc:Fallback>
        </mc:AlternateContent>
        <p:sp>
          <p:nvSpPr>
            <p:cNvPr id="58" name="TextBox 57">
              <a:extLst>
                <a:ext uri="{FF2B5EF4-FFF2-40B4-BE49-F238E27FC236}">
                  <a16:creationId xmlns:a16="http://schemas.microsoft.com/office/drawing/2014/main" id="{2D080381-542C-D540-A292-407CC6032883}"/>
                </a:ext>
              </a:extLst>
            </p:cNvPr>
            <p:cNvSpPr txBox="1"/>
            <p:nvPr/>
          </p:nvSpPr>
          <p:spPr>
            <a:xfrm>
              <a:off x="6678022" y="-1676081"/>
              <a:ext cx="274434" cy="246221"/>
            </a:xfrm>
            <a:prstGeom prst="rect">
              <a:avLst/>
            </a:prstGeom>
            <a:noFill/>
          </p:spPr>
          <p:txBody>
            <a:bodyPr wrap="non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100" normalizeH="0" noProof="0" dirty="0">
                  <a:ln>
                    <a:noFill/>
                  </a:ln>
                  <a:solidFill>
                    <a:schemeClr val="accent4">
                      <a:lumMod val="60000"/>
                      <a:lumOff val="40000"/>
                    </a:schemeClr>
                  </a:solidFill>
                  <a:effectLst/>
                  <a:uLnTx/>
                  <a:uFillTx/>
                  <a:latin typeface="Century Gothic" panose="020B0502020202020204" pitchFamily="34" charset="0"/>
                  <a:ea typeface="+mn-ea"/>
                  <a:cs typeface="+mn-cs"/>
                </a:rPr>
                <a:t>=</a:t>
              </a:r>
            </a:p>
          </p:txBody>
        </p:sp>
        <p:sp>
          <p:nvSpPr>
            <p:cNvPr id="59" name="TextBox 58">
              <a:extLst>
                <a:ext uri="{FF2B5EF4-FFF2-40B4-BE49-F238E27FC236}">
                  <a16:creationId xmlns:a16="http://schemas.microsoft.com/office/drawing/2014/main" id="{E5C99995-8CE6-C442-82E0-9FA9F12E00AF}"/>
                </a:ext>
              </a:extLst>
            </p:cNvPr>
            <p:cNvSpPr txBox="1"/>
            <p:nvPr/>
          </p:nvSpPr>
          <p:spPr>
            <a:xfrm>
              <a:off x="4991588" y="-1676081"/>
              <a:ext cx="274434" cy="246221"/>
            </a:xfrm>
            <a:prstGeom prst="rect">
              <a:avLst/>
            </a:prstGeom>
            <a:noFill/>
          </p:spPr>
          <p:txBody>
            <a:bodyPr wrap="non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100" normalizeH="0" noProof="0" dirty="0">
                  <a:ln>
                    <a:noFill/>
                  </a:ln>
                  <a:solidFill>
                    <a:schemeClr val="accent4">
                      <a:lumMod val="60000"/>
                      <a:lumOff val="40000"/>
                    </a:schemeClr>
                  </a:solidFill>
                  <a:effectLst/>
                  <a:uLnTx/>
                  <a:uFillTx/>
                  <a:latin typeface="Century Gothic" panose="020B0502020202020204" pitchFamily="34" charset="0"/>
                  <a:ea typeface="+mn-ea"/>
                  <a:cs typeface="+mn-cs"/>
                </a:rPr>
                <a:t>=</a:t>
              </a:r>
            </a:p>
          </p:txBody>
        </p:sp>
        <p:sp>
          <p:nvSpPr>
            <p:cNvPr id="60" name="TextBox 59">
              <a:extLst>
                <a:ext uri="{FF2B5EF4-FFF2-40B4-BE49-F238E27FC236}">
                  <a16:creationId xmlns:a16="http://schemas.microsoft.com/office/drawing/2014/main" id="{C3794DF7-8A05-AB46-B5FE-13FFA95029AB}"/>
                </a:ext>
              </a:extLst>
            </p:cNvPr>
            <p:cNvSpPr txBox="1"/>
            <p:nvPr/>
          </p:nvSpPr>
          <p:spPr>
            <a:xfrm>
              <a:off x="4141799" y="-1753025"/>
              <a:ext cx="734496" cy="400110"/>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100" normalizeH="0" noProof="0" dirty="0">
                  <a:ln>
                    <a:noFill/>
                  </a:ln>
                  <a:solidFill>
                    <a:schemeClr val="accent4">
                      <a:lumMod val="60000"/>
                      <a:lumOff val="40000"/>
                    </a:schemeClr>
                  </a:solidFill>
                  <a:effectLst/>
                  <a:uLnTx/>
                  <a:uFillTx/>
                  <a:latin typeface="Century Gothic" panose="020B0502020202020204" pitchFamily="34" charset="0"/>
                  <a:ea typeface="+mn-ea"/>
                  <a:cs typeface="+mn-cs"/>
                </a:rPr>
                <a:t>BCR</a:t>
              </a:r>
            </a:p>
          </p:txBody>
        </p:sp>
      </p:grpSp>
      <p:sp>
        <p:nvSpPr>
          <p:cNvPr id="26" name="TextBox 25">
            <a:extLst>
              <a:ext uri="{FF2B5EF4-FFF2-40B4-BE49-F238E27FC236}">
                <a16:creationId xmlns:a16="http://schemas.microsoft.com/office/drawing/2014/main" id="{FC9EBE9E-0A2A-4DA7-91D3-AAE5138EE01F}"/>
              </a:ext>
            </a:extLst>
          </p:cNvPr>
          <p:cNvSpPr txBox="1"/>
          <p:nvPr/>
        </p:nvSpPr>
        <p:spPr>
          <a:xfrm>
            <a:off x="8799489" y="1734611"/>
            <a:ext cx="1478364" cy="246221"/>
          </a:xfrm>
          <a:prstGeom prst="rect">
            <a:avLst/>
          </a:prstGeom>
          <a:noFill/>
        </p:spPr>
        <p:txBody>
          <a:bodyPr wrap="square" rtlCol="0">
            <a:spAutoFit/>
          </a:bodyPr>
          <a:lstStyle/>
          <a:p>
            <a:pPr marL="0" marR="0" lvl="0" indent="0" algn="l" defTabSz="914400" rtl="0" eaLnBrk="1" fontAlgn="auto" latinLnBrk="0" hangingPunct="1">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Benefit Cost Ratio</a:t>
            </a:r>
          </a:p>
        </p:txBody>
      </p:sp>
      <p:sp>
        <p:nvSpPr>
          <p:cNvPr id="32" name="TextBox 31">
            <a:extLst>
              <a:ext uri="{FF2B5EF4-FFF2-40B4-BE49-F238E27FC236}">
                <a16:creationId xmlns:a16="http://schemas.microsoft.com/office/drawing/2014/main" id="{4DBCB620-178E-4BC4-B2F5-05D41B93FF17}"/>
              </a:ext>
            </a:extLst>
          </p:cNvPr>
          <p:cNvSpPr txBox="1"/>
          <p:nvPr/>
        </p:nvSpPr>
        <p:spPr>
          <a:xfrm>
            <a:off x="8799489" y="2550565"/>
            <a:ext cx="1478364" cy="246221"/>
          </a:xfrm>
          <a:prstGeom prst="rect">
            <a:avLst/>
          </a:prstGeom>
          <a:noFill/>
        </p:spPr>
        <p:txBody>
          <a:bodyPr wrap="square" rtlCol="0">
            <a:spAutoFit/>
          </a:bodyPr>
          <a:lstStyle/>
          <a:p>
            <a:pPr lvl="0">
              <a:defRPr/>
            </a:pPr>
            <a:r>
              <a:rPr lang="en-US" sz="1000" dirty="0">
                <a:solidFill>
                  <a:schemeClr val="bg1"/>
                </a:solidFill>
                <a:latin typeface="Century Gothic" panose="020B0502020202020204" pitchFamily="34" charset="0"/>
              </a:rPr>
              <a:t>Present Value</a:t>
            </a:r>
            <a:endPar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endParaRPr>
          </a:p>
        </p:txBody>
      </p:sp>
      <p:sp>
        <p:nvSpPr>
          <p:cNvPr id="35" name="TextBox 34">
            <a:extLst>
              <a:ext uri="{FF2B5EF4-FFF2-40B4-BE49-F238E27FC236}">
                <a16:creationId xmlns:a16="http://schemas.microsoft.com/office/drawing/2014/main" id="{CFAE21C0-DAA2-4394-ADDA-7FF3747BA43B}"/>
              </a:ext>
            </a:extLst>
          </p:cNvPr>
          <p:cNvSpPr txBox="1"/>
          <p:nvPr/>
        </p:nvSpPr>
        <p:spPr>
          <a:xfrm>
            <a:off x="8799489" y="3366519"/>
            <a:ext cx="1671404" cy="246221"/>
          </a:xfrm>
          <a:prstGeom prst="rect">
            <a:avLst/>
          </a:prstGeom>
          <a:noFill/>
        </p:spPr>
        <p:txBody>
          <a:bodyPr wrap="square" rtlCol="0">
            <a:spAutoFit/>
          </a:bodyPr>
          <a:lstStyle/>
          <a:p>
            <a:pPr lvl="0">
              <a:defRPr/>
            </a:pPr>
            <a:r>
              <a:rPr lang="en-US" sz="1000" dirty="0">
                <a:solidFill>
                  <a:schemeClr val="bg1"/>
                </a:solidFill>
                <a:latin typeface="Century Gothic" panose="020B0502020202020204" pitchFamily="34" charset="0"/>
              </a:rPr>
              <a:t>Cash Flow of a period </a:t>
            </a:r>
            <a:endPar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endParaRPr>
          </a:p>
        </p:txBody>
      </p:sp>
      <p:sp>
        <p:nvSpPr>
          <p:cNvPr id="38" name="TextBox 37">
            <a:extLst>
              <a:ext uri="{FF2B5EF4-FFF2-40B4-BE49-F238E27FC236}">
                <a16:creationId xmlns:a16="http://schemas.microsoft.com/office/drawing/2014/main" id="{8594FA98-A878-46D1-B95C-7CAC42312762}"/>
              </a:ext>
            </a:extLst>
          </p:cNvPr>
          <p:cNvSpPr txBox="1"/>
          <p:nvPr/>
        </p:nvSpPr>
        <p:spPr>
          <a:xfrm>
            <a:off x="8799489" y="4182473"/>
            <a:ext cx="2120984" cy="246221"/>
          </a:xfrm>
          <a:prstGeom prst="rect">
            <a:avLst/>
          </a:prstGeom>
          <a:noFill/>
        </p:spPr>
        <p:txBody>
          <a:bodyPr wrap="square" rtlCol="0">
            <a:spAutoFit/>
          </a:bodyPr>
          <a:lstStyle/>
          <a:p>
            <a:pPr lvl="0">
              <a:defRPr/>
            </a:pPr>
            <a:r>
              <a:rPr lang="en-US" sz="1000" dirty="0">
                <a:solidFill>
                  <a:schemeClr val="bg1"/>
                </a:solidFill>
                <a:latin typeface="Century Gothic" panose="020B0502020202020204" pitchFamily="34" charset="0"/>
              </a:rPr>
              <a:t>Discount Rate or Interest Rate</a:t>
            </a:r>
            <a:endPar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endParaRPr>
          </a:p>
        </p:txBody>
      </p:sp>
      <p:sp>
        <p:nvSpPr>
          <p:cNvPr id="46" name="TextBox 45">
            <a:extLst>
              <a:ext uri="{FF2B5EF4-FFF2-40B4-BE49-F238E27FC236}">
                <a16:creationId xmlns:a16="http://schemas.microsoft.com/office/drawing/2014/main" id="{A0445B92-DD25-491E-B7FF-E71C0A7D81BE}"/>
              </a:ext>
            </a:extLst>
          </p:cNvPr>
          <p:cNvSpPr txBox="1"/>
          <p:nvPr/>
        </p:nvSpPr>
        <p:spPr>
          <a:xfrm>
            <a:off x="8799489" y="4998427"/>
            <a:ext cx="1732364" cy="246221"/>
          </a:xfrm>
          <a:prstGeom prst="rect">
            <a:avLst/>
          </a:prstGeom>
          <a:noFill/>
        </p:spPr>
        <p:txBody>
          <a:bodyPr wrap="square" rtlCol="0">
            <a:spAutoFit/>
          </a:bodyPr>
          <a:lstStyle/>
          <a:p>
            <a:pPr lvl="0">
              <a:defRPr/>
            </a:pPr>
            <a:r>
              <a:rPr lang="en-US" sz="1000" dirty="0">
                <a:solidFill>
                  <a:schemeClr val="bg1"/>
                </a:solidFill>
                <a:latin typeface="Century Gothic" panose="020B0502020202020204" pitchFamily="34" charset="0"/>
              </a:rPr>
              <a:t>Total Number of Periods</a:t>
            </a:r>
          </a:p>
        </p:txBody>
      </p:sp>
      <p:sp>
        <p:nvSpPr>
          <p:cNvPr id="49" name="TextBox 48">
            <a:extLst>
              <a:ext uri="{FF2B5EF4-FFF2-40B4-BE49-F238E27FC236}">
                <a16:creationId xmlns:a16="http://schemas.microsoft.com/office/drawing/2014/main" id="{6248AE6C-F1C1-45B0-9369-E67FCFE8DB82}"/>
              </a:ext>
            </a:extLst>
          </p:cNvPr>
          <p:cNvSpPr txBox="1"/>
          <p:nvPr/>
        </p:nvSpPr>
        <p:spPr>
          <a:xfrm>
            <a:off x="8799489" y="5814381"/>
            <a:ext cx="2578184" cy="246221"/>
          </a:xfrm>
          <a:prstGeom prst="rect">
            <a:avLst/>
          </a:prstGeom>
          <a:noFill/>
        </p:spPr>
        <p:txBody>
          <a:bodyPr wrap="square" rtlCol="0">
            <a:spAutoFit/>
          </a:bodyPr>
          <a:lstStyle/>
          <a:p>
            <a:pPr lvl="0">
              <a:defRPr/>
            </a:pPr>
            <a:r>
              <a:rPr lang="en-US" sz="1000" dirty="0">
                <a:solidFill>
                  <a:schemeClr val="bg1"/>
                </a:solidFill>
                <a:latin typeface="Century Gothic" panose="020B0502020202020204" pitchFamily="34" charset="0"/>
              </a:rPr>
              <a:t>Period in which the Cash Flows occur</a:t>
            </a:r>
            <a:endPar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endParaRPr>
          </a:p>
        </p:txBody>
      </p:sp>
      <p:graphicFrame>
        <p:nvGraphicFramePr>
          <p:cNvPr id="30" name="Table 30">
            <a:extLst>
              <a:ext uri="{FF2B5EF4-FFF2-40B4-BE49-F238E27FC236}">
                <a16:creationId xmlns:a16="http://schemas.microsoft.com/office/drawing/2014/main" id="{9CA17086-66C1-4DB1-9DCC-F0C9A2F7A3B6}"/>
              </a:ext>
            </a:extLst>
          </p:cNvPr>
          <p:cNvGraphicFramePr>
            <a:graphicFrameLocks noGrp="1"/>
          </p:cNvGraphicFramePr>
          <p:nvPr>
            <p:extLst>
              <p:ext uri="{D42A27DB-BD31-4B8C-83A1-F6EECF244321}">
                <p14:modId xmlns:p14="http://schemas.microsoft.com/office/powerpoint/2010/main" val="2764712826"/>
              </p:ext>
            </p:extLst>
          </p:nvPr>
        </p:nvGraphicFramePr>
        <p:xfrm>
          <a:off x="1247235" y="3896897"/>
          <a:ext cx="5419033" cy="2075223"/>
        </p:xfrm>
        <a:graphic>
          <a:graphicData uri="http://schemas.openxmlformats.org/drawingml/2006/table">
            <a:tbl>
              <a:tblPr bandRow="1">
                <a:tableStyleId>{5C22544A-7EE6-4342-B048-85BDC9FD1C3A}</a:tableStyleId>
              </a:tblPr>
              <a:tblGrid>
                <a:gridCol w="1958318">
                  <a:extLst>
                    <a:ext uri="{9D8B030D-6E8A-4147-A177-3AD203B41FA5}">
                      <a16:colId xmlns:a16="http://schemas.microsoft.com/office/drawing/2014/main" val="3938642162"/>
                    </a:ext>
                  </a:extLst>
                </a:gridCol>
                <a:gridCol w="3460715">
                  <a:extLst>
                    <a:ext uri="{9D8B030D-6E8A-4147-A177-3AD203B41FA5}">
                      <a16:colId xmlns:a16="http://schemas.microsoft.com/office/drawing/2014/main" val="1394463275"/>
                    </a:ext>
                  </a:extLst>
                </a:gridCol>
              </a:tblGrid>
              <a:tr h="618846">
                <a:tc>
                  <a:txBody>
                    <a:bodyPr/>
                    <a:lstStyle/>
                    <a:p>
                      <a:pPr algn="ctr">
                        <a:lnSpc>
                          <a:spcPts val="1300"/>
                        </a:lnSpc>
                      </a:pPr>
                      <a:r>
                        <a:rPr lang="en-US" sz="1100" b="1" dirty="0">
                          <a:solidFill>
                            <a:schemeClr val="bg1"/>
                          </a:solidFill>
                          <a:latin typeface="Century Gothic" panose="020B0502020202020204" pitchFamily="34" charset="0"/>
                        </a:rPr>
                        <a:t>VALUE RANGE</a:t>
                      </a:r>
                    </a:p>
                  </a:txBody>
                  <a:tcPr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ts val="1300"/>
                        </a:lnSpc>
                        <a:spcBef>
                          <a:spcPts val="0"/>
                        </a:spcBef>
                        <a:spcAft>
                          <a:spcPts val="0"/>
                        </a:spcAft>
                        <a:buClrTx/>
                        <a:buSzTx/>
                        <a:buFontTx/>
                        <a:buNone/>
                        <a:tabLst/>
                        <a:defRPr/>
                      </a:pPr>
                      <a:r>
                        <a:rPr lang="en-US" sz="1100" b="1" dirty="0">
                          <a:solidFill>
                            <a:schemeClr val="bg1"/>
                          </a:solidFill>
                          <a:latin typeface="Century Gothic" panose="020B0502020202020204" pitchFamily="34" charset="0"/>
                        </a:rPr>
                        <a:t>GENERAL INTERPRETATION</a:t>
                      </a:r>
                    </a:p>
                  </a:txBody>
                  <a:tcPr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23593758"/>
                  </a:ext>
                </a:extLst>
              </a:tr>
              <a:tr h="485459">
                <a:tc>
                  <a:txBody>
                    <a:bodyPr/>
                    <a:lstStyle/>
                    <a:p>
                      <a:pPr algn="ctr">
                        <a:lnSpc>
                          <a:spcPts val="1300"/>
                        </a:lnSpc>
                      </a:pPr>
                      <a:r>
                        <a:rPr lang="en-US" sz="1000" b="1" dirty="0">
                          <a:solidFill>
                            <a:schemeClr val="accent4">
                              <a:lumMod val="60000"/>
                              <a:lumOff val="40000"/>
                            </a:schemeClr>
                          </a:solidFill>
                          <a:latin typeface="Century Gothic" panose="020B0502020202020204" pitchFamily="34" charset="0"/>
                        </a:rPr>
                        <a:t>BCR &lt; 1</a:t>
                      </a:r>
                    </a:p>
                  </a:txBody>
                  <a:tcPr anchor="ctr">
                    <a:lnL w="12700" cmpd="sng">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300"/>
                        </a:lnSpc>
                      </a:pPr>
                      <a:r>
                        <a:rPr lang="en-US" sz="1000" dirty="0">
                          <a:solidFill>
                            <a:schemeClr val="bg1"/>
                          </a:solidFill>
                          <a:latin typeface="Century Gothic" panose="020B0502020202020204" pitchFamily="34" charset="0"/>
                        </a:rPr>
                        <a:t>Investment option generates losses</a:t>
                      </a:r>
                    </a:p>
                  </a:txBody>
                  <a:tcPr anchor="ctr">
                    <a:lnL w="12700" cap="flat" cmpd="sng" algn="ctr">
                      <a:noFill/>
                      <a:prstDash val="solid"/>
                      <a:round/>
                      <a:headEnd type="none" w="med" len="med"/>
                      <a:tailEnd type="none" w="med" len="med"/>
                    </a:lnL>
                    <a:lnR w="12700" cmpd="sng">
                      <a:noFill/>
                    </a:lnR>
                    <a:lnT w="12700" cap="flat" cmpd="sng" algn="ctr">
                      <a:no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6899902"/>
                  </a:ext>
                </a:extLst>
              </a:tr>
              <a:tr h="485459">
                <a:tc>
                  <a:txBody>
                    <a:bodyPr/>
                    <a:lstStyle/>
                    <a:p>
                      <a:pPr algn="ctr">
                        <a:lnSpc>
                          <a:spcPts val="1300"/>
                        </a:lnSpc>
                      </a:pPr>
                      <a:r>
                        <a:rPr lang="en-US" sz="1000" b="1" dirty="0">
                          <a:solidFill>
                            <a:schemeClr val="accent4">
                              <a:lumMod val="60000"/>
                              <a:lumOff val="40000"/>
                            </a:schemeClr>
                          </a:solidFill>
                          <a:latin typeface="Century Gothic" panose="020B0502020202020204" pitchFamily="34" charset="0"/>
                        </a:rPr>
                        <a:t>BCR = 1</a:t>
                      </a:r>
                      <a:endParaRPr lang="en-US" sz="1000" dirty="0">
                        <a:solidFill>
                          <a:schemeClr val="accent4">
                            <a:lumMod val="60000"/>
                            <a:lumOff val="40000"/>
                          </a:schemeClr>
                        </a:solidFill>
                        <a:latin typeface="Century Gothic" panose="020B0502020202020204" pitchFamily="34" charset="0"/>
                      </a:endParaRPr>
                    </a:p>
                  </a:txBody>
                  <a:tcPr anchor="ctr">
                    <a:lnL w="12700" cmpd="sng">
                      <a:noFill/>
                    </a:lnL>
                    <a:lnR w="12700" cap="flat" cmpd="sng" algn="ctr">
                      <a:no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ts val="1300"/>
                        </a:lnSpc>
                      </a:pPr>
                      <a:r>
                        <a:rPr lang="en-US" sz="1000" dirty="0">
                          <a:solidFill>
                            <a:schemeClr val="bg1"/>
                          </a:solidFill>
                          <a:latin typeface="Century Gothic" panose="020B0502020202020204" pitchFamily="34" charset="0"/>
                        </a:rPr>
                        <a:t>Investment option is neither profitable nor lossy</a:t>
                      </a:r>
                    </a:p>
                  </a:txBody>
                  <a:tcPr anchor="ctr">
                    <a:lnL w="12700" cap="flat" cmpd="sng" algn="ctr">
                      <a:no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3175" cap="flat" cmpd="sng" algn="ctr">
                      <a:solidFill>
                        <a:srgbClr val="FFFFFF">
                          <a:alpha val="50196"/>
                        </a:srgb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37395397"/>
                  </a:ext>
                </a:extLst>
              </a:tr>
              <a:tr h="485459">
                <a:tc>
                  <a:txBody>
                    <a:bodyPr/>
                    <a:lstStyle/>
                    <a:p>
                      <a:pPr algn="ctr">
                        <a:lnSpc>
                          <a:spcPts val="1300"/>
                        </a:lnSpc>
                      </a:pPr>
                      <a:r>
                        <a:rPr lang="en-US" sz="1000" b="1" dirty="0">
                          <a:solidFill>
                            <a:schemeClr val="accent4">
                              <a:lumMod val="60000"/>
                              <a:lumOff val="40000"/>
                            </a:schemeClr>
                          </a:solidFill>
                          <a:latin typeface="Century Gothic" panose="020B0502020202020204" pitchFamily="34" charset="0"/>
                        </a:rPr>
                        <a:t>BCR &gt; 1</a:t>
                      </a:r>
                      <a:endParaRPr lang="en-US" sz="1000" dirty="0">
                        <a:solidFill>
                          <a:schemeClr val="accent4">
                            <a:lumMod val="60000"/>
                            <a:lumOff val="40000"/>
                          </a:schemeClr>
                        </a:solidFill>
                        <a:latin typeface="Century Gothic" panose="020B0502020202020204" pitchFamily="34" charset="0"/>
                      </a:endParaRPr>
                    </a:p>
                  </a:txBody>
                  <a:tcPr anchor="ctr">
                    <a:lnL w="12700" cmpd="sng">
                      <a:noFill/>
                    </a:lnL>
                    <a:lnR w="12700" cap="flat" cmpd="sng" algn="ctr">
                      <a:noFill/>
                      <a:prstDash val="solid"/>
                      <a:round/>
                      <a:headEnd type="none" w="med" len="med"/>
                      <a:tailEnd type="none" w="med" len="med"/>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lnSpc>
                          <a:spcPts val="1300"/>
                        </a:lnSpc>
                      </a:pPr>
                      <a:r>
                        <a:rPr lang="en-US" sz="1000" dirty="0">
                          <a:solidFill>
                            <a:schemeClr val="bg1"/>
                          </a:solidFill>
                          <a:latin typeface="Century Gothic" panose="020B0502020202020204" pitchFamily="34" charset="0"/>
                        </a:rPr>
                        <a:t>Investment option is profitable</a:t>
                      </a:r>
                    </a:p>
                  </a:txBody>
                  <a:tcPr anchor="ctr">
                    <a:lnL w="12700" cap="flat" cmpd="sng" algn="ctr">
                      <a:noFill/>
                      <a:prstDash val="solid"/>
                      <a:round/>
                      <a:headEnd type="none" w="med" len="med"/>
                      <a:tailEnd type="none" w="med" len="med"/>
                    </a:lnL>
                    <a:lnR w="12700" cmpd="sng">
                      <a:noFill/>
                    </a:lnR>
                    <a:lnT w="3175" cap="flat" cmpd="sng" algn="ctr">
                      <a:solidFill>
                        <a:srgbClr val="FFFFFF">
                          <a:alpha val="50196"/>
                        </a:srgb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58492583"/>
                  </a:ext>
                </a:extLst>
              </a:tr>
            </a:tbl>
          </a:graphicData>
        </a:graphic>
      </p:graphicFrame>
      <p:sp>
        <p:nvSpPr>
          <p:cNvPr id="22" name="TextBox 21">
            <a:extLst>
              <a:ext uri="{FF2B5EF4-FFF2-40B4-BE49-F238E27FC236}">
                <a16:creationId xmlns:a16="http://schemas.microsoft.com/office/drawing/2014/main" id="{B73344D8-A278-4C06-B2BF-9BF496FA9CE6}"/>
              </a:ext>
            </a:extLst>
          </p:cNvPr>
          <p:cNvSpPr txBox="1"/>
          <p:nvPr/>
        </p:nvSpPr>
        <p:spPr>
          <a:xfrm>
            <a:off x="4140980" y="584664"/>
            <a:ext cx="3910045" cy="446276"/>
          </a:xfrm>
          <a:prstGeom prst="rect">
            <a:avLst/>
          </a:prstGeom>
          <a:noFill/>
        </p:spPr>
        <p:txBody>
          <a:bodyPr wrap="none" rtlCol="0">
            <a:spAutoFit/>
          </a:bodyPr>
          <a:lstStyle/>
          <a:p>
            <a:pPr algn="ctr"/>
            <a:r>
              <a:rPr lang="en-US" sz="2300" b="1" dirty="0">
                <a:solidFill>
                  <a:schemeClr val="bg1">
                    <a:alpha val="80000"/>
                  </a:schemeClr>
                </a:solidFill>
                <a:latin typeface="Century Gothic" panose="020B0502020202020204" pitchFamily="34" charset="0"/>
              </a:rPr>
              <a:t>BENEFIT-COST RATIO (BCR)</a:t>
            </a:r>
          </a:p>
        </p:txBody>
      </p:sp>
      <p:grpSp>
        <p:nvGrpSpPr>
          <p:cNvPr id="84" name="Group 83">
            <a:extLst>
              <a:ext uri="{FF2B5EF4-FFF2-40B4-BE49-F238E27FC236}">
                <a16:creationId xmlns:a16="http://schemas.microsoft.com/office/drawing/2014/main" id="{63F956F4-5A01-47BB-AE99-3788568BC9FD}"/>
              </a:ext>
            </a:extLst>
          </p:cNvPr>
          <p:cNvGrpSpPr/>
          <p:nvPr/>
        </p:nvGrpSpPr>
        <p:grpSpPr>
          <a:xfrm rot="2480983">
            <a:off x="11317262" y="-827172"/>
            <a:ext cx="1369990" cy="1664115"/>
            <a:chOff x="5668775" y="1917931"/>
            <a:chExt cx="790769" cy="960539"/>
          </a:xfrm>
        </p:grpSpPr>
        <p:sp>
          <p:nvSpPr>
            <p:cNvPr id="85" name="Freeform: Shape 84">
              <a:extLst>
                <a:ext uri="{FF2B5EF4-FFF2-40B4-BE49-F238E27FC236}">
                  <a16:creationId xmlns:a16="http://schemas.microsoft.com/office/drawing/2014/main" id="{28A63333-A075-4ADC-9E16-5CCF623E9A78}"/>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728271C9-51DA-45F2-95BA-32AFF630B37E}"/>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05D4B833-74B4-4334-8174-1E73B0DD2453}"/>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BC7774F2-FFD7-4CF2-8897-A5F0CA1CEDE3}"/>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3BDE4874-6953-4CB3-A524-DC60CD202B48}"/>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988AB820-D87B-4F65-9332-E3E8B2F62393}"/>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7A529403-B3A7-47CB-87AD-946DCB275593}"/>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1A54519E-FC97-4B58-8040-211ACE640EC3}"/>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BC09B87B-3ED0-47AA-8A4D-6BC3CADD71F1}"/>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D382C6DA-39B5-49CF-9DBF-2E27539E7ECB}"/>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342F3301-B9BA-4C59-B7E4-B84AA68290E1}"/>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95CD865E-E56C-4FE5-A79D-2077B967F005}"/>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BCA4A56B-18AA-4789-B979-B6C40A92DF77}"/>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CB389402-AC07-4C1B-B50E-54825F13E5B9}"/>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DA13F443-EFDE-40F6-BBCE-A7BE342BBB43}"/>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6CE05F65-1C19-44C0-9B20-BBC617F521E2}"/>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B0D753CC-408B-4A4B-94B0-91C068316B72}"/>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56714DC4-BA33-4D3E-9A77-7A6878B34DE1}"/>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ED1C920C-F48E-46D0-B1F0-B203A2EA4DB7}"/>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355E6227-6F8F-4CCD-B3B6-469ACF26B4D9}"/>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B339F0F5-5E42-4382-81F7-59B6980B0165}"/>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FD71E515-9965-4436-8BC1-E8745D031509}"/>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20" name="Graphic 253">
            <a:extLst>
              <a:ext uri="{FF2B5EF4-FFF2-40B4-BE49-F238E27FC236}">
                <a16:creationId xmlns:a16="http://schemas.microsoft.com/office/drawing/2014/main" id="{BEAE13F9-E64A-B349-B6DC-32F8ED6448C5}"/>
              </a:ext>
            </a:extLst>
          </p:cNvPr>
          <p:cNvSpPr>
            <a:spLocks noChangeAspect="1"/>
          </p:cNvSpPr>
          <p:nvPr/>
        </p:nvSpPr>
        <p:spPr>
          <a:xfrm>
            <a:off x="8141465" y="1557017"/>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BCR</a:t>
            </a:r>
          </a:p>
        </p:txBody>
      </p:sp>
      <p:sp>
        <p:nvSpPr>
          <p:cNvPr id="121" name="Graphic 253">
            <a:extLst>
              <a:ext uri="{FF2B5EF4-FFF2-40B4-BE49-F238E27FC236}">
                <a16:creationId xmlns:a16="http://schemas.microsoft.com/office/drawing/2014/main" id="{81C99778-BE6E-2645-A9C3-E40FF6612E11}"/>
              </a:ext>
            </a:extLst>
          </p:cNvPr>
          <p:cNvSpPr>
            <a:spLocks noChangeAspect="1"/>
          </p:cNvSpPr>
          <p:nvPr/>
        </p:nvSpPr>
        <p:spPr>
          <a:xfrm>
            <a:off x="8141465" y="2376458"/>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PV</a:t>
            </a:r>
          </a:p>
        </p:txBody>
      </p:sp>
      <p:sp>
        <p:nvSpPr>
          <p:cNvPr id="122" name="Graphic 253">
            <a:extLst>
              <a:ext uri="{FF2B5EF4-FFF2-40B4-BE49-F238E27FC236}">
                <a16:creationId xmlns:a16="http://schemas.microsoft.com/office/drawing/2014/main" id="{0DC6D2E8-1ADC-484E-93A2-4F1806150FCD}"/>
              </a:ext>
            </a:extLst>
          </p:cNvPr>
          <p:cNvSpPr>
            <a:spLocks noChangeAspect="1"/>
          </p:cNvSpPr>
          <p:nvPr/>
        </p:nvSpPr>
        <p:spPr>
          <a:xfrm>
            <a:off x="8135385" y="3192449"/>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CF</a:t>
            </a:r>
          </a:p>
        </p:txBody>
      </p:sp>
      <p:sp>
        <p:nvSpPr>
          <p:cNvPr id="123" name="Graphic 253">
            <a:extLst>
              <a:ext uri="{FF2B5EF4-FFF2-40B4-BE49-F238E27FC236}">
                <a16:creationId xmlns:a16="http://schemas.microsoft.com/office/drawing/2014/main" id="{7F721284-DED4-264E-8F1B-E9F2655BABC6}"/>
              </a:ext>
            </a:extLst>
          </p:cNvPr>
          <p:cNvSpPr>
            <a:spLocks noChangeAspect="1"/>
          </p:cNvSpPr>
          <p:nvPr/>
        </p:nvSpPr>
        <p:spPr>
          <a:xfrm>
            <a:off x="8138595" y="3994468"/>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I</a:t>
            </a:r>
          </a:p>
        </p:txBody>
      </p:sp>
      <p:sp>
        <p:nvSpPr>
          <p:cNvPr id="124" name="Graphic 253">
            <a:extLst>
              <a:ext uri="{FF2B5EF4-FFF2-40B4-BE49-F238E27FC236}">
                <a16:creationId xmlns:a16="http://schemas.microsoft.com/office/drawing/2014/main" id="{94EA5B33-3A3F-5142-A4C5-2F6D6B32366A}"/>
              </a:ext>
            </a:extLst>
          </p:cNvPr>
          <p:cNvSpPr>
            <a:spLocks noChangeAspect="1"/>
          </p:cNvSpPr>
          <p:nvPr/>
        </p:nvSpPr>
        <p:spPr>
          <a:xfrm>
            <a:off x="8139444" y="4821874"/>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N</a:t>
            </a:r>
          </a:p>
        </p:txBody>
      </p:sp>
      <p:sp>
        <p:nvSpPr>
          <p:cNvPr id="125" name="Graphic 253">
            <a:extLst>
              <a:ext uri="{FF2B5EF4-FFF2-40B4-BE49-F238E27FC236}">
                <a16:creationId xmlns:a16="http://schemas.microsoft.com/office/drawing/2014/main" id="{E9E4723D-71B9-184E-8CD7-D78D84CF634F}"/>
              </a:ext>
            </a:extLst>
          </p:cNvPr>
          <p:cNvSpPr>
            <a:spLocks noChangeAspect="1"/>
          </p:cNvSpPr>
          <p:nvPr/>
        </p:nvSpPr>
        <p:spPr>
          <a:xfrm>
            <a:off x="8141465" y="5643726"/>
            <a:ext cx="594360" cy="59436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t</a:t>
            </a:r>
          </a:p>
        </p:txBody>
      </p:sp>
    </p:spTree>
    <p:extLst>
      <p:ext uri="{BB962C8B-B14F-4D97-AF65-F5344CB8AC3E}">
        <p14:creationId xmlns:p14="http://schemas.microsoft.com/office/powerpoint/2010/main" val="3738779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afterEffect">
                                  <p:stCondLst>
                                    <p:cond delay="0"/>
                                  </p:stCondLst>
                                  <p:endCondLst>
                                    <p:cond evt="onNext" delay="0">
                                      <p:tgtEl>
                                        <p:sldTgt/>
                                      </p:tgtEl>
                                    </p:cond>
                                  </p:endCondLst>
                                  <p:childTnLst>
                                    <p:animScale>
                                      <p:cBhvr>
                                        <p:cTn id="6" dur="10000" fill="hold"/>
                                        <p:tgtEl>
                                          <p:spTgt spid="50"/>
                                        </p:tgtEl>
                                      </p:cBhvr>
                                      <p:by x="120000" y="120000"/>
                                    </p:animScale>
                                  </p:childTnLst>
                                </p:cTn>
                              </p:par>
                              <p:par>
                                <p:cTn id="7" presetID="8" presetClass="emph" presetSubtype="0" fill="hold" nodeType="withEffect">
                                  <p:stCondLst>
                                    <p:cond delay="0"/>
                                  </p:stCondLst>
                                  <p:childTnLst>
                                    <p:animRot by="-21600000">
                                      <p:cBhvr>
                                        <p:cTn id="8" dur="150000" fill="hold"/>
                                        <p:tgtEl>
                                          <p:spTgt spid="50"/>
                                        </p:tgtEl>
                                        <p:attrNameLst>
                                          <p:attrName>r</p:attrName>
                                        </p:attrNameLst>
                                      </p:cBhvr>
                                    </p:animRot>
                                  </p:childTnLst>
                                </p:cTn>
                              </p:par>
                              <p:par>
                                <p:cTn id="9" presetID="6" presetClass="emph" presetSubtype="0" repeatCount="indefinite" autoRev="1" fill="hold" nodeType="withEffect">
                                  <p:stCondLst>
                                    <p:cond delay="0"/>
                                  </p:stCondLst>
                                  <p:endCondLst>
                                    <p:cond evt="onNext" delay="0">
                                      <p:tgtEl>
                                        <p:sldTgt/>
                                      </p:tgtEl>
                                    </p:cond>
                                  </p:endCondLst>
                                  <p:childTnLst>
                                    <p:animScale>
                                      <p:cBhvr>
                                        <p:cTn id="10" dur="10000" fill="hold"/>
                                        <p:tgtEl>
                                          <p:spTgt spid="84"/>
                                        </p:tgtEl>
                                      </p:cBhvr>
                                      <p:by x="130000" y="130000"/>
                                    </p:animScale>
                                  </p:childTnLst>
                                </p:cTn>
                              </p:par>
                              <p:par>
                                <p:cTn id="11" presetID="22" presetClass="entr" presetSubtype="2" fill="hold" nodeType="withEffect">
                                  <p:stCondLst>
                                    <p:cond delay="1500"/>
                                  </p:stCondLst>
                                  <p:childTnLst>
                                    <p:set>
                                      <p:cBhvr>
                                        <p:cTn id="12" dur="1" fill="hold">
                                          <p:stCondLst>
                                            <p:cond delay="0"/>
                                          </p:stCondLst>
                                        </p:cTn>
                                        <p:tgtEl>
                                          <p:spTgt spid="107"/>
                                        </p:tgtEl>
                                        <p:attrNameLst>
                                          <p:attrName>style.visibility</p:attrName>
                                        </p:attrNameLst>
                                      </p:cBhvr>
                                      <p:to>
                                        <p:strVal val="visible"/>
                                      </p:to>
                                    </p:set>
                                    <p:animEffect transition="in" filter="wipe(right)">
                                      <p:cBhvr>
                                        <p:cTn id="13" dur="3000"/>
                                        <p:tgtEl>
                                          <p:spTgt spid="107"/>
                                        </p:tgtEl>
                                      </p:cBhvr>
                                    </p:animEffect>
                                  </p:childTnLst>
                                </p:cTn>
                              </p:par>
                              <p:par>
                                <p:cTn id="14" presetID="47" presetClass="entr" presetSubtype="0" fill="hold" grpId="0" nodeType="withEffect">
                                  <p:stCondLst>
                                    <p:cond delay="0"/>
                                  </p:stCondLst>
                                  <p:childTnLst>
                                    <p:set>
                                      <p:cBhvr>
                                        <p:cTn id="15" dur="1" fill="hold">
                                          <p:stCondLst>
                                            <p:cond delay="0"/>
                                          </p:stCondLst>
                                        </p:cTn>
                                        <p:tgtEl>
                                          <p:spTgt spid="119"/>
                                        </p:tgtEl>
                                        <p:attrNameLst>
                                          <p:attrName>style.visibility</p:attrName>
                                        </p:attrNameLst>
                                      </p:cBhvr>
                                      <p:to>
                                        <p:strVal val="visible"/>
                                      </p:to>
                                    </p:set>
                                    <p:animEffect transition="in" filter="fade">
                                      <p:cBhvr>
                                        <p:cTn id="16" dur="1500"/>
                                        <p:tgtEl>
                                          <p:spTgt spid="119"/>
                                        </p:tgtEl>
                                      </p:cBhvr>
                                    </p:animEffect>
                                    <p:anim calcmode="lin" valueType="num">
                                      <p:cBhvr>
                                        <p:cTn id="17" dur="1500" fill="hold"/>
                                        <p:tgtEl>
                                          <p:spTgt spid="119"/>
                                        </p:tgtEl>
                                        <p:attrNameLst>
                                          <p:attrName>ppt_x</p:attrName>
                                        </p:attrNameLst>
                                      </p:cBhvr>
                                      <p:tavLst>
                                        <p:tav tm="0">
                                          <p:val>
                                            <p:strVal val="#ppt_x"/>
                                          </p:val>
                                        </p:tav>
                                        <p:tav tm="100000">
                                          <p:val>
                                            <p:strVal val="#ppt_x"/>
                                          </p:val>
                                        </p:tav>
                                      </p:tavLst>
                                    </p:anim>
                                    <p:anim calcmode="lin" valueType="num">
                                      <p:cBhvr>
                                        <p:cTn id="18" dur="1500" fill="hold"/>
                                        <p:tgtEl>
                                          <p:spTgt spid="119"/>
                                        </p:tgtEl>
                                        <p:attrNameLst>
                                          <p:attrName>ppt_y</p:attrName>
                                        </p:attrNameLst>
                                      </p:cBhvr>
                                      <p:tavLst>
                                        <p:tav tm="0">
                                          <p:val>
                                            <p:strVal val="#ppt_y-.1"/>
                                          </p:val>
                                        </p:tav>
                                        <p:tav tm="100000">
                                          <p:val>
                                            <p:strVal val="#ppt_y"/>
                                          </p:val>
                                        </p:tav>
                                      </p:tavLst>
                                    </p:anim>
                                  </p:childTnLst>
                                </p:cTn>
                              </p:par>
                              <p:par>
                                <p:cTn id="19" presetID="16" presetClass="entr" presetSubtype="37" fill="hold" grpId="0" nodeType="withEffect">
                                  <p:stCondLst>
                                    <p:cond delay="500"/>
                                  </p:stCondLst>
                                  <p:childTnLst>
                                    <p:set>
                                      <p:cBhvr>
                                        <p:cTn id="20" dur="1" fill="hold">
                                          <p:stCondLst>
                                            <p:cond delay="0"/>
                                          </p:stCondLst>
                                        </p:cTn>
                                        <p:tgtEl>
                                          <p:spTgt spid="127"/>
                                        </p:tgtEl>
                                        <p:attrNameLst>
                                          <p:attrName>style.visibility</p:attrName>
                                        </p:attrNameLst>
                                      </p:cBhvr>
                                      <p:to>
                                        <p:strVal val="visible"/>
                                      </p:to>
                                    </p:set>
                                    <p:animEffect transition="in" filter="barn(outVertical)">
                                      <p:cBhvr>
                                        <p:cTn id="21" dur="1500"/>
                                        <p:tgtEl>
                                          <p:spTgt spid="127"/>
                                        </p:tgtEl>
                                      </p:cBhvr>
                                    </p:animEffect>
                                  </p:childTnLst>
                                </p:cTn>
                              </p:par>
                              <p:par>
                                <p:cTn id="22" presetID="22" presetClass="entr" presetSubtype="1" fill="hold" nodeType="withEffect">
                                  <p:stCondLst>
                                    <p:cond delay="1500"/>
                                  </p:stCondLst>
                                  <p:childTnLst>
                                    <p:set>
                                      <p:cBhvr>
                                        <p:cTn id="23" dur="1" fill="hold">
                                          <p:stCondLst>
                                            <p:cond delay="0"/>
                                          </p:stCondLst>
                                        </p:cTn>
                                        <p:tgtEl>
                                          <p:spTgt spid="30"/>
                                        </p:tgtEl>
                                        <p:attrNameLst>
                                          <p:attrName>style.visibility</p:attrName>
                                        </p:attrNameLst>
                                      </p:cBhvr>
                                      <p:to>
                                        <p:strVal val="visible"/>
                                      </p:to>
                                    </p:set>
                                    <p:animEffect transition="in" filter="wipe(up)">
                                      <p:cBhvr>
                                        <p:cTn id="24" dur="1500"/>
                                        <p:tgtEl>
                                          <p:spTgt spid="30"/>
                                        </p:tgtEl>
                                      </p:cBhvr>
                                    </p:animEffect>
                                  </p:childTnLst>
                                </p:cTn>
                              </p:par>
                              <p:par>
                                <p:cTn id="25" presetID="10" presetClass="entr" presetSubtype="0" fill="hold" nodeType="withEffect">
                                  <p:stCondLst>
                                    <p:cond delay="100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1500"/>
                                        <p:tgtEl>
                                          <p:spTgt spid="55"/>
                                        </p:tgtEl>
                                      </p:cBhvr>
                                    </p:animEffect>
                                  </p:childTnLst>
                                </p:cTn>
                              </p:par>
                              <p:par>
                                <p:cTn id="28" presetID="23" presetClass="entr" presetSubtype="16" fill="hold" grpId="0" nodeType="withEffect">
                                  <p:stCondLst>
                                    <p:cond delay="1000"/>
                                  </p:stCondLst>
                                  <p:childTnLst>
                                    <p:set>
                                      <p:cBhvr>
                                        <p:cTn id="29" dur="1" fill="hold">
                                          <p:stCondLst>
                                            <p:cond delay="0"/>
                                          </p:stCondLst>
                                        </p:cTn>
                                        <p:tgtEl>
                                          <p:spTgt spid="120"/>
                                        </p:tgtEl>
                                        <p:attrNameLst>
                                          <p:attrName>style.visibility</p:attrName>
                                        </p:attrNameLst>
                                      </p:cBhvr>
                                      <p:to>
                                        <p:strVal val="visible"/>
                                      </p:to>
                                    </p:set>
                                    <p:anim calcmode="lin" valueType="num">
                                      <p:cBhvr>
                                        <p:cTn id="30" dur="1500" fill="hold"/>
                                        <p:tgtEl>
                                          <p:spTgt spid="120"/>
                                        </p:tgtEl>
                                        <p:attrNameLst>
                                          <p:attrName>ppt_w</p:attrName>
                                        </p:attrNameLst>
                                      </p:cBhvr>
                                      <p:tavLst>
                                        <p:tav tm="0">
                                          <p:val>
                                            <p:fltVal val="0"/>
                                          </p:val>
                                        </p:tav>
                                        <p:tav tm="100000">
                                          <p:val>
                                            <p:strVal val="#ppt_w"/>
                                          </p:val>
                                        </p:tav>
                                      </p:tavLst>
                                    </p:anim>
                                    <p:anim calcmode="lin" valueType="num">
                                      <p:cBhvr>
                                        <p:cTn id="31" dur="1500" fill="hold"/>
                                        <p:tgtEl>
                                          <p:spTgt spid="120"/>
                                        </p:tgtEl>
                                        <p:attrNameLst>
                                          <p:attrName>ppt_h</p:attrName>
                                        </p:attrNameLst>
                                      </p:cBhvr>
                                      <p:tavLst>
                                        <p:tav tm="0">
                                          <p:val>
                                            <p:fltVal val="0"/>
                                          </p:val>
                                        </p:tav>
                                        <p:tav tm="100000">
                                          <p:val>
                                            <p:strVal val="#ppt_h"/>
                                          </p:val>
                                        </p:tav>
                                      </p:tavLst>
                                    </p:anim>
                                  </p:childTnLst>
                                </p:cTn>
                              </p:par>
                              <p:par>
                                <p:cTn id="32" presetID="22" presetClass="entr" presetSubtype="8" fill="hold" grpId="0" nodeType="withEffect">
                                  <p:stCondLst>
                                    <p:cond delay="1500"/>
                                  </p:stCondLst>
                                  <p:childTnLst>
                                    <p:set>
                                      <p:cBhvr>
                                        <p:cTn id="33" dur="1" fill="hold">
                                          <p:stCondLst>
                                            <p:cond delay="0"/>
                                          </p:stCondLst>
                                        </p:cTn>
                                        <p:tgtEl>
                                          <p:spTgt spid="26"/>
                                        </p:tgtEl>
                                        <p:attrNameLst>
                                          <p:attrName>style.visibility</p:attrName>
                                        </p:attrNameLst>
                                      </p:cBhvr>
                                      <p:to>
                                        <p:strVal val="visible"/>
                                      </p:to>
                                    </p:set>
                                    <p:animEffect transition="in" filter="wipe(left)">
                                      <p:cBhvr>
                                        <p:cTn id="34" dur="1000"/>
                                        <p:tgtEl>
                                          <p:spTgt spid="26"/>
                                        </p:tgtEl>
                                      </p:cBhvr>
                                    </p:animEffect>
                                  </p:childTnLst>
                                </p:cTn>
                              </p:par>
                              <p:par>
                                <p:cTn id="35" presetID="23" presetClass="entr" presetSubtype="16" fill="hold" grpId="0" nodeType="withEffect">
                                  <p:stCondLst>
                                    <p:cond delay="1500"/>
                                  </p:stCondLst>
                                  <p:childTnLst>
                                    <p:set>
                                      <p:cBhvr>
                                        <p:cTn id="36" dur="1" fill="hold">
                                          <p:stCondLst>
                                            <p:cond delay="0"/>
                                          </p:stCondLst>
                                        </p:cTn>
                                        <p:tgtEl>
                                          <p:spTgt spid="121"/>
                                        </p:tgtEl>
                                        <p:attrNameLst>
                                          <p:attrName>style.visibility</p:attrName>
                                        </p:attrNameLst>
                                      </p:cBhvr>
                                      <p:to>
                                        <p:strVal val="visible"/>
                                      </p:to>
                                    </p:set>
                                    <p:anim calcmode="lin" valueType="num">
                                      <p:cBhvr>
                                        <p:cTn id="37" dur="1500" fill="hold"/>
                                        <p:tgtEl>
                                          <p:spTgt spid="121"/>
                                        </p:tgtEl>
                                        <p:attrNameLst>
                                          <p:attrName>ppt_w</p:attrName>
                                        </p:attrNameLst>
                                      </p:cBhvr>
                                      <p:tavLst>
                                        <p:tav tm="0">
                                          <p:val>
                                            <p:fltVal val="0"/>
                                          </p:val>
                                        </p:tav>
                                        <p:tav tm="100000">
                                          <p:val>
                                            <p:strVal val="#ppt_w"/>
                                          </p:val>
                                        </p:tav>
                                      </p:tavLst>
                                    </p:anim>
                                    <p:anim calcmode="lin" valueType="num">
                                      <p:cBhvr>
                                        <p:cTn id="38" dur="1500" fill="hold"/>
                                        <p:tgtEl>
                                          <p:spTgt spid="121"/>
                                        </p:tgtEl>
                                        <p:attrNameLst>
                                          <p:attrName>ppt_h</p:attrName>
                                        </p:attrNameLst>
                                      </p:cBhvr>
                                      <p:tavLst>
                                        <p:tav tm="0">
                                          <p:val>
                                            <p:fltVal val="0"/>
                                          </p:val>
                                        </p:tav>
                                        <p:tav tm="100000">
                                          <p:val>
                                            <p:strVal val="#ppt_h"/>
                                          </p:val>
                                        </p:tav>
                                      </p:tavLst>
                                    </p:anim>
                                  </p:childTnLst>
                                </p:cTn>
                              </p:par>
                              <p:par>
                                <p:cTn id="39" presetID="22" presetClass="entr" presetSubtype="8" fill="hold" grpId="0" nodeType="withEffect">
                                  <p:stCondLst>
                                    <p:cond delay="2000"/>
                                  </p:stCondLst>
                                  <p:childTnLst>
                                    <p:set>
                                      <p:cBhvr>
                                        <p:cTn id="40" dur="1" fill="hold">
                                          <p:stCondLst>
                                            <p:cond delay="0"/>
                                          </p:stCondLst>
                                        </p:cTn>
                                        <p:tgtEl>
                                          <p:spTgt spid="32"/>
                                        </p:tgtEl>
                                        <p:attrNameLst>
                                          <p:attrName>style.visibility</p:attrName>
                                        </p:attrNameLst>
                                      </p:cBhvr>
                                      <p:to>
                                        <p:strVal val="visible"/>
                                      </p:to>
                                    </p:set>
                                    <p:animEffect transition="in" filter="wipe(left)">
                                      <p:cBhvr>
                                        <p:cTn id="41" dur="1000"/>
                                        <p:tgtEl>
                                          <p:spTgt spid="32"/>
                                        </p:tgtEl>
                                      </p:cBhvr>
                                    </p:animEffect>
                                  </p:childTnLst>
                                </p:cTn>
                              </p:par>
                              <p:par>
                                <p:cTn id="42" presetID="23" presetClass="entr" presetSubtype="16" fill="hold" grpId="0" nodeType="withEffect">
                                  <p:stCondLst>
                                    <p:cond delay="2000"/>
                                  </p:stCondLst>
                                  <p:childTnLst>
                                    <p:set>
                                      <p:cBhvr>
                                        <p:cTn id="43" dur="1" fill="hold">
                                          <p:stCondLst>
                                            <p:cond delay="0"/>
                                          </p:stCondLst>
                                        </p:cTn>
                                        <p:tgtEl>
                                          <p:spTgt spid="122"/>
                                        </p:tgtEl>
                                        <p:attrNameLst>
                                          <p:attrName>style.visibility</p:attrName>
                                        </p:attrNameLst>
                                      </p:cBhvr>
                                      <p:to>
                                        <p:strVal val="visible"/>
                                      </p:to>
                                    </p:set>
                                    <p:anim calcmode="lin" valueType="num">
                                      <p:cBhvr>
                                        <p:cTn id="44" dur="1500" fill="hold"/>
                                        <p:tgtEl>
                                          <p:spTgt spid="122"/>
                                        </p:tgtEl>
                                        <p:attrNameLst>
                                          <p:attrName>ppt_w</p:attrName>
                                        </p:attrNameLst>
                                      </p:cBhvr>
                                      <p:tavLst>
                                        <p:tav tm="0">
                                          <p:val>
                                            <p:fltVal val="0"/>
                                          </p:val>
                                        </p:tav>
                                        <p:tav tm="100000">
                                          <p:val>
                                            <p:strVal val="#ppt_w"/>
                                          </p:val>
                                        </p:tav>
                                      </p:tavLst>
                                    </p:anim>
                                    <p:anim calcmode="lin" valueType="num">
                                      <p:cBhvr>
                                        <p:cTn id="45" dur="1500" fill="hold"/>
                                        <p:tgtEl>
                                          <p:spTgt spid="122"/>
                                        </p:tgtEl>
                                        <p:attrNameLst>
                                          <p:attrName>ppt_h</p:attrName>
                                        </p:attrNameLst>
                                      </p:cBhvr>
                                      <p:tavLst>
                                        <p:tav tm="0">
                                          <p:val>
                                            <p:fltVal val="0"/>
                                          </p:val>
                                        </p:tav>
                                        <p:tav tm="100000">
                                          <p:val>
                                            <p:strVal val="#ppt_h"/>
                                          </p:val>
                                        </p:tav>
                                      </p:tavLst>
                                    </p:anim>
                                  </p:childTnLst>
                                </p:cTn>
                              </p:par>
                              <p:par>
                                <p:cTn id="46" presetID="22" presetClass="entr" presetSubtype="8" fill="hold" grpId="0" nodeType="withEffect">
                                  <p:stCondLst>
                                    <p:cond delay="2500"/>
                                  </p:stCondLst>
                                  <p:childTnLst>
                                    <p:set>
                                      <p:cBhvr>
                                        <p:cTn id="47" dur="1" fill="hold">
                                          <p:stCondLst>
                                            <p:cond delay="0"/>
                                          </p:stCondLst>
                                        </p:cTn>
                                        <p:tgtEl>
                                          <p:spTgt spid="35"/>
                                        </p:tgtEl>
                                        <p:attrNameLst>
                                          <p:attrName>style.visibility</p:attrName>
                                        </p:attrNameLst>
                                      </p:cBhvr>
                                      <p:to>
                                        <p:strVal val="visible"/>
                                      </p:to>
                                    </p:set>
                                    <p:animEffect transition="in" filter="wipe(left)">
                                      <p:cBhvr>
                                        <p:cTn id="48" dur="1000"/>
                                        <p:tgtEl>
                                          <p:spTgt spid="35"/>
                                        </p:tgtEl>
                                      </p:cBhvr>
                                    </p:animEffect>
                                  </p:childTnLst>
                                </p:cTn>
                              </p:par>
                              <p:par>
                                <p:cTn id="49" presetID="23" presetClass="entr" presetSubtype="16" fill="hold" grpId="0" nodeType="withEffect">
                                  <p:stCondLst>
                                    <p:cond delay="2500"/>
                                  </p:stCondLst>
                                  <p:childTnLst>
                                    <p:set>
                                      <p:cBhvr>
                                        <p:cTn id="50" dur="1" fill="hold">
                                          <p:stCondLst>
                                            <p:cond delay="0"/>
                                          </p:stCondLst>
                                        </p:cTn>
                                        <p:tgtEl>
                                          <p:spTgt spid="123"/>
                                        </p:tgtEl>
                                        <p:attrNameLst>
                                          <p:attrName>style.visibility</p:attrName>
                                        </p:attrNameLst>
                                      </p:cBhvr>
                                      <p:to>
                                        <p:strVal val="visible"/>
                                      </p:to>
                                    </p:set>
                                    <p:anim calcmode="lin" valueType="num">
                                      <p:cBhvr>
                                        <p:cTn id="51" dur="1500" fill="hold"/>
                                        <p:tgtEl>
                                          <p:spTgt spid="123"/>
                                        </p:tgtEl>
                                        <p:attrNameLst>
                                          <p:attrName>ppt_w</p:attrName>
                                        </p:attrNameLst>
                                      </p:cBhvr>
                                      <p:tavLst>
                                        <p:tav tm="0">
                                          <p:val>
                                            <p:fltVal val="0"/>
                                          </p:val>
                                        </p:tav>
                                        <p:tav tm="100000">
                                          <p:val>
                                            <p:strVal val="#ppt_w"/>
                                          </p:val>
                                        </p:tav>
                                      </p:tavLst>
                                    </p:anim>
                                    <p:anim calcmode="lin" valueType="num">
                                      <p:cBhvr>
                                        <p:cTn id="52" dur="1500" fill="hold"/>
                                        <p:tgtEl>
                                          <p:spTgt spid="123"/>
                                        </p:tgtEl>
                                        <p:attrNameLst>
                                          <p:attrName>ppt_h</p:attrName>
                                        </p:attrNameLst>
                                      </p:cBhvr>
                                      <p:tavLst>
                                        <p:tav tm="0">
                                          <p:val>
                                            <p:fltVal val="0"/>
                                          </p:val>
                                        </p:tav>
                                        <p:tav tm="100000">
                                          <p:val>
                                            <p:strVal val="#ppt_h"/>
                                          </p:val>
                                        </p:tav>
                                      </p:tavLst>
                                    </p:anim>
                                  </p:childTnLst>
                                </p:cTn>
                              </p:par>
                              <p:par>
                                <p:cTn id="53" presetID="22" presetClass="entr" presetSubtype="8" fill="hold" grpId="0" nodeType="withEffect">
                                  <p:stCondLst>
                                    <p:cond delay="3000"/>
                                  </p:stCondLst>
                                  <p:childTnLst>
                                    <p:set>
                                      <p:cBhvr>
                                        <p:cTn id="54" dur="1" fill="hold">
                                          <p:stCondLst>
                                            <p:cond delay="0"/>
                                          </p:stCondLst>
                                        </p:cTn>
                                        <p:tgtEl>
                                          <p:spTgt spid="38"/>
                                        </p:tgtEl>
                                        <p:attrNameLst>
                                          <p:attrName>style.visibility</p:attrName>
                                        </p:attrNameLst>
                                      </p:cBhvr>
                                      <p:to>
                                        <p:strVal val="visible"/>
                                      </p:to>
                                    </p:set>
                                    <p:animEffect transition="in" filter="wipe(left)">
                                      <p:cBhvr>
                                        <p:cTn id="55" dur="1000"/>
                                        <p:tgtEl>
                                          <p:spTgt spid="38"/>
                                        </p:tgtEl>
                                      </p:cBhvr>
                                    </p:animEffect>
                                  </p:childTnLst>
                                </p:cTn>
                              </p:par>
                              <p:par>
                                <p:cTn id="56" presetID="23" presetClass="entr" presetSubtype="16" fill="hold" grpId="0" nodeType="withEffect">
                                  <p:stCondLst>
                                    <p:cond delay="3000"/>
                                  </p:stCondLst>
                                  <p:childTnLst>
                                    <p:set>
                                      <p:cBhvr>
                                        <p:cTn id="57" dur="1" fill="hold">
                                          <p:stCondLst>
                                            <p:cond delay="0"/>
                                          </p:stCondLst>
                                        </p:cTn>
                                        <p:tgtEl>
                                          <p:spTgt spid="124"/>
                                        </p:tgtEl>
                                        <p:attrNameLst>
                                          <p:attrName>style.visibility</p:attrName>
                                        </p:attrNameLst>
                                      </p:cBhvr>
                                      <p:to>
                                        <p:strVal val="visible"/>
                                      </p:to>
                                    </p:set>
                                    <p:anim calcmode="lin" valueType="num">
                                      <p:cBhvr>
                                        <p:cTn id="58" dur="1500" fill="hold"/>
                                        <p:tgtEl>
                                          <p:spTgt spid="124"/>
                                        </p:tgtEl>
                                        <p:attrNameLst>
                                          <p:attrName>ppt_w</p:attrName>
                                        </p:attrNameLst>
                                      </p:cBhvr>
                                      <p:tavLst>
                                        <p:tav tm="0">
                                          <p:val>
                                            <p:fltVal val="0"/>
                                          </p:val>
                                        </p:tav>
                                        <p:tav tm="100000">
                                          <p:val>
                                            <p:strVal val="#ppt_w"/>
                                          </p:val>
                                        </p:tav>
                                      </p:tavLst>
                                    </p:anim>
                                    <p:anim calcmode="lin" valueType="num">
                                      <p:cBhvr>
                                        <p:cTn id="59" dur="1500" fill="hold"/>
                                        <p:tgtEl>
                                          <p:spTgt spid="124"/>
                                        </p:tgtEl>
                                        <p:attrNameLst>
                                          <p:attrName>ppt_h</p:attrName>
                                        </p:attrNameLst>
                                      </p:cBhvr>
                                      <p:tavLst>
                                        <p:tav tm="0">
                                          <p:val>
                                            <p:fltVal val="0"/>
                                          </p:val>
                                        </p:tav>
                                        <p:tav tm="100000">
                                          <p:val>
                                            <p:strVal val="#ppt_h"/>
                                          </p:val>
                                        </p:tav>
                                      </p:tavLst>
                                    </p:anim>
                                  </p:childTnLst>
                                </p:cTn>
                              </p:par>
                              <p:par>
                                <p:cTn id="60" presetID="22" presetClass="entr" presetSubtype="8" fill="hold" grpId="0" nodeType="withEffect">
                                  <p:stCondLst>
                                    <p:cond delay="3500"/>
                                  </p:stCondLst>
                                  <p:childTnLst>
                                    <p:set>
                                      <p:cBhvr>
                                        <p:cTn id="61" dur="1" fill="hold">
                                          <p:stCondLst>
                                            <p:cond delay="0"/>
                                          </p:stCondLst>
                                        </p:cTn>
                                        <p:tgtEl>
                                          <p:spTgt spid="46"/>
                                        </p:tgtEl>
                                        <p:attrNameLst>
                                          <p:attrName>style.visibility</p:attrName>
                                        </p:attrNameLst>
                                      </p:cBhvr>
                                      <p:to>
                                        <p:strVal val="visible"/>
                                      </p:to>
                                    </p:set>
                                    <p:animEffect transition="in" filter="wipe(left)">
                                      <p:cBhvr>
                                        <p:cTn id="62" dur="1000"/>
                                        <p:tgtEl>
                                          <p:spTgt spid="46"/>
                                        </p:tgtEl>
                                      </p:cBhvr>
                                    </p:animEffect>
                                  </p:childTnLst>
                                </p:cTn>
                              </p:par>
                              <p:par>
                                <p:cTn id="63" presetID="23" presetClass="entr" presetSubtype="16" fill="hold" grpId="0" nodeType="withEffect">
                                  <p:stCondLst>
                                    <p:cond delay="3500"/>
                                  </p:stCondLst>
                                  <p:childTnLst>
                                    <p:set>
                                      <p:cBhvr>
                                        <p:cTn id="64" dur="1" fill="hold">
                                          <p:stCondLst>
                                            <p:cond delay="0"/>
                                          </p:stCondLst>
                                        </p:cTn>
                                        <p:tgtEl>
                                          <p:spTgt spid="125"/>
                                        </p:tgtEl>
                                        <p:attrNameLst>
                                          <p:attrName>style.visibility</p:attrName>
                                        </p:attrNameLst>
                                      </p:cBhvr>
                                      <p:to>
                                        <p:strVal val="visible"/>
                                      </p:to>
                                    </p:set>
                                    <p:anim calcmode="lin" valueType="num">
                                      <p:cBhvr>
                                        <p:cTn id="65" dur="1500" fill="hold"/>
                                        <p:tgtEl>
                                          <p:spTgt spid="125"/>
                                        </p:tgtEl>
                                        <p:attrNameLst>
                                          <p:attrName>ppt_w</p:attrName>
                                        </p:attrNameLst>
                                      </p:cBhvr>
                                      <p:tavLst>
                                        <p:tav tm="0">
                                          <p:val>
                                            <p:fltVal val="0"/>
                                          </p:val>
                                        </p:tav>
                                        <p:tav tm="100000">
                                          <p:val>
                                            <p:strVal val="#ppt_w"/>
                                          </p:val>
                                        </p:tav>
                                      </p:tavLst>
                                    </p:anim>
                                    <p:anim calcmode="lin" valueType="num">
                                      <p:cBhvr>
                                        <p:cTn id="66" dur="1500" fill="hold"/>
                                        <p:tgtEl>
                                          <p:spTgt spid="125"/>
                                        </p:tgtEl>
                                        <p:attrNameLst>
                                          <p:attrName>ppt_h</p:attrName>
                                        </p:attrNameLst>
                                      </p:cBhvr>
                                      <p:tavLst>
                                        <p:tav tm="0">
                                          <p:val>
                                            <p:fltVal val="0"/>
                                          </p:val>
                                        </p:tav>
                                        <p:tav tm="100000">
                                          <p:val>
                                            <p:strVal val="#ppt_h"/>
                                          </p:val>
                                        </p:tav>
                                      </p:tavLst>
                                    </p:anim>
                                  </p:childTnLst>
                                </p:cTn>
                              </p:par>
                              <p:par>
                                <p:cTn id="67" presetID="22" presetClass="entr" presetSubtype="8" fill="hold" grpId="0" nodeType="withEffect">
                                  <p:stCondLst>
                                    <p:cond delay="4000"/>
                                  </p:stCondLst>
                                  <p:childTnLst>
                                    <p:set>
                                      <p:cBhvr>
                                        <p:cTn id="68" dur="1" fill="hold">
                                          <p:stCondLst>
                                            <p:cond delay="0"/>
                                          </p:stCondLst>
                                        </p:cTn>
                                        <p:tgtEl>
                                          <p:spTgt spid="49"/>
                                        </p:tgtEl>
                                        <p:attrNameLst>
                                          <p:attrName>style.visibility</p:attrName>
                                        </p:attrNameLst>
                                      </p:cBhvr>
                                      <p:to>
                                        <p:strVal val="visible"/>
                                      </p:to>
                                    </p:set>
                                    <p:animEffect transition="in" filter="wipe(left)">
                                      <p:cBhvr>
                                        <p:cTn id="69" dur="1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animBg="1"/>
      <p:bldP spid="127" grpId="0" animBg="1"/>
      <p:bldP spid="26" grpId="0"/>
      <p:bldP spid="32" grpId="0"/>
      <p:bldP spid="35" grpId="0"/>
      <p:bldP spid="38" grpId="0"/>
      <p:bldP spid="46" grpId="0"/>
      <p:bldP spid="49" grpId="0"/>
      <p:bldP spid="120" grpId="0" animBg="1"/>
      <p:bldP spid="121" grpId="0" animBg="1"/>
      <p:bldP spid="122" grpId="0" animBg="1"/>
      <p:bldP spid="123" grpId="0" animBg="1"/>
      <p:bldP spid="124" grpId="0" animBg="1"/>
      <p:bldP spid="12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a:extLst>
              <a:ext uri="{FF2B5EF4-FFF2-40B4-BE49-F238E27FC236}">
                <a16:creationId xmlns:a16="http://schemas.microsoft.com/office/drawing/2014/main" id="{A32625AD-9695-4452-9D9C-D2569B51C508}"/>
              </a:ext>
            </a:extLst>
          </p:cNvPr>
          <p:cNvGrpSpPr/>
          <p:nvPr/>
        </p:nvGrpSpPr>
        <p:grpSpPr>
          <a:xfrm>
            <a:off x="9535163" y="-1228512"/>
            <a:ext cx="4636034" cy="4464238"/>
            <a:chOff x="7416801" y="3824149"/>
            <a:chExt cx="1119157" cy="1077686"/>
          </a:xfrm>
        </p:grpSpPr>
        <p:sp>
          <p:nvSpPr>
            <p:cNvPr id="101" name="Freeform: Shape 100">
              <a:extLst>
                <a:ext uri="{FF2B5EF4-FFF2-40B4-BE49-F238E27FC236}">
                  <a16:creationId xmlns:a16="http://schemas.microsoft.com/office/drawing/2014/main" id="{E6D22179-2534-4BFD-96FC-172B6297F104}"/>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4781CA10-F380-447B-B63D-5371C294F090}"/>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456A1EA9-3E4B-4E3C-A0EB-256387F56086}"/>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BE0F6D12-D240-4EF7-B5BC-B969ED07DD45}"/>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463DD394-6FAD-4A9E-AC49-3EDD58092F60}"/>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C9C4647B-9763-484F-8A72-60E4E07A0C4F}"/>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93EDAE72-F79D-48C4-B391-6C95651DBA20}"/>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3E49DDF6-22E9-412A-A5CA-744437E16751}"/>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E126EC74-2B4B-435E-8CCC-1FF09097D8C8}"/>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EE02B2FA-86DC-42FF-9E20-D714F6861727}"/>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28104E94-F746-4949-A288-5C954B0F29A5}"/>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F16AA702-5467-4D36-92BB-EEF1E9FA8B21}"/>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AD1C6D47-4151-4A9B-AAB1-E21855829E95}"/>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3650453E-1A75-4E7A-841C-E8DFD5E17AF6}"/>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216D3929-E3AB-4EFD-B1AC-A04AD101B0D1}"/>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05998912-E0D3-41ED-B9DB-6293821B56B2}"/>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643294DD-8B41-40B3-8FE1-2F9AC65B5558}"/>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BC741419-0A98-470E-AD08-DCC070895913}"/>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29F0E947-6DA2-4195-A3A4-C43333D9FBE4}"/>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A4EA4516-F287-40FB-B127-60695CDB6669}"/>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B275F4F8-1E8E-4E93-A65B-26C81B3C9B0F}"/>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14B29769-3150-4029-B078-202FE0648562}"/>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23" name="Group 122">
            <a:extLst>
              <a:ext uri="{FF2B5EF4-FFF2-40B4-BE49-F238E27FC236}">
                <a16:creationId xmlns:a16="http://schemas.microsoft.com/office/drawing/2014/main" id="{DB099C0F-A11A-4A54-94AB-97F78B06CAEF}"/>
              </a:ext>
            </a:extLst>
          </p:cNvPr>
          <p:cNvGrpSpPr/>
          <p:nvPr/>
        </p:nvGrpSpPr>
        <p:grpSpPr>
          <a:xfrm rot="15553662">
            <a:off x="8655689" y="4606377"/>
            <a:ext cx="3211212" cy="3211133"/>
            <a:chOff x="3574257" y="-97394"/>
            <a:chExt cx="1063056" cy="1063030"/>
          </a:xfrm>
        </p:grpSpPr>
        <p:sp>
          <p:nvSpPr>
            <p:cNvPr id="124" name="Freeform: Shape 123">
              <a:extLst>
                <a:ext uri="{FF2B5EF4-FFF2-40B4-BE49-F238E27FC236}">
                  <a16:creationId xmlns:a16="http://schemas.microsoft.com/office/drawing/2014/main" id="{2D23B90C-4563-4FA2-B94F-D7E99F52E4EA}"/>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43F23ECA-D4DD-431B-96F2-B2A3EB52ABCA}"/>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14D4821D-92A2-47C5-ADD0-06E2FA5B2F6A}"/>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B2D45A40-AB1C-406F-B91D-E328C21668A7}"/>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3EB6B24D-5F5C-4CC8-873F-29214704CF29}"/>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33EA3E72-BA6F-40F5-81B2-FF533B5962D6}"/>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0" name="Freeform: Shape 129">
              <a:extLst>
                <a:ext uri="{FF2B5EF4-FFF2-40B4-BE49-F238E27FC236}">
                  <a16:creationId xmlns:a16="http://schemas.microsoft.com/office/drawing/2014/main" id="{D1D46F66-4C01-4BCA-8866-E30D5FCE0A94}"/>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1" name="Freeform: Shape 130">
              <a:extLst>
                <a:ext uri="{FF2B5EF4-FFF2-40B4-BE49-F238E27FC236}">
                  <a16:creationId xmlns:a16="http://schemas.microsoft.com/office/drawing/2014/main" id="{0A36DDBE-D662-4E29-82C7-5FA497CBF82D}"/>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2" name="Freeform: Shape 131">
              <a:extLst>
                <a:ext uri="{FF2B5EF4-FFF2-40B4-BE49-F238E27FC236}">
                  <a16:creationId xmlns:a16="http://schemas.microsoft.com/office/drawing/2014/main" id="{16557A55-4035-4358-A593-58202D7DF9E6}"/>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3" name="Freeform: Shape 132">
              <a:extLst>
                <a:ext uri="{FF2B5EF4-FFF2-40B4-BE49-F238E27FC236}">
                  <a16:creationId xmlns:a16="http://schemas.microsoft.com/office/drawing/2014/main" id="{510BFB21-6B04-4907-9C7C-BB3BD9489998}"/>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4" name="Freeform: Shape 133">
              <a:extLst>
                <a:ext uri="{FF2B5EF4-FFF2-40B4-BE49-F238E27FC236}">
                  <a16:creationId xmlns:a16="http://schemas.microsoft.com/office/drawing/2014/main" id="{17ADAC64-8D23-4AE8-987D-EB7CA109CCA5}"/>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65" name="Group 64">
            <a:extLst>
              <a:ext uri="{FF2B5EF4-FFF2-40B4-BE49-F238E27FC236}">
                <a16:creationId xmlns:a16="http://schemas.microsoft.com/office/drawing/2014/main" id="{606BA8C1-C8E0-4AAE-860D-D634CD339823}"/>
              </a:ext>
            </a:extLst>
          </p:cNvPr>
          <p:cNvGrpSpPr/>
          <p:nvPr/>
        </p:nvGrpSpPr>
        <p:grpSpPr>
          <a:xfrm rot="12483328">
            <a:off x="-2384805" y="2548488"/>
            <a:ext cx="4297556" cy="5220200"/>
            <a:chOff x="5668775" y="1917931"/>
            <a:chExt cx="790769" cy="960539"/>
          </a:xfrm>
        </p:grpSpPr>
        <p:sp>
          <p:nvSpPr>
            <p:cNvPr id="66" name="Freeform: Shape 65">
              <a:extLst>
                <a:ext uri="{FF2B5EF4-FFF2-40B4-BE49-F238E27FC236}">
                  <a16:creationId xmlns:a16="http://schemas.microsoft.com/office/drawing/2014/main" id="{F434CF64-E508-488D-972A-D5BCB09A4854}"/>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7" name="Freeform: Shape 66">
              <a:extLst>
                <a:ext uri="{FF2B5EF4-FFF2-40B4-BE49-F238E27FC236}">
                  <a16:creationId xmlns:a16="http://schemas.microsoft.com/office/drawing/2014/main" id="{48A30FBE-863E-4829-901F-2BBC49753EC5}"/>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9BBD5530-484F-454E-B8DA-3817EAC19596}"/>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D97A724B-2E43-437E-A685-26C9C1D02E77}"/>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2688D594-035F-4C94-99DA-E582DD7EB72B}"/>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9BABC87B-D207-45FC-AE8E-BA496CA05696}"/>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55656C43-5598-452E-B19F-02F73AB80415}"/>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3" name="Freeform: Shape 72">
              <a:extLst>
                <a:ext uri="{FF2B5EF4-FFF2-40B4-BE49-F238E27FC236}">
                  <a16:creationId xmlns:a16="http://schemas.microsoft.com/office/drawing/2014/main" id="{4A7876E4-6BA1-4EB2-ADCB-475E9E497D2F}"/>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C2245D8B-B740-4E27-9288-374E39A7B14C}"/>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ACAB8A65-96D3-409E-82FF-3B8FBF14136F}"/>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3B05304E-3296-4819-B6AE-5FD4938DA99F}"/>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28F41731-35BA-40BE-A8BA-40285DFF2B67}"/>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9C91460E-8CB3-4935-917E-4C508FEFE0FB}"/>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F151E41B-B7C3-4EE3-A70D-03C3DF30FA76}"/>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6352AC84-AB5B-49EE-9A42-F2D15427D1ED}"/>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3306AEA5-DC0E-4B1D-945C-CBF87E6CF0A0}"/>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A6DD3FEF-C3A3-4600-B03A-6B159148F7E0}"/>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AACDC84C-B781-4614-8C6A-B2CEC46F4BBF}"/>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00AF36B6-3316-485A-A02C-23A9FF5276FA}"/>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E5F6978B-A59A-47C1-BC90-C45AF09DCA80}"/>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9509A147-FEBD-4D91-BC4F-C472877655AA}"/>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208CCA9D-9552-49ED-80BF-7E01B72F59CA}"/>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6427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37" name="Graphic 253">
            <a:extLst>
              <a:ext uri="{FF2B5EF4-FFF2-40B4-BE49-F238E27FC236}">
                <a16:creationId xmlns:a16="http://schemas.microsoft.com/office/drawing/2014/main" id="{E398DDD5-4642-43BE-84E7-621CE525DB3D}"/>
              </a:ext>
            </a:extLst>
          </p:cNvPr>
          <p:cNvSpPr/>
          <p:nvPr/>
        </p:nvSpPr>
        <p:spPr>
          <a:xfrm>
            <a:off x="1435247" y="3958456"/>
            <a:ext cx="4064000" cy="2208546"/>
          </a:xfrm>
          <a:prstGeom prst="roundRect">
            <a:avLst>
              <a:gd name="adj" fmla="val 11401"/>
            </a:avLst>
          </a:prstGeom>
          <a:solidFill>
            <a:schemeClr val="tx2">
              <a:lumMod val="60000"/>
              <a:lumOff val="40000"/>
              <a:alpha val="40000"/>
            </a:schemeClr>
          </a:soli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lnSpc>
                <a:spcPts val="1500"/>
              </a:lnSpc>
              <a:spcAft>
                <a:spcPts val="1200"/>
              </a:spcAft>
            </a:pPr>
            <a:endParaRPr lang="en-US" sz="1300" b="1" dirty="0">
              <a:solidFill>
                <a:srgbClr val="FFFFFF"/>
              </a:solidFill>
              <a:latin typeface="Century Gothic" panose="020B0502020202020204" pitchFamily="34" charset="0"/>
            </a:endParaRPr>
          </a:p>
        </p:txBody>
      </p:sp>
      <p:sp>
        <p:nvSpPr>
          <p:cNvPr id="40" name="Graphic 253">
            <a:extLst>
              <a:ext uri="{FF2B5EF4-FFF2-40B4-BE49-F238E27FC236}">
                <a16:creationId xmlns:a16="http://schemas.microsoft.com/office/drawing/2014/main" id="{33C3CAEF-74F9-4F36-BED4-007B265A0691}"/>
              </a:ext>
            </a:extLst>
          </p:cNvPr>
          <p:cNvSpPr/>
          <p:nvPr/>
        </p:nvSpPr>
        <p:spPr>
          <a:xfrm>
            <a:off x="1435247" y="3958456"/>
            <a:ext cx="4064000" cy="861957"/>
          </a:xfrm>
          <a:prstGeom prst="roundRect">
            <a:avLst>
              <a:gd name="adj" fmla="val 28268"/>
            </a:avLst>
          </a:prstGeom>
          <a:solidFill>
            <a:schemeClr val="bg1">
              <a:alpha val="25000"/>
            </a:schemeClr>
          </a:solidFill>
          <a:ln w="19050" cap="flat">
            <a:noFill/>
            <a:prstDash val="solid"/>
            <a:miter/>
          </a:ln>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lvl="0">
              <a:spcAft>
                <a:spcPts val="1200"/>
              </a:spcAft>
            </a:pPr>
            <a:endParaRPr lang="en-US" sz="800" dirty="0">
              <a:solidFill>
                <a:srgbClr val="FFFFFF"/>
              </a:solidFill>
              <a:latin typeface="Century Gothic" panose="020B0502020202020204" pitchFamily="34" charset="0"/>
            </a:endParaRPr>
          </a:p>
        </p:txBody>
      </p:sp>
      <p:sp>
        <p:nvSpPr>
          <p:cNvPr id="36" name="Graphic 253">
            <a:extLst>
              <a:ext uri="{FF2B5EF4-FFF2-40B4-BE49-F238E27FC236}">
                <a16:creationId xmlns:a16="http://schemas.microsoft.com/office/drawing/2014/main" id="{1F39B9E8-2BBA-49BA-9FE7-5010A21DA669}"/>
              </a:ext>
            </a:extLst>
          </p:cNvPr>
          <p:cNvSpPr/>
          <p:nvPr/>
        </p:nvSpPr>
        <p:spPr>
          <a:xfrm>
            <a:off x="1435247" y="1442986"/>
            <a:ext cx="4064000" cy="2208546"/>
          </a:xfrm>
          <a:prstGeom prst="roundRect">
            <a:avLst>
              <a:gd name="adj" fmla="val 11401"/>
            </a:avLst>
          </a:prstGeom>
          <a:solidFill>
            <a:schemeClr val="tx2">
              <a:lumMod val="60000"/>
              <a:lumOff val="40000"/>
              <a:alpha val="40000"/>
            </a:schemeClr>
          </a:soli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lnSpc>
                <a:spcPts val="1500"/>
              </a:lnSpc>
              <a:spcAft>
                <a:spcPts val="1200"/>
              </a:spcAft>
            </a:pPr>
            <a:endParaRPr lang="en-US" sz="1300" b="1" dirty="0">
              <a:solidFill>
                <a:srgbClr val="FFFFFF"/>
              </a:solidFill>
              <a:latin typeface="Century Gothic" panose="020B0502020202020204" pitchFamily="34" charset="0"/>
            </a:endParaRPr>
          </a:p>
        </p:txBody>
      </p:sp>
      <p:sp>
        <p:nvSpPr>
          <p:cNvPr id="33" name="Graphic 253">
            <a:extLst>
              <a:ext uri="{FF2B5EF4-FFF2-40B4-BE49-F238E27FC236}">
                <a16:creationId xmlns:a16="http://schemas.microsoft.com/office/drawing/2014/main" id="{89B8311E-AEB7-44DA-AAE4-E6184AAAC84A}"/>
              </a:ext>
            </a:extLst>
          </p:cNvPr>
          <p:cNvSpPr/>
          <p:nvPr/>
        </p:nvSpPr>
        <p:spPr>
          <a:xfrm>
            <a:off x="1435247" y="1449529"/>
            <a:ext cx="4064000" cy="481260"/>
          </a:xfrm>
          <a:prstGeom prst="roundRect">
            <a:avLst>
              <a:gd name="adj" fmla="val 50000"/>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lvl="0">
              <a:spcAft>
                <a:spcPts val="1200"/>
              </a:spcAft>
            </a:pPr>
            <a:endParaRPr lang="en-US" sz="800" dirty="0">
              <a:solidFill>
                <a:srgbClr val="FFFFFF"/>
              </a:solidFill>
              <a:latin typeface="Century Gothic" panose="020B0502020202020204" pitchFamily="34" charset="0"/>
            </a:endParaRPr>
          </a:p>
        </p:txBody>
      </p:sp>
      <p:graphicFrame>
        <p:nvGraphicFramePr>
          <p:cNvPr id="6" name="Table 7">
            <a:extLst>
              <a:ext uri="{FF2B5EF4-FFF2-40B4-BE49-F238E27FC236}">
                <a16:creationId xmlns:a16="http://schemas.microsoft.com/office/drawing/2014/main" id="{3ED8FF00-6389-46D7-ABB2-816FB1184C51}"/>
              </a:ext>
            </a:extLst>
          </p:cNvPr>
          <p:cNvGraphicFramePr>
            <a:graphicFrameLocks noGrp="1"/>
          </p:cNvGraphicFramePr>
          <p:nvPr>
            <p:extLst>
              <p:ext uri="{D42A27DB-BD31-4B8C-83A1-F6EECF244321}">
                <p14:modId xmlns:p14="http://schemas.microsoft.com/office/powerpoint/2010/main" val="3982894717"/>
              </p:ext>
            </p:extLst>
          </p:nvPr>
        </p:nvGraphicFramePr>
        <p:xfrm>
          <a:off x="1435247" y="1449530"/>
          <a:ext cx="4064000" cy="2208546"/>
        </p:xfrm>
        <a:graphic>
          <a:graphicData uri="http://schemas.openxmlformats.org/drawingml/2006/table">
            <a:tbl>
              <a:tblPr bandRow="1">
                <a:tableStyleId>{5C22544A-7EE6-4342-B048-85BDC9FD1C3A}</a:tableStyleId>
              </a:tblPr>
              <a:tblGrid>
                <a:gridCol w="2032000">
                  <a:extLst>
                    <a:ext uri="{9D8B030D-6E8A-4147-A177-3AD203B41FA5}">
                      <a16:colId xmlns:a16="http://schemas.microsoft.com/office/drawing/2014/main" val="713902346"/>
                    </a:ext>
                  </a:extLst>
                </a:gridCol>
                <a:gridCol w="2032000">
                  <a:extLst>
                    <a:ext uri="{9D8B030D-6E8A-4147-A177-3AD203B41FA5}">
                      <a16:colId xmlns:a16="http://schemas.microsoft.com/office/drawing/2014/main" val="3544410189"/>
                    </a:ext>
                  </a:extLst>
                </a:gridCol>
              </a:tblGrid>
              <a:tr h="486866">
                <a:tc>
                  <a:txBody>
                    <a:bodyPr/>
                    <a:lstStyle/>
                    <a:p>
                      <a:pPr algn="ctr"/>
                      <a:r>
                        <a:rPr lang="en-US" sz="1000" b="1" dirty="0">
                          <a:solidFill>
                            <a:schemeClr val="bg1"/>
                          </a:solidFill>
                          <a:latin typeface="Century Gothic" panose="020B0502020202020204" pitchFamily="34" charset="0"/>
                        </a:rPr>
                        <a:t>PARTICULARS</a:t>
                      </a:r>
                    </a:p>
                  </a:txBody>
                  <a:tcPr marR="0" anchor="ctr">
                    <a:lnL w="12700" cmpd="sng">
                      <a:noFill/>
                    </a:lnL>
                    <a:lnR w="12700" cap="flat" cmpd="sng" algn="ctr">
                      <a:solidFill>
                        <a:srgbClr val="FFFFFF">
                          <a:alpha val="20000"/>
                        </a:srgbClr>
                      </a:solidFill>
                      <a:prstDash val="solid"/>
                      <a:round/>
                      <a:headEnd type="none" w="med" len="med"/>
                      <a:tailEnd type="none" w="med" len="med"/>
                    </a:lnR>
                    <a:lnT w="127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bg1"/>
                          </a:solidFill>
                          <a:latin typeface="Century Gothic" panose="020B0502020202020204" pitchFamily="34" charset="0"/>
                        </a:rPr>
                        <a:t>VALUES</a:t>
                      </a:r>
                    </a:p>
                  </a:txBody>
                  <a:tcPr marL="0" anchor="ctr">
                    <a:lnL w="12700" cap="flat" cmpd="sng" algn="ctr">
                      <a:solidFill>
                        <a:srgbClr val="FFFFFF">
                          <a:alpha val="20000"/>
                        </a:srgbClr>
                      </a:solidFill>
                      <a:prstDash val="solid"/>
                      <a:round/>
                      <a:headEnd type="none" w="med" len="med"/>
                      <a:tailEnd type="none" w="med" len="med"/>
                    </a:lnL>
                    <a:lnR w="12700" cmpd="sng">
                      <a:noFill/>
                    </a:lnR>
                    <a:lnT w="127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1745749"/>
                  </a:ext>
                </a:extLst>
              </a:tr>
              <a:tr h="344336">
                <a:tc>
                  <a:txBody>
                    <a:bodyPr/>
                    <a:lstStyle/>
                    <a:p>
                      <a:pPr algn="ctr"/>
                      <a:r>
                        <a:rPr lang="en-US" sz="800" b="0" dirty="0">
                          <a:solidFill>
                            <a:schemeClr val="bg1"/>
                          </a:solidFill>
                          <a:latin typeface="Century Gothic" panose="020B0502020202020204" pitchFamily="34" charset="0"/>
                        </a:rPr>
                        <a:t>Initial Investment</a:t>
                      </a:r>
                    </a:p>
                  </a:txBody>
                  <a:tcPr marR="0" anchor="ctr">
                    <a:lnL w="12700" cmpd="sng">
                      <a:noFill/>
                    </a:lnL>
                    <a:lnR w="12700" cap="flat" cmpd="sng" algn="ctr">
                      <a:solidFill>
                        <a:srgbClr val="FFFFFF">
                          <a:alpha val="20000"/>
                        </a:srgbClr>
                      </a:solid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$10,000 </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1258756"/>
                  </a:ext>
                </a:extLst>
              </a:tr>
              <a:tr h="344336">
                <a:tc>
                  <a:txBody>
                    <a:bodyPr/>
                    <a:lstStyle/>
                    <a:p>
                      <a:pPr algn="ctr"/>
                      <a:r>
                        <a:rPr lang="en-US" sz="800" b="0" dirty="0">
                          <a:solidFill>
                            <a:schemeClr val="bg1"/>
                          </a:solidFill>
                          <a:latin typeface="Century Gothic" panose="020B0502020202020204" pitchFamily="34" charset="0"/>
                        </a:rPr>
                        <a:t>Benefit in 1</a:t>
                      </a:r>
                      <a:r>
                        <a:rPr lang="en-US" sz="800" b="0" baseline="30000" dirty="0">
                          <a:solidFill>
                            <a:schemeClr val="bg1"/>
                          </a:solidFill>
                          <a:latin typeface="Century Gothic" panose="020B0502020202020204" pitchFamily="34" charset="0"/>
                        </a:rPr>
                        <a:t>st</a:t>
                      </a:r>
                      <a:r>
                        <a:rPr lang="en-US" sz="800" b="0" dirty="0">
                          <a:solidFill>
                            <a:schemeClr val="bg1"/>
                          </a:solidFill>
                          <a:latin typeface="Century Gothic" panose="020B0502020202020204" pitchFamily="34" charset="0"/>
                        </a:rPr>
                        <a:t> year</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$5,000 </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610662"/>
                  </a:ext>
                </a:extLst>
              </a:tr>
              <a:tr h="344336">
                <a:tc>
                  <a:txBody>
                    <a:bodyPr/>
                    <a:lstStyle/>
                    <a:p>
                      <a:pPr algn="ctr"/>
                      <a:r>
                        <a:rPr lang="en-US" sz="800" b="0" dirty="0">
                          <a:solidFill>
                            <a:schemeClr val="bg1"/>
                          </a:solidFill>
                          <a:latin typeface="Century Gothic" panose="020B0502020202020204" pitchFamily="34" charset="0"/>
                        </a:rPr>
                        <a:t>Benefit in 2nd year</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$3,000 </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2942659"/>
                  </a:ext>
                </a:extLst>
              </a:tr>
              <a:tr h="344336">
                <a:tc>
                  <a:txBody>
                    <a:bodyPr/>
                    <a:lstStyle/>
                    <a:p>
                      <a:pPr algn="ctr"/>
                      <a:r>
                        <a:rPr lang="en-US" sz="800" b="0" dirty="0">
                          <a:solidFill>
                            <a:schemeClr val="bg1"/>
                          </a:solidFill>
                          <a:latin typeface="Century Gothic" panose="020B0502020202020204" pitchFamily="34" charset="0"/>
                        </a:rPr>
                        <a:t>Benefit in 3rd year</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$4,000 </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2660031"/>
                  </a:ext>
                </a:extLst>
              </a:tr>
              <a:tr h="344336">
                <a:tc>
                  <a:txBody>
                    <a:bodyPr/>
                    <a:lstStyle/>
                    <a:p>
                      <a:pPr algn="ctr"/>
                      <a:r>
                        <a:rPr lang="en-US" sz="800" b="0" dirty="0">
                          <a:solidFill>
                            <a:schemeClr val="bg1"/>
                          </a:solidFill>
                          <a:latin typeface="Century Gothic" panose="020B0502020202020204" pitchFamily="34" charset="0"/>
                        </a:rPr>
                        <a:t>Discount Rate</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800" b="0" dirty="0">
                          <a:solidFill>
                            <a:schemeClr val="bg1"/>
                          </a:solidFill>
                          <a:latin typeface="Century Gothic" panose="020B0502020202020204" pitchFamily="34" charset="0"/>
                        </a:rPr>
                        <a:t>5%</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03296398"/>
                  </a:ext>
                </a:extLst>
              </a:tr>
            </a:tbl>
          </a:graphicData>
        </a:graphic>
      </p:graphicFrame>
      <p:sp>
        <p:nvSpPr>
          <p:cNvPr id="23" name="TextBox 22">
            <a:extLst>
              <a:ext uri="{FF2B5EF4-FFF2-40B4-BE49-F238E27FC236}">
                <a16:creationId xmlns:a16="http://schemas.microsoft.com/office/drawing/2014/main" id="{B770A06E-8C44-4991-B8C0-241E644D4B37}"/>
              </a:ext>
            </a:extLst>
          </p:cNvPr>
          <p:cNvSpPr txBox="1"/>
          <p:nvPr/>
        </p:nvSpPr>
        <p:spPr>
          <a:xfrm>
            <a:off x="4990573" y="512897"/>
            <a:ext cx="2210862"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BCR EXAMPLE</a:t>
            </a:r>
          </a:p>
        </p:txBody>
      </p:sp>
      <p:grpSp>
        <p:nvGrpSpPr>
          <p:cNvPr id="5" name="Group 4">
            <a:extLst>
              <a:ext uri="{FF2B5EF4-FFF2-40B4-BE49-F238E27FC236}">
                <a16:creationId xmlns:a16="http://schemas.microsoft.com/office/drawing/2014/main" id="{DEA53EA7-2F34-46C3-B898-A8FF3CB67CEC}"/>
              </a:ext>
            </a:extLst>
          </p:cNvPr>
          <p:cNvGrpSpPr/>
          <p:nvPr/>
        </p:nvGrpSpPr>
        <p:grpSpPr>
          <a:xfrm>
            <a:off x="6096000" y="1449529"/>
            <a:ext cx="5061566" cy="4730898"/>
            <a:chOff x="1320947" y="1449529"/>
            <a:chExt cx="5061566" cy="4730898"/>
          </a:xfrm>
        </p:grpSpPr>
        <p:sp>
          <p:nvSpPr>
            <p:cNvPr id="30" name="Rectangle: Rounded Corners 29">
              <a:extLst>
                <a:ext uri="{FF2B5EF4-FFF2-40B4-BE49-F238E27FC236}">
                  <a16:creationId xmlns:a16="http://schemas.microsoft.com/office/drawing/2014/main" id="{D8E4125D-2D68-486E-A91F-A7A0A3A98F78}"/>
                </a:ext>
              </a:extLst>
            </p:cNvPr>
            <p:cNvSpPr/>
            <p:nvPr/>
          </p:nvSpPr>
          <p:spPr>
            <a:xfrm>
              <a:off x="1320947" y="1449529"/>
              <a:ext cx="5061566" cy="4274996"/>
            </a:xfrm>
            <a:prstGeom prst="roundRect">
              <a:avLst>
                <a:gd name="adj" fmla="val 6570"/>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lnSpc>
                  <a:spcPts val="1500"/>
                </a:lnSpc>
                <a:spcAft>
                  <a:spcPts val="1200"/>
                </a:spcAft>
              </a:pPr>
              <a:endParaRPr lang="en-US" sz="1300" b="1">
                <a:solidFill>
                  <a:srgbClr val="FFFFFF"/>
                </a:solidFill>
                <a:latin typeface="Century Gothic" panose="020B0502020202020204" pitchFamily="34" charset="0"/>
              </a:endParaRPr>
            </a:p>
          </p:txBody>
        </p:sp>
        <p:sp>
          <p:nvSpPr>
            <p:cNvPr id="7" name="Rectangle 6">
              <a:extLst>
                <a:ext uri="{FF2B5EF4-FFF2-40B4-BE49-F238E27FC236}">
                  <a16:creationId xmlns:a16="http://schemas.microsoft.com/office/drawing/2014/main" id="{9C2C01F0-0176-4E4A-97C0-F0E3423637F7}"/>
                </a:ext>
              </a:extLst>
            </p:cNvPr>
            <p:cNvSpPr/>
            <p:nvPr/>
          </p:nvSpPr>
          <p:spPr>
            <a:xfrm>
              <a:off x="1759860" y="1844567"/>
              <a:ext cx="4183740" cy="1813510"/>
            </a:xfrm>
            <a:prstGeom prst="rect">
              <a:avLst/>
            </a:prstGeom>
          </p:spPr>
          <p:txBody>
            <a:bodyPr wrap="square">
              <a:spAutoFit/>
            </a:bodyPr>
            <a:lstStyle/>
            <a:p>
              <a:pPr marL="171450" marR="0" lvl="0" indent="-171450" algn="l" defTabSz="914400" rtl="0" eaLnBrk="1" fontAlgn="auto" latinLnBrk="0" hangingPunct="1">
                <a:lnSpc>
                  <a:spcPts val="1600"/>
                </a:lnSpc>
                <a:spcBef>
                  <a:spcPts val="0"/>
                </a:spcBef>
                <a:spcAft>
                  <a:spcPts val="1200"/>
                </a:spcAft>
                <a:buClr>
                  <a:schemeClr val="accent4">
                    <a:lumMod val="60000"/>
                    <a:lumOff val="40000"/>
                  </a:schemeClr>
                </a:buClr>
                <a:buSzTx/>
                <a:buFont typeface="Arial" panose="020B0604020202020204" pitchFamily="34" charset="0"/>
                <a:buChar char="•"/>
                <a:tabLst/>
                <a:defRPr/>
              </a:pPr>
              <a:r>
                <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Let us take an example of a company that has recently invested </a:t>
              </a:r>
              <a:r>
                <a:rPr kumimoji="0" lang="en-US" sz="100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$10,000 </a:t>
              </a:r>
              <a:r>
                <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for the purpose of replacing some of its machinery components. </a:t>
              </a:r>
            </a:p>
            <a:p>
              <a:pPr marL="171450" marR="0" lvl="0" indent="-171450" algn="l" defTabSz="914400" rtl="0" eaLnBrk="1" fontAlgn="auto" latinLnBrk="0" hangingPunct="1">
                <a:lnSpc>
                  <a:spcPts val="1600"/>
                </a:lnSpc>
                <a:spcBef>
                  <a:spcPts val="0"/>
                </a:spcBef>
                <a:spcAft>
                  <a:spcPts val="1200"/>
                </a:spcAft>
                <a:buClr>
                  <a:schemeClr val="accent4">
                    <a:lumMod val="60000"/>
                    <a:lumOff val="40000"/>
                  </a:schemeClr>
                </a:buClr>
                <a:buSzTx/>
                <a:buFont typeface="Arial" panose="020B0604020202020204" pitchFamily="34" charset="0"/>
                <a:buChar char="•"/>
                <a:tabLst/>
                <a:defRPr/>
              </a:pPr>
              <a:r>
                <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This renovation is expected to result in incremental benefits of $5,000 in 1st year, $3,000 in 2nd year and $4,000 in 3rd year. </a:t>
              </a:r>
            </a:p>
            <a:p>
              <a:pPr marL="171450" marR="0" lvl="0" indent="-171450" algn="l" defTabSz="914400" rtl="0" eaLnBrk="1" fontAlgn="auto" latinLnBrk="0" hangingPunct="1">
                <a:lnSpc>
                  <a:spcPts val="1600"/>
                </a:lnSpc>
                <a:spcBef>
                  <a:spcPts val="0"/>
                </a:spcBef>
                <a:spcAft>
                  <a:spcPts val="1200"/>
                </a:spcAft>
                <a:buClr>
                  <a:schemeClr val="accent4">
                    <a:lumMod val="60000"/>
                    <a:lumOff val="40000"/>
                  </a:schemeClr>
                </a:buClr>
                <a:buSzTx/>
                <a:buFont typeface="Arial" panose="020B0604020202020204" pitchFamily="34" charset="0"/>
                <a:buChar char="•"/>
                <a:tabLst/>
                <a:defRPr/>
              </a:pPr>
              <a:r>
                <a:rPr kumimoji="0" lang="en-US" sz="10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Calculate the benefit-cost ratio of the replacement project if the applicable discounting rate is 5%.</a:t>
              </a:r>
            </a:p>
          </p:txBody>
        </p:sp>
        <p:grpSp>
          <p:nvGrpSpPr>
            <p:cNvPr id="4" name="Group 3">
              <a:extLst>
                <a:ext uri="{FF2B5EF4-FFF2-40B4-BE49-F238E27FC236}">
                  <a16:creationId xmlns:a16="http://schemas.microsoft.com/office/drawing/2014/main" id="{8AD75AB3-C449-44A5-9314-833EC4BB0CB8}"/>
                </a:ext>
              </a:extLst>
            </p:cNvPr>
            <p:cNvGrpSpPr/>
            <p:nvPr/>
          </p:nvGrpSpPr>
          <p:grpSpPr>
            <a:xfrm>
              <a:off x="1759860" y="4070687"/>
              <a:ext cx="4183740" cy="826670"/>
              <a:chOff x="1759860" y="4009727"/>
              <a:chExt cx="4183740" cy="826670"/>
            </a:xfrm>
          </p:grpSpPr>
          <p:sp>
            <p:nvSpPr>
              <p:cNvPr id="27" name="Rectangle 26">
                <a:extLst>
                  <a:ext uri="{FF2B5EF4-FFF2-40B4-BE49-F238E27FC236}">
                    <a16:creationId xmlns:a16="http://schemas.microsoft.com/office/drawing/2014/main" id="{F9B039AC-D37D-41FD-8982-7C7A77D4F9A6}"/>
                  </a:ext>
                </a:extLst>
              </p:cNvPr>
              <p:cNvSpPr/>
              <p:nvPr/>
            </p:nvSpPr>
            <p:spPr>
              <a:xfrm>
                <a:off x="1759860" y="4009727"/>
                <a:ext cx="4183740" cy="293863"/>
              </a:xfrm>
              <a:prstGeom prst="rect">
                <a:avLst/>
              </a:prstGeom>
            </p:spPr>
            <p:txBody>
              <a:bodyPr wrap="square">
                <a:spAutoFit/>
              </a:bodyPr>
              <a:lstStyle/>
              <a:p>
                <a:pPr marL="0" marR="0" lvl="0" indent="0" algn="l" defTabSz="914400" rtl="0" eaLnBrk="1" fontAlgn="auto" latinLnBrk="0" hangingPunct="1">
                  <a:lnSpc>
                    <a:spcPts val="1800"/>
                  </a:lnSpc>
                  <a:spcBef>
                    <a:spcPts val="0"/>
                  </a:spcBef>
                  <a:spcAft>
                    <a:spcPts val="0"/>
                  </a:spcAft>
                  <a:buClrTx/>
                  <a:buSzTx/>
                  <a:buFontTx/>
                  <a:buNone/>
                  <a:tabLst/>
                  <a:defRPr/>
                </a:pPr>
                <a:r>
                  <a:rPr kumimoji="0" lang="en-US" sz="1000" b="0" i="1" u="none" strike="noStrike" kern="1200" cap="none" spc="0" normalizeH="0" baseline="0" noProof="0" dirty="0">
                    <a:ln>
                      <a:noFill/>
                    </a:ln>
                    <a:solidFill>
                      <a:schemeClr val="accent4">
                        <a:lumMod val="60000"/>
                        <a:lumOff val="40000"/>
                      </a:schemeClr>
                    </a:solidFill>
                    <a:effectLst/>
                    <a:uLnTx/>
                    <a:uFillTx/>
                    <a:latin typeface="Century Gothic" panose="020B0502020202020204" pitchFamily="34" charset="0"/>
                    <a:ea typeface="+mn-ea"/>
                    <a:cs typeface="+mn-cs"/>
                  </a:rPr>
                  <a:t>Benefit-Cost Ratio is calculated using the formula given below:</a:t>
                </a:r>
              </a:p>
            </p:txBody>
          </p:sp>
          <p:grpSp>
            <p:nvGrpSpPr>
              <p:cNvPr id="3" name="Group 2">
                <a:extLst>
                  <a:ext uri="{FF2B5EF4-FFF2-40B4-BE49-F238E27FC236}">
                    <a16:creationId xmlns:a16="http://schemas.microsoft.com/office/drawing/2014/main" id="{6A2168CE-5148-4D5D-ABB0-1C3B33BDA5E1}"/>
                  </a:ext>
                </a:extLst>
              </p:cNvPr>
              <p:cNvGrpSpPr/>
              <p:nvPr/>
            </p:nvGrpSpPr>
            <p:grpSpPr>
              <a:xfrm>
                <a:off x="2432463" y="4436287"/>
                <a:ext cx="2643870" cy="400110"/>
                <a:chOff x="2432463" y="4759452"/>
                <a:chExt cx="2643870" cy="400110"/>
              </a:xfrm>
            </p:grpSpPr>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C8D1B2F5-BE62-49E5-8B28-9FA2C88202D0}"/>
                        </a:ext>
                      </a:extLst>
                    </p:cNvPr>
                    <p:cNvSpPr txBox="1"/>
                    <p:nvPr/>
                  </p:nvSpPr>
                  <p:spPr>
                    <a:xfrm>
                      <a:off x="3556686" y="4798117"/>
                      <a:ext cx="1519647" cy="322781"/>
                    </a:xfrm>
                    <a:prstGeom prst="roundRect">
                      <a:avLst>
                        <a:gd name="adj" fmla="val 0"/>
                      </a:avLst>
                    </a:prstGeom>
                    <a:noFill/>
                  </p:spPr>
                  <p:txBody>
                    <a:bodyPr wrap="none" lIns="0" tIns="0" rIns="0" bIns="0" rtlCol="0" anchor="ctr" anchorCtr="0">
                      <a:spAutoFit/>
                    </a:bodyPr>
                    <a:lstStyle/>
                    <a:p>
                      <a:pPr lvl="0">
                        <a:defRPr/>
                      </a:pPr>
                      <a14:m>
                        <m:oMathPara xmlns:m="http://schemas.openxmlformats.org/officeDocument/2006/math">
                          <m:oMathParaPr>
                            <m:jc m:val="centerGroup"/>
                          </m:oMathParaPr>
                          <m:oMath xmlns:m="http://schemas.openxmlformats.org/officeDocument/2006/math">
                            <m:f>
                              <m:fPr>
                                <m:ctrlPr>
                                  <a:rPr kumimoji="0" lang="en-US" sz="1000" i="1" u="none" strike="noStrike" kern="1200" cap="none" spc="100" normalizeH="0" noProof="0" smtClean="0">
                                    <a:ln>
                                      <a:noFill/>
                                    </a:ln>
                                    <a:solidFill>
                                      <a:schemeClr val="bg1"/>
                                    </a:solidFill>
                                    <a:effectLst/>
                                    <a:uLnTx/>
                                    <a:uFillTx/>
                                    <a:latin typeface="Cambria Math" panose="02040503050406030204" pitchFamily="18" charset="0"/>
                                    <a:ea typeface="+mn-ea"/>
                                    <a:cs typeface="+mn-cs"/>
                                  </a:rPr>
                                </m:ctrlPr>
                              </m:fPr>
                              <m:num>
                                <m:r>
                                  <m:rPr>
                                    <m:nor/>
                                  </m:rPr>
                                  <a:rPr lang="en-US" sz="1000" dirty="0">
                                    <a:solidFill>
                                      <a:schemeClr val="bg1"/>
                                    </a:solidFill>
                                    <a:latin typeface="Century Gothic" panose="020B0502020202020204" pitchFamily="34" charset="0"/>
                                  </a:rPr>
                                  <m:t>PV</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of</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Expected</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Benefits</m:t>
                                </m:r>
                              </m:num>
                              <m:den>
                                <m:r>
                                  <m:rPr>
                                    <m:nor/>
                                  </m:rPr>
                                  <a:rPr lang="en-US" sz="1000" dirty="0">
                                    <a:solidFill>
                                      <a:schemeClr val="bg1"/>
                                    </a:solidFill>
                                    <a:latin typeface="Century Gothic" panose="020B0502020202020204" pitchFamily="34" charset="0"/>
                                  </a:rPr>
                                  <m:t>PV</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of</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Expected</m:t>
                                </m:r>
                                <m:r>
                                  <m:rPr>
                                    <m:nor/>
                                  </m:rPr>
                                  <a:rPr lang="en-US" sz="1000" dirty="0">
                                    <a:solidFill>
                                      <a:schemeClr val="bg1"/>
                                    </a:solidFill>
                                    <a:latin typeface="Century Gothic" panose="020B0502020202020204" pitchFamily="34" charset="0"/>
                                  </a:rPr>
                                  <m:t> </m:t>
                                </m:r>
                                <m:r>
                                  <m:rPr>
                                    <m:nor/>
                                  </m:rPr>
                                  <a:rPr lang="en-US" sz="1000" dirty="0">
                                    <a:solidFill>
                                      <a:schemeClr val="bg1"/>
                                    </a:solidFill>
                                    <a:latin typeface="Century Gothic" panose="020B0502020202020204" pitchFamily="34" charset="0"/>
                                  </a:rPr>
                                  <m:t>Costs</m:t>
                                </m:r>
                              </m:den>
                            </m:f>
                          </m:oMath>
                        </m:oMathPara>
                      </a14:m>
                      <a:endParaRPr kumimoji="0" lang="en-US" sz="1000" i="0" u="none" strike="noStrike" kern="1200" cap="none" spc="100" normalizeH="0" noProof="0" dirty="0">
                        <a:ln>
                          <a:noFill/>
                        </a:ln>
                        <a:solidFill>
                          <a:schemeClr val="bg1"/>
                        </a:solidFill>
                        <a:effectLst/>
                        <a:uLnTx/>
                        <a:uFillTx/>
                        <a:latin typeface="Century Gothic" panose="020B0502020202020204" pitchFamily="34" charset="0"/>
                        <a:ea typeface="+mn-ea"/>
                        <a:cs typeface="+mn-cs"/>
                      </a:endParaRPr>
                    </a:p>
                  </p:txBody>
                </p:sp>
              </mc:Choice>
              <mc:Fallback xmlns="">
                <p:sp>
                  <p:nvSpPr>
                    <p:cNvPr id="24" name="TextBox 23">
                      <a:extLst>
                        <a:ext uri="{FF2B5EF4-FFF2-40B4-BE49-F238E27FC236}">
                          <a16:creationId xmlns:a16="http://schemas.microsoft.com/office/drawing/2014/main" id="{C8D1B2F5-BE62-49E5-8B28-9FA2C88202D0}"/>
                        </a:ext>
                      </a:extLst>
                    </p:cNvPr>
                    <p:cNvSpPr txBox="1">
                      <a:spLocks noRot="1" noChangeAspect="1" noMove="1" noResize="1" noEditPoints="1" noAdjustHandles="1" noChangeArrowheads="1" noChangeShapeType="1" noTextEdit="1"/>
                    </p:cNvSpPr>
                    <p:nvPr/>
                  </p:nvSpPr>
                  <p:spPr>
                    <a:xfrm>
                      <a:off x="3556686" y="4798117"/>
                      <a:ext cx="1519647" cy="322781"/>
                    </a:xfrm>
                    <a:prstGeom prst="roundRect">
                      <a:avLst>
                        <a:gd name="adj" fmla="val 0"/>
                      </a:avLst>
                    </a:prstGeom>
                    <a:blipFill>
                      <a:blip r:embed="rId3"/>
                      <a:stretch>
                        <a:fillRect l="-1205" t="-3774" r="-1205" b="-16981"/>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708293E1-EF68-4EEB-894D-10F2375F3D64}"/>
                    </a:ext>
                  </a:extLst>
                </p:cNvPr>
                <p:cNvSpPr txBox="1"/>
                <p:nvPr/>
              </p:nvSpPr>
              <p:spPr>
                <a:xfrm>
                  <a:off x="3186506" y="4836397"/>
                  <a:ext cx="274434" cy="246221"/>
                </a:xfrm>
                <a:prstGeom prst="rect">
                  <a:avLst/>
                </a:prstGeom>
                <a:noFill/>
              </p:spPr>
              <p:txBody>
                <a:bodyPr wrap="non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i="0" u="none" strike="noStrike" kern="1200" cap="none" spc="100" normalizeH="0" noProof="0" dirty="0">
                      <a:ln>
                        <a:noFill/>
                      </a:ln>
                      <a:solidFill>
                        <a:schemeClr val="bg1"/>
                      </a:solidFill>
                      <a:effectLst/>
                      <a:uLnTx/>
                      <a:uFillTx/>
                      <a:latin typeface="Century Gothic" panose="020B0502020202020204" pitchFamily="34" charset="0"/>
                      <a:ea typeface="+mn-ea"/>
                      <a:cs typeface="+mn-cs"/>
                    </a:rPr>
                    <a:t>=</a:t>
                  </a:r>
                </a:p>
              </p:txBody>
            </p:sp>
            <p:sp>
              <p:nvSpPr>
                <p:cNvPr id="31" name="TextBox 30">
                  <a:extLst>
                    <a:ext uri="{FF2B5EF4-FFF2-40B4-BE49-F238E27FC236}">
                      <a16:creationId xmlns:a16="http://schemas.microsoft.com/office/drawing/2014/main" id="{8987D3DB-9CC1-4AE5-AAAB-01ACC59D2523}"/>
                    </a:ext>
                  </a:extLst>
                </p:cNvPr>
                <p:cNvSpPr txBox="1"/>
                <p:nvPr/>
              </p:nvSpPr>
              <p:spPr>
                <a:xfrm>
                  <a:off x="2432463" y="4759452"/>
                  <a:ext cx="734496" cy="400110"/>
                </a:xfrm>
                <a:prstGeom prst="rect">
                  <a:avLst/>
                </a:prstGeom>
                <a:noFill/>
              </p:spPr>
              <p:txBody>
                <a:bodyPr wrap="non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000" i="0" u="none" strike="noStrike" kern="1200" cap="none" spc="100" normalizeH="0" noProof="0" dirty="0">
                      <a:ln>
                        <a:noFill/>
                      </a:ln>
                      <a:solidFill>
                        <a:schemeClr val="bg1"/>
                      </a:solidFill>
                      <a:effectLst/>
                      <a:uLnTx/>
                      <a:uFillTx/>
                      <a:latin typeface="Century Gothic" panose="020B0502020202020204" pitchFamily="34" charset="0"/>
                      <a:ea typeface="+mn-ea"/>
                      <a:cs typeface="+mn-cs"/>
                    </a:rPr>
                    <a:t>BCR</a:t>
                  </a:r>
                </a:p>
              </p:txBody>
            </p:sp>
          </p:grpSp>
        </p:grpSp>
        <p:sp>
          <p:nvSpPr>
            <p:cNvPr id="32" name="Rounded Rectangle 18">
              <a:extLst>
                <a:ext uri="{FF2B5EF4-FFF2-40B4-BE49-F238E27FC236}">
                  <a16:creationId xmlns:a16="http://schemas.microsoft.com/office/drawing/2014/main" id="{B073EBC4-66EF-48AB-9CAF-276E19B14055}"/>
                </a:ext>
              </a:extLst>
            </p:cNvPr>
            <p:cNvSpPr/>
            <p:nvPr/>
          </p:nvSpPr>
          <p:spPr>
            <a:xfrm>
              <a:off x="1693185" y="5290837"/>
              <a:ext cx="4317090" cy="889590"/>
            </a:xfrm>
            <a:prstGeom prst="roundRect">
              <a:avLst>
                <a:gd name="adj" fmla="val 27591"/>
              </a:avLst>
            </a:prstGeom>
            <a:gradFill flip="none" rotWithShape="1">
              <a:gsLst>
                <a:gs pos="100000">
                  <a:schemeClr val="accent4"/>
                </a:gs>
                <a:gs pos="67000">
                  <a:schemeClr val="accent2"/>
                </a:gs>
                <a:gs pos="0">
                  <a:schemeClr val="accent2">
                    <a:lumMod val="50000"/>
                    <a:alpha val="36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dirty="0">
                  <a:solidFill>
                    <a:schemeClr val="bg1"/>
                  </a:solidFill>
                  <a:latin typeface="Century Gothic" panose="020B0502020202020204" pitchFamily="34" charset="0"/>
                </a:rPr>
                <a:t>BENEFIT-COST RATIO = </a:t>
              </a:r>
              <a:r>
                <a:rPr lang="en-US" b="1" dirty="0">
                  <a:solidFill>
                    <a:schemeClr val="accent4">
                      <a:lumMod val="60000"/>
                      <a:lumOff val="40000"/>
                    </a:schemeClr>
                  </a:solidFill>
                  <a:latin typeface="Century Gothic" panose="020B0502020202020204" pitchFamily="34" charset="0"/>
                </a:rPr>
                <a:t>1.09</a:t>
              </a:r>
            </a:p>
          </p:txBody>
        </p:sp>
      </p:grpSp>
      <p:sp>
        <p:nvSpPr>
          <p:cNvPr id="38" name="Graphic 253">
            <a:extLst>
              <a:ext uri="{FF2B5EF4-FFF2-40B4-BE49-F238E27FC236}">
                <a16:creationId xmlns:a16="http://schemas.microsoft.com/office/drawing/2014/main" id="{9E75D01F-3B3D-42D4-B5AC-59E0D9675970}"/>
              </a:ext>
            </a:extLst>
          </p:cNvPr>
          <p:cNvSpPr/>
          <p:nvPr/>
        </p:nvSpPr>
        <p:spPr>
          <a:xfrm>
            <a:off x="1435247" y="3964999"/>
            <a:ext cx="4064000" cy="481260"/>
          </a:xfrm>
          <a:prstGeom prst="roundRect">
            <a:avLst>
              <a:gd name="adj" fmla="val 49185"/>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lvl="0">
              <a:spcAft>
                <a:spcPts val="1200"/>
              </a:spcAft>
            </a:pPr>
            <a:endParaRPr lang="en-US" sz="800" dirty="0">
              <a:solidFill>
                <a:srgbClr val="FFFFFF"/>
              </a:solidFill>
              <a:latin typeface="Century Gothic" panose="020B0502020202020204" pitchFamily="34" charset="0"/>
            </a:endParaRPr>
          </a:p>
        </p:txBody>
      </p:sp>
      <p:graphicFrame>
        <p:nvGraphicFramePr>
          <p:cNvPr id="39" name="Table 7">
            <a:extLst>
              <a:ext uri="{FF2B5EF4-FFF2-40B4-BE49-F238E27FC236}">
                <a16:creationId xmlns:a16="http://schemas.microsoft.com/office/drawing/2014/main" id="{EBE4A3D8-EBC9-471B-91E5-4424D5C08EAB}"/>
              </a:ext>
            </a:extLst>
          </p:cNvPr>
          <p:cNvGraphicFramePr>
            <a:graphicFrameLocks noGrp="1"/>
          </p:cNvGraphicFramePr>
          <p:nvPr>
            <p:extLst>
              <p:ext uri="{D42A27DB-BD31-4B8C-83A1-F6EECF244321}">
                <p14:modId xmlns:p14="http://schemas.microsoft.com/office/powerpoint/2010/main" val="3501549530"/>
              </p:ext>
            </p:extLst>
          </p:nvPr>
        </p:nvGraphicFramePr>
        <p:xfrm>
          <a:off x="1435247" y="3965000"/>
          <a:ext cx="4064000" cy="2208546"/>
        </p:xfrm>
        <a:graphic>
          <a:graphicData uri="http://schemas.openxmlformats.org/drawingml/2006/table">
            <a:tbl>
              <a:tblPr bandRow="1">
                <a:tableStyleId>{5C22544A-7EE6-4342-B048-85BDC9FD1C3A}</a:tableStyleId>
              </a:tblPr>
              <a:tblGrid>
                <a:gridCol w="2032000">
                  <a:extLst>
                    <a:ext uri="{9D8B030D-6E8A-4147-A177-3AD203B41FA5}">
                      <a16:colId xmlns:a16="http://schemas.microsoft.com/office/drawing/2014/main" val="713902346"/>
                    </a:ext>
                  </a:extLst>
                </a:gridCol>
                <a:gridCol w="2032000">
                  <a:extLst>
                    <a:ext uri="{9D8B030D-6E8A-4147-A177-3AD203B41FA5}">
                      <a16:colId xmlns:a16="http://schemas.microsoft.com/office/drawing/2014/main" val="3544410189"/>
                    </a:ext>
                  </a:extLst>
                </a:gridCol>
              </a:tblGrid>
              <a:tr h="486866">
                <a:tc gridSpan="2">
                  <a:txBody>
                    <a:bodyPr/>
                    <a:lstStyle/>
                    <a:p>
                      <a:pPr algn="ctr"/>
                      <a:r>
                        <a:rPr lang="en-US" sz="1000" b="1" dirty="0">
                          <a:solidFill>
                            <a:schemeClr val="bg1"/>
                          </a:solidFill>
                          <a:latin typeface="Century Gothic" panose="020B0502020202020204" pitchFamily="34" charset="0"/>
                        </a:rPr>
                        <a:t>PV OF BENEFIT IS CALCULATED AS</a:t>
                      </a:r>
                    </a:p>
                  </a:txBody>
                  <a:tcPr marR="0" anchor="ctr">
                    <a:lnL w="12700" cmpd="sng">
                      <a:noFill/>
                    </a:lnL>
                    <a:lnR w="12700" cap="flat" cmpd="sng" algn="ctr">
                      <a:noFill/>
                      <a:prstDash val="solid"/>
                      <a:round/>
                      <a:headEnd type="none" w="med" len="med"/>
                      <a:tailEnd type="none" w="med" len="med"/>
                    </a:lnR>
                    <a:lnT w="127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sz="1000" b="1" dirty="0">
                        <a:solidFill>
                          <a:schemeClr val="bg1"/>
                        </a:solidFill>
                        <a:latin typeface="Century Gothic" panose="020B0502020202020204" pitchFamily="34" charset="0"/>
                      </a:endParaRPr>
                    </a:p>
                  </a:txBody>
                  <a:tcPr marL="0" anchor="ctr">
                    <a:lnL w="12700" cap="flat" cmpd="sng" algn="ctr">
                      <a:solidFill>
                        <a:srgbClr val="FFFFFF">
                          <a:alpha val="20000"/>
                        </a:srgbClr>
                      </a:solidFill>
                      <a:prstDash val="solid"/>
                      <a:round/>
                      <a:headEnd type="none" w="med" len="med"/>
                      <a:tailEnd type="none" w="med" len="med"/>
                    </a:lnL>
                    <a:lnR w="12700" cmpd="sng">
                      <a:noFill/>
                    </a:lnR>
                    <a:lnT w="12700" cmpd="sng">
                      <a:noFill/>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1745749"/>
                  </a:ext>
                </a:extLst>
              </a:tr>
              <a:tr h="344336">
                <a:tc>
                  <a:txBody>
                    <a:bodyPr/>
                    <a:lstStyle/>
                    <a:p>
                      <a:pPr algn="ctr"/>
                      <a:r>
                        <a:rPr lang="en-US" sz="800" b="1" i="0" dirty="0">
                          <a:solidFill>
                            <a:schemeClr val="accent4">
                              <a:lumMod val="60000"/>
                              <a:lumOff val="40000"/>
                            </a:schemeClr>
                          </a:solidFill>
                          <a:latin typeface="Century Gothic" panose="020B0502020202020204" pitchFamily="34" charset="0"/>
                        </a:rPr>
                        <a:t>YEARS </a:t>
                      </a:r>
                    </a:p>
                  </a:txBody>
                  <a:tcPr marR="0" anchor="ctr">
                    <a:lnL w="12700" cmpd="sng">
                      <a:noFill/>
                    </a:lnL>
                    <a:lnR w="12700" cap="flat" cmpd="sng" algn="ctr">
                      <a:solidFill>
                        <a:srgbClr val="FFFFFF">
                          <a:alpha val="20000"/>
                        </a:srgbClr>
                      </a:solid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1" i="0" dirty="0">
                          <a:solidFill>
                            <a:schemeClr val="accent4">
                              <a:lumMod val="60000"/>
                              <a:lumOff val="40000"/>
                            </a:schemeClr>
                          </a:solidFill>
                          <a:latin typeface="Century Gothic" panose="020B0502020202020204" pitchFamily="34" charset="0"/>
                        </a:rPr>
                        <a:t>PV OF EXPECTED</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1258756"/>
                  </a:ext>
                </a:extLst>
              </a:tr>
              <a:tr h="344336">
                <a:tc>
                  <a:txBody>
                    <a:bodyPr/>
                    <a:lstStyle/>
                    <a:p>
                      <a:pPr algn="ctr"/>
                      <a:r>
                        <a:rPr lang="en-US" sz="800" b="0" i="0" dirty="0">
                          <a:solidFill>
                            <a:schemeClr val="bg1"/>
                          </a:solidFill>
                          <a:latin typeface="Century Gothic" panose="020B0502020202020204" pitchFamily="34" charset="0"/>
                        </a:rPr>
                        <a:t>1</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i="0" dirty="0">
                          <a:solidFill>
                            <a:schemeClr val="bg1"/>
                          </a:solidFill>
                          <a:latin typeface="Century Gothic" panose="020B0502020202020204" pitchFamily="34" charset="0"/>
                        </a:rPr>
                        <a:t>$4,761.90</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610662"/>
                  </a:ext>
                </a:extLst>
              </a:tr>
              <a:tr h="344336">
                <a:tc>
                  <a:txBody>
                    <a:bodyPr/>
                    <a:lstStyle/>
                    <a:p>
                      <a:pPr algn="ctr"/>
                      <a:r>
                        <a:rPr lang="en-US" sz="800" b="0" i="0" dirty="0">
                          <a:solidFill>
                            <a:schemeClr val="bg1"/>
                          </a:solidFill>
                          <a:latin typeface="Century Gothic" panose="020B0502020202020204" pitchFamily="34" charset="0"/>
                        </a:rPr>
                        <a:t>2</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i="0" dirty="0">
                          <a:solidFill>
                            <a:schemeClr val="bg1"/>
                          </a:solidFill>
                          <a:latin typeface="Century Gothic" panose="020B0502020202020204" pitchFamily="34" charset="0"/>
                        </a:rPr>
                        <a:t>$2,721.09</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2942659"/>
                  </a:ext>
                </a:extLst>
              </a:tr>
              <a:tr h="344336">
                <a:tc>
                  <a:txBody>
                    <a:bodyPr/>
                    <a:lstStyle/>
                    <a:p>
                      <a:pPr algn="ctr"/>
                      <a:r>
                        <a:rPr lang="en-US" sz="800" b="0" i="0" dirty="0">
                          <a:solidFill>
                            <a:schemeClr val="bg1"/>
                          </a:solidFill>
                          <a:latin typeface="Century Gothic" panose="020B0502020202020204" pitchFamily="34" charset="0"/>
                        </a:rPr>
                        <a:t>3</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800" b="0" i="0" dirty="0">
                          <a:solidFill>
                            <a:schemeClr val="bg1"/>
                          </a:solidFill>
                          <a:latin typeface="Century Gothic" panose="020B0502020202020204" pitchFamily="34" charset="0"/>
                        </a:rPr>
                        <a:t>$3,455.35</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2660031"/>
                  </a:ext>
                </a:extLst>
              </a:tr>
              <a:tr h="344336">
                <a:tc>
                  <a:txBody>
                    <a:bodyPr/>
                    <a:lstStyle/>
                    <a:p>
                      <a:pPr algn="ctr"/>
                      <a:r>
                        <a:rPr lang="en-US" sz="800" b="1" i="0" dirty="0">
                          <a:solidFill>
                            <a:schemeClr val="bg1"/>
                          </a:solidFill>
                          <a:latin typeface="Century Gothic" panose="020B0502020202020204" pitchFamily="34" charset="0"/>
                        </a:rPr>
                        <a:t>PV of Expected Benefits</a:t>
                      </a:r>
                    </a:p>
                  </a:txBody>
                  <a:tcPr marR="0" anchor="ctr">
                    <a:lnL w="12700" cmpd="sng">
                      <a:noFill/>
                    </a:lnL>
                    <a:lnR w="12700" cap="flat" cmpd="sng" algn="ctr">
                      <a:solidFill>
                        <a:srgbClr val="FFFFFF">
                          <a:alpha val="20000"/>
                        </a:srgbClr>
                      </a:solid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800" b="1" i="0" dirty="0">
                          <a:solidFill>
                            <a:schemeClr val="bg1"/>
                          </a:solidFill>
                          <a:latin typeface="Century Gothic" panose="020B0502020202020204" pitchFamily="34" charset="0"/>
                        </a:rPr>
                        <a:t>$10,938.34</a:t>
                      </a:r>
                    </a:p>
                  </a:txBody>
                  <a:tcPr marL="0" anchor="ctr">
                    <a:lnL w="12700" cap="flat" cmpd="sng" algn="ctr">
                      <a:solidFill>
                        <a:srgbClr val="FFFFFF">
                          <a:alpha val="20000"/>
                        </a:srgbClr>
                      </a:solid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03296398"/>
                  </a:ext>
                </a:extLst>
              </a:tr>
            </a:tbl>
          </a:graphicData>
        </a:graphic>
      </p:graphicFrame>
      <p:grpSp>
        <p:nvGrpSpPr>
          <p:cNvPr id="88" name="Group 87">
            <a:extLst>
              <a:ext uri="{FF2B5EF4-FFF2-40B4-BE49-F238E27FC236}">
                <a16:creationId xmlns:a16="http://schemas.microsoft.com/office/drawing/2014/main" id="{466E6023-065F-40A6-ABFA-A1F9E9738F28}"/>
              </a:ext>
            </a:extLst>
          </p:cNvPr>
          <p:cNvGrpSpPr/>
          <p:nvPr/>
        </p:nvGrpSpPr>
        <p:grpSpPr>
          <a:xfrm>
            <a:off x="3123553" y="-393871"/>
            <a:ext cx="1055100" cy="1055074"/>
            <a:chOff x="3574257" y="-97394"/>
            <a:chExt cx="1063056" cy="1063030"/>
          </a:xfrm>
        </p:grpSpPr>
        <p:sp>
          <p:nvSpPr>
            <p:cNvPr id="89" name="Freeform: Shape 88">
              <a:extLst>
                <a:ext uri="{FF2B5EF4-FFF2-40B4-BE49-F238E27FC236}">
                  <a16:creationId xmlns:a16="http://schemas.microsoft.com/office/drawing/2014/main" id="{37485C68-7A07-4938-ADBD-823C4B40104F}"/>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66180608-4B7F-462F-A709-F25B5A8D54E3}"/>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E8E15174-C131-4ACC-AB92-5A99325252EC}"/>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380E0D30-FA94-4318-AF6F-942C81A14F44}"/>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8237C96D-8775-4DC4-865D-407D647290DD}"/>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E8D1EFD6-DCB0-4CA0-B81B-7337363178F8}"/>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0134D941-26BE-4425-BC9D-D88E2D1E5172}"/>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828D90AE-DA23-4EED-8DB7-B25411B4F37A}"/>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410FC0C8-F7CD-4096-B6B1-5A91652D36B0}"/>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5228E785-1D50-4A37-902E-79BB6BF89DED}"/>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01EBFC83-FD43-4E00-ACF5-3E948E8D8494}"/>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Tree>
    <p:extLst>
      <p:ext uri="{BB962C8B-B14F-4D97-AF65-F5344CB8AC3E}">
        <p14:creationId xmlns:p14="http://schemas.microsoft.com/office/powerpoint/2010/main" val="1079339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E5607B66-5130-4978-AA29-3027930D0ACC}"/>
              </a:ext>
            </a:extLst>
          </p:cNvPr>
          <p:cNvGrpSpPr/>
          <p:nvPr/>
        </p:nvGrpSpPr>
        <p:grpSpPr>
          <a:xfrm>
            <a:off x="8691873" y="-968886"/>
            <a:ext cx="4636034" cy="4464238"/>
            <a:chOff x="7416801" y="3824149"/>
            <a:chExt cx="1119157" cy="1077686"/>
          </a:xfrm>
        </p:grpSpPr>
        <p:sp>
          <p:nvSpPr>
            <p:cNvPr id="36" name="Freeform: Shape 35">
              <a:extLst>
                <a:ext uri="{FF2B5EF4-FFF2-40B4-BE49-F238E27FC236}">
                  <a16:creationId xmlns:a16="http://schemas.microsoft.com/office/drawing/2014/main" id="{6F827298-1790-4C58-B8B7-897EAAA6F902}"/>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7" name="Freeform: Shape 36">
              <a:extLst>
                <a:ext uri="{FF2B5EF4-FFF2-40B4-BE49-F238E27FC236}">
                  <a16:creationId xmlns:a16="http://schemas.microsoft.com/office/drawing/2014/main" id="{B6DC3252-72F7-4DBE-A697-26A85AE32652}"/>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57A376D4-6967-45D5-841D-DA4BB6F5F971}"/>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39" name="Freeform: Shape 38">
              <a:extLst>
                <a:ext uri="{FF2B5EF4-FFF2-40B4-BE49-F238E27FC236}">
                  <a16:creationId xmlns:a16="http://schemas.microsoft.com/office/drawing/2014/main" id="{DE3BBB3A-4B9C-4399-A3F1-76E1C4CAA4B1}"/>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0" name="Freeform: Shape 39">
              <a:extLst>
                <a:ext uri="{FF2B5EF4-FFF2-40B4-BE49-F238E27FC236}">
                  <a16:creationId xmlns:a16="http://schemas.microsoft.com/office/drawing/2014/main" id="{3650756B-F721-438C-B574-03DC0A499E84}"/>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2" name="Freeform: Shape 41">
              <a:extLst>
                <a:ext uri="{FF2B5EF4-FFF2-40B4-BE49-F238E27FC236}">
                  <a16:creationId xmlns:a16="http://schemas.microsoft.com/office/drawing/2014/main" id="{796A830A-08F1-4D33-B133-50109F88EF69}"/>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4" name="Freeform: Shape 43">
              <a:extLst>
                <a:ext uri="{FF2B5EF4-FFF2-40B4-BE49-F238E27FC236}">
                  <a16:creationId xmlns:a16="http://schemas.microsoft.com/office/drawing/2014/main" id="{5FFC4B03-E580-4502-AE2C-774F1AAFEC19}"/>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6" name="Freeform: Shape 45">
              <a:extLst>
                <a:ext uri="{FF2B5EF4-FFF2-40B4-BE49-F238E27FC236}">
                  <a16:creationId xmlns:a16="http://schemas.microsoft.com/office/drawing/2014/main" id="{FEA4B237-1421-4E49-88CB-F0DFEF45F247}"/>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7" name="Freeform: Shape 46">
              <a:extLst>
                <a:ext uri="{FF2B5EF4-FFF2-40B4-BE49-F238E27FC236}">
                  <a16:creationId xmlns:a16="http://schemas.microsoft.com/office/drawing/2014/main" id="{2EAC68EB-775C-494B-AAC4-F8C688035362}"/>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49" name="Freeform: Shape 48">
              <a:extLst>
                <a:ext uri="{FF2B5EF4-FFF2-40B4-BE49-F238E27FC236}">
                  <a16:creationId xmlns:a16="http://schemas.microsoft.com/office/drawing/2014/main" id="{7DA51B5D-898D-4778-9B9A-323945BE9AEC}"/>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0" name="Freeform: Shape 49">
              <a:extLst>
                <a:ext uri="{FF2B5EF4-FFF2-40B4-BE49-F238E27FC236}">
                  <a16:creationId xmlns:a16="http://schemas.microsoft.com/office/drawing/2014/main" id="{55A79AAF-A610-42AA-A6C8-CAF151555EA4}"/>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1" name="Freeform: Shape 50">
              <a:extLst>
                <a:ext uri="{FF2B5EF4-FFF2-40B4-BE49-F238E27FC236}">
                  <a16:creationId xmlns:a16="http://schemas.microsoft.com/office/drawing/2014/main" id="{A13BFD4F-1DFB-4BFC-B1D6-11817DB6CEFF}"/>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2" name="Freeform: Shape 51">
              <a:extLst>
                <a:ext uri="{FF2B5EF4-FFF2-40B4-BE49-F238E27FC236}">
                  <a16:creationId xmlns:a16="http://schemas.microsoft.com/office/drawing/2014/main" id="{9A00D441-6D47-4FE6-90C7-53DECC9E6C48}"/>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3" name="Freeform: Shape 52">
              <a:extLst>
                <a:ext uri="{FF2B5EF4-FFF2-40B4-BE49-F238E27FC236}">
                  <a16:creationId xmlns:a16="http://schemas.microsoft.com/office/drawing/2014/main" id="{A6831A43-50BC-4D26-81DB-AE4816F93455}"/>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4" name="Freeform: Shape 53">
              <a:extLst>
                <a:ext uri="{FF2B5EF4-FFF2-40B4-BE49-F238E27FC236}">
                  <a16:creationId xmlns:a16="http://schemas.microsoft.com/office/drawing/2014/main" id="{A0211B8E-CB91-4E9B-83C8-1E31CFD63912}"/>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5" name="Freeform: Shape 54">
              <a:extLst>
                <a:ext uri="{FF2B5EF4-FFF2-40B4-BE49-F238E27FC236}">
                  <a16:creationId xmlns:a16="http://schemas.microsoft.com/office/drawing/2014/main" id="{7BBF3F3B-8183-48CC-9A24-625ECB04C145}"/>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56" name="Freeform: Shape 55">
              <a:extLst>
                <a:ext uri="{FF2B5EF4-FFF2-40B4-BE49-F238E27FC236}">
                  <a16:creationId xmlns:a16="http://schemas.microsoft.com/office/drawing/2014/main" id="{B27FF61E-7007-44CC-A300-181B2FDDC5D3}"/>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0" name="Freeform: Shape 59">
              <a:extLst>
                <a:ext uri="{FF2B5EF4-FFF2-40B4-BE49-F238E27FC236}">
                  <a16:creationId xmlns:a16="http://schemas.microsoft.com/office/drawing/2014/main" id="{0F2DFA02-3B59-4958-9F14-C7A78A588572}"/>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1" name="Freeform: Shape 60">
              <a:extLst>
                <a:ext uri="{FF2B5EF4-FFF2-40B4-BE49-F238E27FC236}">
                  <a16:creationId xmlns:a16="http://schemas.microsoft.com/office/drawing/2014/main" id="{FB661D1B-E256-4FC4-8771-8B6853139892}"/>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4" name="Freeform: Shape 63">
              <a:extLst>
                <a:ext uri="{FF2B5EF4-FFF2-40B4-BE49-F238E27FC236}">
                  <a16:creationId xmlns:a16="http://schemas.microsoft.com/office/drawing/2014/main" id="{F0C4BF5D-4BD3-4A49-85B0-136FA4298CEE}"/>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5" name="Freeform: Shape 64">
              <a:extLst>
                <a:ext uri="{FF2B5EF4-FFF2-40B4-BE49-F238E27FC236}">
                  <a16:creationId xmlns:a16="http://schemas.microsoft.com/office/drawing/2014/main" id="{F8FEC219-3CD1-4985-B525-D58EC7E376D5}"/>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6" name="Freeform: Shape 65">
              <a:extLst>
                <a:ext uri="{FF2B5EF4-FFF2-40B4-BE49-F238E27FC236}">
                  <a16:creationId xmlns:a16="http://schemas.microsoft.com/office/drawing/2014/main" id="{BD60E199-5FF0-43C0-8AA3-98AA6FA7C846}"/>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graphicFrame>
        <p:nvGraphicFramePr>
          <p:cNvPr id="61461" name="Chart 61460">
            <a:extLst>
              <a:ext uri="{FF2B5EF4-FFF2-40B4-BE49-F238E27FC236}">
                <a16:creationId xmlns:a16="http://schemas.microsoft.com/office/drawing/2014/main" id="{4191DC0E-A195-48B3-8F31-4EF33FA3088C}"/>
              </a:ext>
            </a:extLst>
          </p:cNvPr>
          <p:cNvGraphicFramePr/>
          <p:nvPr>
            <p:extLst>
              <p:ext uri="{D42A27DB-BD31-4B8C-83A1-F6EECF244321}">
                <p14:modId xmlns:p14="http://schemas.microsoft.com/office/powerpoint/2010/main" val="1827102827"/>
              </p:ext>
            </p:extLst>
          </p:nvPr>
        </p:nvGraphicFramePr>
        <p:xfrm>
          <a:off x="6622946" y="3300614"/>
          <a:ext cx="2709565" cy="2569518"/>
        </p:xfrm>
        <a:graphic>
          <a:graphicData uri="http://schemas.openxmlformats.org/drawingml/2006/chart">
            <c:chart xmlns:c="http://schemas.openxmlformats.org/drawingml/2006/chart" xmlns:r="http://schemas.openxmlformats.org/officeDocument/2006/relationships" r:id="rId2"/>
          </a:graphicData>
        </a:graphic>
      </p:graphicFrame>
      <p:sp>
        <p:nvSpPr>
          <p:cNvPr id="152" name="Freeform: Shape 12">
            <a:extLst>
              <a:ext uri="{FF2B5EF4-FFF2-40B4-BE49-F238E27FC236}">
                <a16:creationId xmlns:a16="http://schemas.microsoft.com/office/drawing/2014/main" id="{4B6C9032-8A42-EB44-98A7-9A1782BE9353}"/>
              </a:ext>
            </a:extLst>
          </p:cNvPr>
          <p:cNvSpPr/>
          <p:nvPr/>
        </p:nvSpPr>
        <p:spPr>
          <a:xfrm>
            <a:off x="6096000" y="2704849"/>
            <a:ext cx="3761048" cy="3761048"/>
          </a:xfrm>
          <a:custGeom>
            <a:avLst/>
            <a:gdLst>
              <a:gd name="connsiteX0" fmla="*/ 1913313 w 3812856"/>
              <a:gd name="connsiteY0" fmla="*/ 807729 h 3812856"/>
              <a:gd name="connsiteX1" fmla="*/ 1380514 w 3812856"/>
              <a:gd name="connsiteY1" fmla="*/ 888461 h 3812856"/>
              <a:gd name="connsiteX2" fmla="*/ 888461 w 3812856"/>
              <a:gd name="connsiteY2" fmla="*/ 1380514 h 3812856"/>
              <a:gd name="connsiteX3" fmla="*/ 888461 w 3812856"/>
              <a:gd name="connsiteY3" fmla="*/ 2446112 h 3812856"/>
              <a:gd name="connsiteX4" fmla="*/ 1380514 w 3812856"/>
              <a:gd name="connsiteY4" fmla="*/ 2938165 h 3812856"/>
              <a:gd name="connsiteX5" fmla="*/ 2446112 w 3812856"/>
              <a:gd name="connsiteY5" fmla="*/ 2938165 h 3812856"/>
              <a:gd name="connsiteX6" fmla="*/ 2938165 w 3812856"/>
              <a:gd name="connsiteY6" fmla="*/ 2446112 h 3812856"/>
              <a:gd name="connsiteX7" fmla="*/ 2938165 w 3812856"/>
              <a:gd name="connsiteY7" fmla="*/ 1380514 h 3812856"/>
              <a:gd name="connsiteX8" fmla="*/ 2446112 w 3812856"/>
              <a:gd name="connsiteY8" fmla="*/ 888461 h 3812856"/>
              <a:gd name="connsiteX9" fmla="*/ 1913313 w 3812856"/>
              <a:gd name="connsiteY9" fmla="*/ 807729 h 3812856"/>
              <a:gd name="connsiteX10" fmla="*/ 0 w 3812856"/>
              <a:gd name="connsiteY10" fmla="*/ 0 h 3812856"/>
              <a:gd name="connsiteX11" fmla="*/ 3812856 w 3812856"/>
              <a:gd name="connsiteY11" fmla="*/ 0 h 3812856"/>
              <a:gd name="connsiteX12" fmla="*/ 3812856 w 3812856"/>
              <a:gd name="connsiteY12" fmla="*/ 3812856 h 3812856"/>
              <a:gd name="connsiteX13" fmla="*/ 0 w 3812856"/>
              <a:gd name="connsiteY13" fmla="*/ 3812856 h 381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2856" h="3812856">
                <a:moveTo>
                  <a:pt x="1913313" y="807729"/>
                </a:moveTo>
                <a:cubicBezTo>
                  <a:pt x="1727160" y="807729"/>
                  <a:pt x="1541007" y="834640"/>
                  <a:pt x="1380514" y="888461"/>
                </a:cubicBezTo>
                <a:cubicBezTo>
                  <a:pt x="1148811" y="966066"/>
                  <a:pt x="966066" y="1148811"/>
                  <a:pt x="888461" y="1380514"/>
                </a:cubicBezTo>
                <a:cubicBezTo>
                  <a:pt x="780818" y="1701500"/>
                  <a:pt x="780818" y="2125126"/>
                  <a:pt x="888461" y="2446112"/>
                </a:cubicBezTo>
                <a:cubicBezTo>
                  <a:pt x="966066" y="2677535"/>
                  <a:pt x="1148811" y="2860560"/>
                  <a:pt x="1380514" y="2938165"/>
                </a:cubicBezTo>
                <a:cubicBezTo>
                  <a:pt x="1701500" y="3045808"/>
                  <a:pt x="2125126" y="3045808"/>
                  <a:pt x="2446112" y="2938165"/>
                </a:cubicBezTo>
                <a:cubicBezTo>
                  <a:pt x="2677534" y="2860560"/>
                  <a:pt x="2860560" y="2677815"/>
                  <a:pt x="2938165" y="2446112"/>
                </a:cubicBezTo>
                <a:cubicBezTo>
                  <a:pt x="3045808" y="2125126"/>
                  <a:pt x="3045808" y="1701500"/>
                  <a:pt x="2938165" y="1380514"/>
                </a:cubicBezTo>
                <a:cubicBezTo>
                  <a:pt x="2860560" y="1148811"/>
                  <a:pt x="2677815" y="966066"/>
                  <a:pt x="2446112" y="888461"/>
                </a:cubicBezTo>
                <a:cubicBezTo>
                  <a:pt x="2285619" y="834640"/>
                  <a:pt x="2099466" y="807729"/>
                  <a:pt x="1913313" y="807729"/>
                </a:cubicBezTo>
                <a:close/>
                <a:moveTo>
                  <a:pt x="0" y="0"/>
                </a:moveTo>
                <a:lnTo>
                  <a:pt x="3812856" y="0"/>
                </a:lnTo>
                <a:lnTo>
                  <a:pt x="3812856" y="3812856"/>
                </a:lnTo>
                <a:lnTo>
                  <a:pt x="0" y="3812856"/>
                </a:lnTo>
                <a:close/>
              </a:path>
            </a:pathLst>
          </a:custGeom>
          <a:gradFill flip="none" rotWithShape="1">
            <a:gsLst>
              <a:gs pos="91000">
                <a:srgbClr val="02789E"/>
              </a:gs>
              <a:gs pos="45000">
                <a:srgbClr val="0493A9"/>
              </a:gs>
              <a:gs pos="0">
                <a:srgbClr val="05ADB4"/>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95" name="TextBox 94">
            <a:extLst>
              <a:ext uri="{FF2B5EF4-FFF2-40B4-BE49-F238E27FC236}">
                <a16:creationId xmlns:a16="http://schemas.microsoft.com/office/drawing/2014/main" id="{40522B81-6F84-164B-BF2B-4230B42702EB}"/>
              </a:ext>
            </a:extLst>
          </p:cNvPr>
          <p:cNvSpPr txBox="1"/>
          <p:nvPr/>
        </p:nvSpPr>
        <p:spPr>
          <a:xfrm>
            <a:off x="3914963" y="711020"/>
            <a:ext cx="4362093"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COST OPTIMIZATION RESULTS</a:t>
            </a:r>
          </a:p>
        </p:txBody>
      </p:sp>
      <p:sp>
        <p:nvSpPr>
          <p:cNvPr id="2" name="TextBox 1">
            <a:extLst>
              <a:ext uri="{FF2B5EF4-FFF2-40B4-BE49-F238E27FC236}">
                <a16:creationId xmlns:a16="http://schemas.microsoft.com/office/drawing/2014/main" id="{C9773CF4-4234-7442-A7AC-7D98FF8B8E5E}"/>
              </a:ext>
            </a:extLst>
          </p:cNvPr>
          <p:cNvSpPr txBox="1"/>
          <p:nvPr/>
        </p:nvSpPr>
        <p:spPr>
          <a:xfrm>
            <a:off x="10509504" y="7376160"/>
            <a:ext cx="184731" cy="369332"/>
          </a:xfrm>
          <a:prstGeom prst="rect">
            <a:avLst/>
          </a:prstGeom>
          <a:noFill/>
        </p:spPr>
        <p:txBody>
          <a:bodyPr wrap="none" rtlCol="0">
            <a:spAutoFit/>
          </a:bodyPr>
          <a:lstStyle/>
          <a:p>
            <a:endParaRPr lang="en-US" dirty="0"/>
          </a:p>
        </p:txBody>
      </p:sp>
      <p:sp>
        <p:nvSpPr>
          <p:cNvPr id="102" name="TextBox 101">
            <a:extLst>
              <a:ext uri="{FF2B5EF4-FFF2-40B4-BE49-F238E27FC236}">
                <a16:creationId xmlns:a16="http://schemas.microsoft.com/office/drawing/2014/main" id="{8833A981-727B-4D26-B794-7DB5E360C3B8}"/>
              </a:ext>
            </a:extLst>
          </p:cNvPr>
          <p:cNvSpPr txBox="1"/>
          <p:nvPr/>
        </p:nvSpPr>
        <p:spPr>
          <a:xfrm>
            <a:off x="9239077" y="3346865"/>
            <a:ext cx="1321196" cy="795924"/>
          </a:xfrm>
          <a:prstGeom prst="rect">
            <a:avLst/>
          </a:prstGeom>
          <a:noFill/>
        </p:spPr>
        <p:txBody>
          <a:bodyPr wrap="none" rtlCol="0">
            <a:spAutoFit/>
          </a:bodyPr>
          <a:lstStyle>
            <a:defPPr>
              <a:defRPr lang="en-US"/>
            </a:defPPr>
            <a:lvl1pPr algn="ctr">
              <a:defRPr sz="3000" b="1">
                <a:solidFill>
                  <a:schemeClr val="bg1">
                    <a:alpha val="80000"/>
                  </a:schemeClr>
                </a:solidFill>
                <a:latin typeface="Century Gothic" panose="020B0502020202020204" pitchFamily="34" charset="0"/>
              </a:defRPr>
            </a:lvl1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33%</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Costs Reduced</a:t>
            </a:r>
          </a:p>
        </p:txBody>
      </p:sp>
      <p:sp>
        <p:nvSpPr>
          <p:cNvPr id="103" name="TextBox 102">
            <a:extLst>
              <a:ext uri="{FF2B5EF4-FFF2-40B4-BE49-F238E27FC236}">
                <a16:creationId xmlns:a16="http://schemas.microsoft.com/office/drawing/2014/main" id="{DAFF5AAB-2FB0-444C-B72E-93BC8666DA21}"/>
              </a:ext>
            </a:extLst>
          </p:cNvPr>
          <p:cNvSpPr txBox="1"/>
          <p:nvPr/>
        </p:nvSpPr>
        <p:spPr>
          <a:xfrm>
            <a:off x="9241552" y="4937859"/>
            <a:ext cx="920445" cy="795924"/>
          </a:xfrm>
          <a:prstGeom prst="rect">
            <a:avLst/>
          </a:prstGeom>
          <a:noFill/>
        </p:spPr>
        <p:txBody>
          <a:bodyPr wrap="none" rtlCol="0">
            <a:spAutoFit/>
          </a:bodyPr>
          <a:lstStyle>
            <a:defPPr>
              <a:defRPr lang="en-US"/>
            </a:defPPr>
            <a:lvl1pPr algn="ctr">
              <a:defRPr sz="3000" b="1">
                <a:solidFill>
                  <a:schemeClr val="bg1">
                    <a:alpha val="80000"/>
                  </a:schemeClr>
                </a:solidFill>
                <a:latin typeface="Century Gothic" panose="020B0502020202020204" pitchFamily="34" charset="0"/>
              </a:defRPr>
            </a:lvl1p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2000" b="1"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$180K</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Century Gothic" panose="020B0502020202020204" pitchFamily="34" charset="0"/>
                <a:ea typeface="+mn-ea"/>
                <a:cs typeface="+mn-cs"/>
              </a:rPr>
              <a:t>Saved</a:t>
            </a:r>
          </a:p>
        </p:txBody>
      </p:sp>
      <p:sp>
        <p:nvSpPr>
          <p:cNvPr id="10" name="Graphic 253">
            <a:extLst>
              <a:ext uri="{FF2B5EF4-FFF2-40B4-BE49-F238E27FC236}">
                <a16:creationId xmlns:a16="http://schemas.microsoft.com/office/drawing/2014/main" id="{222A3988-E2F3-43E4-9586-8C18C3F1A2EA}"/>
              </a:ext>
            </a:extLst>
          </p:cNvPr>
          <p:cNvSpPr/>
          <p:nvPr/>
        </p:nvSpPr>
        <p:spPr>
          <a:xfrm>
            <a:off x="1716298" y="1862321"/>
            <a:ext cx="2722403" cy="764109"/>
          </a:xfrm>
          <a:prstGeom prst="roundRect">
            <a:avLst>
              <a:gd name="adj" fmla="val 38267"/>
            </a:avLst>
          </a:pr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5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CUSTOMER</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Tier one automotive supplier</a:t>
            </a:r>
            <a:endParaRPr kumimoji="0" lang="en-US" sz="900" b="0" i="0" u="none" strike="noStrike" kern="1200" cap="none" spc="0" normalizeH="0" baseline="0" noProof="0" dirty="0">
              <a:ln>
                <a:noFill/>
              </a:ln>
              <a:solidFill>
                <a:srgbClr val="00C1BC">
                  <a:lumMod val="60000"/>
                  <a:lumOff val="40000"/>
                </a:srgbClr>
              </a:solidFill>
              <a:effectLst/>
              <a:uLnTx/>
              <a:uFillTx/>
              <a:latin typeface="Century Gothic" panose="020B0502020202020204" pitchFamily="34" charset="0"/>
              <a:ea typeface="+mn-ea"/>
              <a:cs typeface="+mn-cs"/>
            </a:endParaRPr>
          </a:p>
        </p:txBody>
      </p:sp>
      <p:sp>
        <p:nvSpPr>
          <p:cNvPr id="31" name="Graphic 253">
            <a:extLst>
              <a:ext uri="{FF2B5EF4-FFF2-40B4-BE49-F238E27FC236}">
                <a16:creationId xmlns:a16="http://schemas.microsoft.com/office/drawing/2014/main" id="{2EC1F876-4266-46D6-9237-4B7D74C98746}"/>
              </a:ext>
            </a:extLst>
          </p:cNvPr>
          <p:cNvSpPr/>
          <p:nvPr/>
        </p:nvSpPr>
        <p:spPr>
          <a:xfrm>
            <a:off x="4746990" y="1863470"/>
            <a:ext cx="2722403" cy="764109"/>
          </a:xfrm>
          <a:prstGeom prst="roundRect">
            <a:avLst>
              <a:gd name="adj" fmla="val 39979"/>
            </a:avLst>
          </a:pr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5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CHALLENGE</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Cost and Burden of using a warehouse</a:t>
            </a:r>
          </a:p>
        </p:txBody>
      </p:sp>
      <p:sp>
        <p:nvSpPr>
          <p:cNvPr id="41" name="Graphic 253">
            <a:extLst>
              <a:ext uri="{FF2B5EF4-FFF2-40B4-BE49-F238E27FC236}">
                <a16:creationId xmlns:a16="http://schemas.microsoft.com/office/drawing/2014/main" id="{29966240-B199-4A24-A79E-66C3997035AE}"/>
              </a:ext>
            </a:extLst>
          </p:cNvPr>
          <p:cNvSpPr/>
          <p:nvPr/>
        </p:nvSpPr>
        <p:spPr>
          <a:xfrm>
            <a:off x="7753299" y="1862321"/>
            <a:ext cx="2722403" cy="764109"/>
          </a:xfrm>
          <a:prstGeom prst="roundRect">
            <a:avLst>
              <a:gd name="adj" fmla="val 38425"/>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500" b="1" i="0" u="none" strike="noStrike" kern="1200" cap="none" spc="0" normalizeH="0" baseline="0" noProof="0" dirty="0">
                <a:ln>
                  <a:noFill/>
                </a:ln>
                <a:solidFill>
                  <a:srgbClr val="00C1BC">
                    <a:lumMod val="60000"/>
                    <a:lumOff val="40000"/>
                  </a:srgbClr>
                </a:solidFill>
                <a:effectLst/>
                <a:uLnTx/>
                <a:uFillTx/>
                <a:latin typeface="Century Gothic" panose="020B0502020202020204" pitchFamily="34" charset="0"/>
                <a:ea typeface="+mn-ea"/>
                <a:cs typeface="+mn-cs"/>
              </a:rPr>
              <a:t>SOLUTION</a:t>
            </a:r>
          </a:p>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900" b="0"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Cost and burden of using a warehouse</a:t>
            </a:r>
          </a:p>
        </p:txBody>
      </p:sp>
      <p:grpSp>
        <p:nvGrpSpPr>
          <p:cNvPr id="67" name="Group 66">
            <a:extLst>
              <a:ext uri="{FF2B5EF4-FFF2-40B4-BE49-F238E27FC236}">
                <a16:creationId xmlns:a16="http://schemas.microsoft.com/office/drawing/2014/main" id="{BD17FB8D-56A6-45D9-B95C-18099C0ABCA4}"/>
              </a:ext>
            </a:extLst>
          </p:cNvPr>
          <p:cNvGrpSpPr/>
          <p:nvPr/>
        </p:nvGrpSpPr>
        <p:grpSpPr>
          <a:xfrm rot="5400000">
            <a:off x="3500984" y="2724751"/>
            <a:ext cx="3121891" cy="3792131"/>
            <a:chOff x="5668775" y="1917931"/>
            <a:chExt cx="790769" cy="960539"/>
          </a:xfrm>
        </p:grpSpPr>
        <p:sp>
          <p:nvSpPr>
            <p:cNvPr id="68" name="Freeform: Shape 67">
              <a:extLst>
                <a:ext uri="{FF2B5EF4-FFF2-40B4-BE49-F238E27FC236}">
                  <a16:creationId xmlns:a16="http://schemas.microsoft.com/office/drawing/2014/main" id="{2778472B-5B95-498B-B329-EEED171B010F}"/>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69" name="Freeform: Shape 68">
              <a:extLst>
                <a:ext uri="{FF2B5EF4-FFF2-40B4-BE49-F238E27FC236}">
                  <a16:creationId xmlns:a16="http://schemas.microsoft.com/office/drawing/2014/main" id="{FE548D8F-E1AB-412E-AC30-46EDA6D7BD7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0" name="Freeform: Shape 69">
              <a:extLst>
                <a:ext uri="{FF2B5EF4-FFF2-40B4-BE49-F238E27FC236}">
                  <a16:creationId xmlns:a16="http://schemas.microsoft.com/office/drawing/2014/main" id="{A8B04C96-9912-4CA6-91A6-03152143D6EA}"/>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1" name="Freeform: Shape 70">
              <a:extLst>
                <a:ext uri="{FF2B5EF4-FFF2-40B4-BE49-F238E27FC236}">
                  <a16:creationId xmlns:a16="http://schemas.microsoft.com/office/drawing/2014/main" id="{C66CB4B8-A8ED-48BD-A6A5-3CAED6E277F5}"/>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2" name="Freeform: Shape 71">
              <a:extLst>
                <a:ext uri="{FF2B5EF4-FFF2-40B4-BE49-F238E27FC236}">
                  <a16:creationId xmlns:a16="http://schemas.microsoft.com/office/drawing/2014/main" id="{BCC6D9BA-9839-421B-9B4C-846D6C9AC41C}"/>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3" name="Freeform: Shape 72">
              <a:extLst>
                <a:ext uri="{FF2B5EF4-FFF2-40B4-BE49-F238E27FC236}">
                  <a16:creationId xmlns:a16="http://schemas.microsoft.com/office/drawing/2014/main" id="{36F6BEA6-5BC0-40E4-8CD5-075217CCDAEA}"/>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5" name="Freeform: Shape 74">
              <a:extLst>
                <a:ext uri="{FF2B5EF4-FFF2-40B4-BE49-F238E27FC236}">
                  <a16:creationId xmlns:a16="http://schemas.microsoft.com/office/drawing/2014/main" id="{8B6D406F-9E1A-4B9A-97EC-B53C9561F82A}"/>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6" name="Freeform: Shape 75">
              <a:extLst>
                <a:ext uri="{FF2B5EF4-FFF2-40B4-BE49-F238E27FC236}">
                  <a16:creationId xmlns:a16="http://schemas.microsoft.com/office/drawing/2014/main" id="{6A23A537-2F32-44DE-8E77-08CC2E4F3C3F}"/>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8" name="Freeform: Shape 77">
              <a:extLst>
                <a:ext uri="{FF2B5EF4-FFF2-40B4-BE49-F238E27FC236}">
                  <a16:creationId xmlns:a16="http://schemas.microsoft.com/office/drawing/2014/main" id="{DDAB705B-6A20-4350-B936-CE870043422E}"/>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79" name="Freeform: Shape 78">
              <a:extLst>
                <a:ext uri="{FF2B5EF4-FFF2-40B4-BE49-F238E27FC236}">
                  <a16:creationId xmlns:a16="http://schemas.microsoft.com/office/drawing/2014/main" id="{CE9421D0-98CA-4115-8BF3-FCBFF107D111}"/>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1" name="Freeform: Shape 80">
              <a:extLst>
                <a:ext uri="{FF2B5EF4-FFF2-40B4-BE49-F238E27FC236}">
                  <a16:creationId xmlns:a16="http://schemas.microsoft.com/office/drawing/2014/main" id="{B09F6157-515C-47BD-AA22-BD8EFBE2C541}"/>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2" name="Freeform: Shape 81">
              <a:extLst>
                <a:ext uri="{FF2B5EF4-FFF2-40B4-BE49-F238E27FC236}">
                  <a16:creationId xmlns:a16="http://schemas.microsoft.com/office/drawing/2014/main" id="{578F0AAB-9E25-4EC3-9006-FE33F0A796D0}"/>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4C0B9BCE-E128-4DD8-9A85-A058792CAFFD}"/>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5" name="Freeform: Shape 84">
              <a:extLst>
                <a:ext uri="{FF2B5EF4-FFF2-40B4-BE49-F238E27FC236}">
                  <a16:creationId xmlns:a16="http://schemas.microsoft.com/office/drawing/2014/main" id="{31DC46E5-2C9E-4C57-BBBA-32F485EC27A0}"/>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7" name="Freeform: Shape 86">
              <a:extLst>
                <a:ext uri="{FF2B5EF4-FFF2-40B4-BE49-F238E27FC236}">
                  <a16:creationId xmlns:a16="http://schemas.microsoft.com/office/drawing/2014/main" id="{6C654DDF-6B84-4FD7-A5C0-89702C300193}"/>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8" name="Freeform: Shape 87">
              <a:extLst>
                <a:ext uri="{FF2B5EF4-FFF2-40B4-BE49-F238E27FC236}">
                  <a16:creationId xmlns:a16="http://schemas.microsoft.com/office/drawing/2014/main" id="{FF24FD96-DB74-4AD7-8C3F-4210F1847DCB}"/>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89" name="Freeform: Shape 88">
              <a:extLst>
                <a:ext uri="{FF2B5EF4-FFF2-40B4-BE49-F238E27FC236}">
                  <a16:creationId xmlns:a16="http://schemas.microsoft.com/office/drawing/2014/main" id="{DFFFA1F3-94FE-43DB-A121-25134036FD24}"/>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0" name="Freeform: Shape 89">
              <a:extLst>
                <a:ext uri="{FF2B5EF4-FFF2-40B4-BE49-F238E27FC236}">
                  <a16:creationId xmlns:a16="http://schemas.microsoft.com/office/drawing/2014/main" id="{6FA5E5E0-F630-47F7-A459-E8F236EDEDCB}"/>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1" name="Freeform: Shape 90">
              <a:extLst>
                <a:ext uri="{FF2B5EF4-FFF2-40B4-BE49-F238E27FC236}">
                  <a16:creationId xmlns:a16="http://schemas.microsoft.com/office/drawing/2014/main" id="{7D02287D-7E6C-407E-B476-089D7F8B5C83}"/>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2" name="Freeform: Shape 91">
              <a:extLst>
                <a:ext uri="{FF2B5EF4-FFF2-40B4-BE49-F238E27FC236}">
                  <a16:creationId xmlns:a16="http://schemas.microsoft.com/office/drawing/2014/main" id="{0A55DF95-2A73-4068-9E7E-389D369E59B1}"/>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3" name="Freeform: Shape 92">
              <a:extLst>
                <a:ext uri="{FF2B5EF4-FFF2-40B4-BE49-F238E27FC236}">
                  <a16:creationId xmlns:a16="http://schemas.microsoft.com/office/drawing/2014/main" id="{D3EDFC31-3BF9-4338-9703-F34ADE7603A4}"/>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4" name="Freeform: Shape 93">
              <a:extLst>
                <a:ext uri="{FF2B5EF4-FFF2-40B4-BE49-F238E27FC236}">
                  <a16:creationId xmlns:a16="http://schemas.microsoft.com/office/drawing/2014/main" id="{42B47B70-F875-4360-9BBD-648E27F24A1A}"/>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grpSp>
        <p:nvGrpSpPr>
          <p:cNvPr id="97" name="Group 96">
            <a:extLst>
              <a:ext uri="{FF2B5EF4-FFF2-40B4-BE49-F238E27FC236}">
                <a16:creationId xmlns:a16="http://schemas.microsoft.com/office/drawing/2014/main" id="{949E3E15-0745-BC46-AB32-0290195819E5}"/>
              </a:ext>
            </a:extLst>
          </p:cNvPr>
          <p:cNvGrpSpPr/>
          <p:nvPr/>
        </p:nvGrpSpPr>
        <p:grpSpPr>
          <a:xfrm rot="12483328">
            <a:off x="-1683870" y="-1077401"/>
            <a:ext cx="3213718" cy="3903668"/>
            <a:chOff x="5668775" y="1917931"/>
            <a:chExt cx="790769" cy="960539"/>
          </a:xfrm>
        </p:grpSpPr>
        <p:sp>
          <p:nvSpPr>
            <p:cNvPr id="98" name="Freeform: Shape 102">
              <a:extLst>
                <a:ext uri="{FF2B5EF4-FFF2-40B4-BE49-F238E27FC236}">
                  <a16:creationId xmlns:a16="http://schemas.microsoft.com/office/drawing/2014/main" id="{9E36B69C-44CC-4F49-A6D5-8E7D9F82CF2A}"/>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99" name="Freeform: Shape 103">
              <a:extLst>
                <a:ext uri="{FF2B5EF4-FFF2-40B4-BE49-F238E27FC236}">
                  <a16:creationId xmlns:a16="http://schemas.microsoft.com/office/drawing/2014/main" id="{9F2EDB0C-1C23-B547-A2AE-3932B7E81BC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0" name="Freeform: Shape 104">
              <a:extLst>
                <a:ext uri="{FF2B5EF4-FFF2-40B4-BE49-F238E27FC236}">
                  <a16:creationId xmlns:a16="http://schemas.microsoft.com/office/drawing/2014/main" id="{7E4D6BA5-6694-B149-BF46-9DD2359CA276}"/>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1" name="Freeform: Shape 105">
              <a:extLst>
                <a:ext uri="{FF2B5EF4-FFF2-40B4-BE49-F238E27FC236}">
                  <a16:creationId xmlns:a16="http://schemas.microsoft.com/office/drawing/2014/main" id="{E743D6B1-4384-2548-8C1A-0CAF0F47166F}"/>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4" name="Freeform: Shape 106">
              <a:extLst>
                <a:ext uri="{FF2B5EF4-FFF2-40B4-BE49-F238E27FC236}">
                  <a16:creationId xmlns:a16="http://schemas.microsoft.com/office/drawing/2014/main" id="{626E738E-9395-494F-908F-84CA99AC1581}"/>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5" name="Freeform: Shape 107">
              <a:extLst>
                <a:ext uri="{FF2B5EF4-FFF2-40B4-BE49-F238E27FC236}">
                  <a16:creationId xmlns:a16="http://schemas.microsoft.com/office/drawing/2014/main" id="{6021EC52-FB1D-3348-A50A-7C3145C20992}"/>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6" name="Freeform: Shape 108">
              <a:extLst>
                <a:ext uri="{FF2B5EF4-FFF2-40B4-BE49-F238E27FC236}">
                  <a16:creationId xmlns:a16="http://schemas.microsoft.com/office/drawing/2014/main" id="{81DCB2CC-E291-9847-8D2B-7C2388598DD3}"/>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7" name="Freeform: Shape 109">
              <a:extLst>
                <a:ext uri="{FF2B5EF4-FFF2-40B4-BE49-F238E27FC236}">
                  <a16:creationId xmlns:a16="http://schemas.microsoft.com/office/drawing/2014/main" id="{3F5BE21D-9FE1-DF4D-BCE6-EE7861B70A6C}"/>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8" name="Freeform: Shape 110">
              <a:extLst>
                <a:ext uri="{FF2B5EF4-FFF2-40B4-BE49-F238E27FC236}">
                  <a16:creationId xmlns:a16="http://schemas.microsoft.com/office/drawing/2014/main" id="{808993D9-33C3-484F-990A-1616DFB45961}"/>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9" name="Freeform: Shape 111">
              <a:extLst>
                <a:ext uri="{FF2B5EF4-FFF2-40B4-BE49-F238E27FC236}">
                  <a16:creationId xmlns:a16="http://schemas.microsoft.com/office/drawing/2014/main" id="{D840422D-BDD4-F349-9EF3-4E09F0C33302}"/>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0" name="Freeform: Shape 112">
              <a:extLst>
                <a:ext uri="{FF2B5EF4-FFF2-40B4-BE49-F238E27FC236}">
                  <a16:creationId xmlns:a16="http://schemas.microsoft.com/office/drawing/2014/main" id="{28A846F4-C333-524A-BBA4-A706618627FA}"/>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1" name="Freeform: Shape 113">
              <a:extLst>
                <a:ext uri="{FF2B5EF4-FFF2-40B4-BE49-F238E27FC236}">
                  <a16:creationId xmlns:a16="http://schemas.microsoft.com/office/drawing/2014/main" id="{A81889F3-DD5F-2946-99E7-448E7AB20F39}"/>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2" name="Freeform: Shape 114">
              <a:extLst>
                <a:ext uri="{FF2B5EF4-FFF2-40B4-BE49-F238E27FC236}">
                  <a16:creationId xmlns:a16="http://schemas.microsoft.com/office/drawing/2014/main" id="{8DEC9CE8-B9D7-D44A-ACD8-F378157D69F2}"/>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3" name="Freeform: Shape 115">
              <a:extLst>
                <a:ext uri="{FF2B5EF4-FFF2-40B4-BE49-F238E27FC236}">
                  <a16:creationId xmlns:a16="http://schemas.microsoft.com/office/drawing/2014/main" id="{D1D145E3-32F3-C643-ACB3-ED448EA80620}"/>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4" name="Freeform: Shape 116">
              <a:extLst>
                <a:ext uri="{FF2B5EF4-FFF2-40B4-BE49-F238E27FC236}">
                  <a16:creationId xmlns:a16="http://schemas.microsoft.com/office/drawing/2014/main" id="{7FE66A6B-8200-4943-9833-28133F18BA97}"/>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5" name="Freeform: Shape 117">
              <a:extLst>
                <a:ext uri="{FF2B5EF4-FFF2-40B4-BE49-F238E27FC236}">
                  <a16:creationId xmlns:a16="http://schemas.microsoft.com/office/drawing/2014/main" id="{30DBC814-B6F8-9740-950E-48CAFFC8CD71}"/>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6" name="Freeform: Shape 118">
              <a:extLst>
                <a:ext uri="{FF2B5EF4-FFF2-40B4-BE49-F238E27FC236}">
                  <a16:creationId xmlns:a16="http://schemas.microsoft.com/office/drawing/2014/main" id="{A9CCEB94-008E-0647-8DDD-402082152814}"/>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7" name="Freeform: Shape 119">
              <a:extLst>
                <a:ext uri="{FF2B5EF4-FFF2-40B4-BE49-F238E27FC236}">
                  <a16:creationId xmlns:a16="http://schemas.microsoft.com/office/drawing/2014/main" id="{F6072B7D-D8FE-0E42-9A71-BEE9AF6750B2}"/>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8" name="Freeform: Shape 120">
              <a:extLst>
                <a:ext uri="{FF2B5EF4-FFF2-40B4-BE49-F238E27FC236}">
                  <a16:creationId xmlns:a16="http://schemas.microsoft.com/office/drawing/2014/main" id="{EED9E665-854D-BD4F-B022-3C7DC4B34E8A}"/>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19" name="Freeform: Shape 121">
              <a:extLst>
                <a:ext uri="{FF2B5EF4-FFF2-40B4-BE49-F238E27FC236}">
                  <a16:creationId xmlns:a16="http://schemas.microsoft.com/office/drawing/2014/main" id="{96980AC0-F71A-FA4D-BA28-6FE2E3915DF2}"/>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20" name="Freeform: Shape 122">
              <a:extLst>
                <a:ext uri="{FF2B5EF4-FFF2-40B4-BE49-F238E27FC236}">
                  <a16:creationId xmlns:a16="http://schemas.microsoft.com/office/drawing/2014/main" id="{D534CFA3-04DC-1648-9197-C6419624BD72}"/>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21" name="Freeform: Shape 123">
              <a:extLst>
                <a:ext uri="{FF2B5EF4-FFF2-40B4-BE49-F238E27FC236}">
                  <a16:creationId xmlns:a16="http://schemas.microsoft.com/office/drawing/2014/main" id="{CDA7FEB8-E8FB-B54D-837B-D4461E2D26B7}"/>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grpSp>
      <p:sp>
        <p:nvSpPr>
          <p:cNvPr id="62" name="Freeform: Shape 61">
            <a:extLst>
              <a:ext uri="{FF2B5EF4-FFF2-40B4-BE49-F238E27FC236}">
                <a16:creationId xmlns:a16="http://schemas.microsoft.com/office/drawing/2014/main" id="{2BBF53DF-D68A-4400-A2B0-3BE39C0F5139}"/>
              </a:ext>
            </a:extLst>
          </p:cNvPr>
          <p:cNvSpPr/>
          <p:nvPr/>
        </p:nvSpPr>
        <p:spPr>
          <a:xfrm>
            <a:off x="1848886" y="3475377"/>
            <a:ext cx="276416" cy="351800"/>
          </a:xfrm>
          <a:custGeom>
            <a:avLst/>
            <a:gdLst>
              <a:gd name="connsiteX0" fmla="*/ 370056 w 369321"/>
              <a:gd name="connsiteY0" fmla="*/ 279635 h 470045"/>
              <a:gd name="connsiteX1" fmla="*/ 370042 w 369321"/>
              <a:gd name="connsiteY1" fmla="*/ 418648 h 470045"/>
              <a:gd name="connsiteX2" fmla="*/ 317861 w 369321"/>
              <a:gd name="connsiteY2" fmla="*/ 470843 h 470045"/>
              <a:gd name="connsiteX3" fmla="*/ 51894 w 369321"/>
              <a:gd name="connsiteY3" fmla="*/ 470843 h 470045"/>
              <a:gd name="connsiteX4" fmla="*/ 21 w 369321"/>
              <a:gd name="connsiteY4" fmla="*/ 418872 h 470045"/>
              <a:gd name="connsiteX5" fmla="*/ 21 w 369321"/>
              <a:gd name="connsiteY5" fmla="*/ 52181 h 470045"/>
              <a:gd name="connsiteX6" fmla="*/ 52314 w 369321"/>
              <a:gd name="connsiteY6" fmla="*/ 98 h 470045"/>
              <a:gd name="connsiteX7" fmla="*/ 249565 w 369321"/>
              <a:gd name="connsiteY7" fmla="*/ 0 h 470045"/>
              <a:gd name="connsiteX8" fmla="*/ 267317 w 369321"/>
              <a:gd name="connsiteY8" fmla="*/ 8128 h 470045"/>
              <a:gd name="connsiteX9" fmla="*/ 364614 w 369321"/>
              <a:gd name="connsiteY9" fmla="*/ 121610 h 470045"/>
              <a:gd name="connsiteX10" fmla="*/ 370126 w 369321"/>
              <a:gd name="connsiteY10" fmla="*/ 136943 h 470045"/>
              <a:gd name="connsiteX11" fmla="*/ 370056 w 369321"/>
              <a:gd name="connsiteY11" fmla="*/ 279635 h 470045"/>
              <a:gd name="connsiteX12" fmla="*/ 34309 w 369321"/>
              <a:gd name="connsiteY12" fmla="*/ 235470 h 470045"/>
              <a:gd name="connsiteX13" fmla="*/ 34323 w 369321"/>
              <a:gd name="connsiteY13" fmla="*/ 416410 h 470045"/>
              <a:gd name="connsiteX14" fmla="*/ 54174 w 369321"/>
              <a:gd name="connsiteY14" fmla="*/ 436527 h 470045"/>
              <a:gd name="connsiteX15" fmla="*/ 315889 w 369321"/>
              <a:gd name="connsiteY15" fmla="*/ 436527 h 470045"/>
              <a:gd name="connsiteX16" fmla="*/ 335740 w 369321"/>
              <a:gd name="connsiteY16" fmla="*/ 416942 h 470045"/>
              <a:gd name="connsiteX17" fmla="*/ 335866 w 369321"/>
              <a:gd name="connsiteY17" fmla="*/ 157843 h 470045"/>
              <a:gd name="connsiteX18" fmla="*/ 329459 w 369321"/>
              <a:gd name="connsiteY18" fmla="*/ 151814 h 470045"/>
              <a:gd name="connsiteX19" fmla="*/ 254979 w 369321"/>
              <a:gd name="connsiteY19" fmla="*/ 151897 h 470045"/>
              <a:gd name="connsiteX20" fmla="*/ 235030 w 369321"/>
              <a:gd name="connsiteY20" fmla="*/ 132144 h 470045"/>
              <a:gd name="connsiteX21" fmla="*/ 235030 w 369321"/>
              <a:gd name="connsiteY21" fmla="*/ 41940 h 470045"/>
              <a:gd name="connsiteX22" fmla="*/ 227713 w 369321"/>
              <a:gd name="connsiteY22" fmla="*/ 34400 h 470045"/>
              <a:gd name="connsiteX23" fmla="*/ 55685 w 369321"/>
              <a:gd name="connsiteY23" fmla="*/ 34400 h 470045"/>
              <a:gd name="connsiteX24" fmla="*/ 34323 w 369321"/>
              <a:gd name="connsiteY24" fmla="*/ 55580 h 470045"/>
              <a:gd name="connsiteX25" fmla="*/ 34309 w 369321"/>
              <a:gd name="connsiteY25" fmla="*/ 235470 h 470045"/>
              <a:gd name="connsiteX26" fmla="*/ 269346 w 369321"/>
              <a:gd name="connsiteY26" fmla="*/ 63946 h 470045"/>
              <a:gd name="connsiteX27" fmla="*/ 269304 w 369321"/>
              <a:gd name="connsiteY27" fmla="*/ 113203 h 470045"/>
              <a:gd name="connsiteX28" fmla="*/ 273515 w 369321"/>
              <a:gd name="connsiteY28" fmla="*/ 117623 h 470045"/>
              <a:gd name="connsiteX29" fmla="*/ 310713 w 369321"/>
              <a:gd name="connsiteY29" fmla="*/ 117567 h 470045"/>
              <a:gd name="connsiteX30" fmla="*/ 313595 w 369321"/>
              <a:gd name="connsiteY30" fmla="*/ 116910 h 470045"/>
              <a:gd name="connsiteX31" fmla="*/ 312182 w 369321"/>
              <a:gd name="connsiteY31" fmla="*/ 113846 h 470045"/>
              <a:gd name="connsiteX32" fmla="*/ 301270 w 369321"/>
              <a:gd name="connsiteY32" fmla="*/ 101116 h 470045"/>
              <a:gd name="connsiteX33" fmla="*/ 269346 w 369321"/>
              <a:gd name="connsiteY33" fmla="*/ 63946 h 470045"/>
              <a:gd name="connsiteX34" fmla="*/ 186165 w 369321"/>
              <a:gd name="connsiteY34" fmla="*/ 218613 h 470045"/>
              <a:gd name="connsiteX35" fmla="*/ 156269 w 369321"/>
              <a:gd name="connsiteY35" fmla="*/ 204288 h 470045"/>
              <a:gd name="connsiteX36" fmla="*/ 151765 w 369321"/>
              <a:gd name="connsiteY36" fmla="*/ 198650 h 470045"/>
              <a:gd name="connsiteX37" fmla="*/ 151765 w 369321"/>
              <a:gd name="connsiteY37" fmla="*/ 183975 h 470045"/>
              <a:gd name="connsiteX38" fmla="*/ 134935 w 369321"/>
              <a:gd name="connsiteY38" fmla="*/ 167971 h 470045"/>
              <a:gd name="connsiteX39" fmla="*/ 117588 w 369321"/>
              <a:gd name="connsiteY39" fmla="*/ 183919 h 470045"/>
              <a:gd name="connsiteX40" fmla="*/ 117616 w 369321"/>
              <a:gd name="connsiteY40" fmla="*/ 196496 h 470045"/>
              <a:gd name="connsiteX41" fmla="*/ 111125 w 369321"/>
              <a:gd name="connsiteY41" fmla="*/ 204806 h 470045"/>
              <a:gd name="connsiteX42" fmla="*/ 89777 w 369321"/>
              <a:gd name="connsiteY42" fmla="*/ 213185 h 470045"/>
              <a:gd name="connsiteX43" fmla="*/ 76208 w 369321"/>
              <a:gd name="connsiteY43" fmla="*/ 278530 h 470045"/>
              <a:gd name="connsiteX44" fmla="*/ 117560 w 369321"/>
              <a:gd name="connsiteY44" fmla="*/ 301892 h 470045"/>
              <a:gd name="connsiteX45" fmla="*/ 144196 w 369321"/>
              <a:gd name="connsiteY45" fmla="*/ 303893 h 470045"/>
              <a:gd name="connsiteX46" fmla="*/ 164565 w 369321"/>
              <a:gd name="connsiteY46" fmla="*/ 313518 h 470045"/>
              <a:gd name="connsiteX47" fmla="*/ 164299 w 369321"/>
              <a:gd name="connsiteY47" fmla="*/ 326626 h 470045"/>
              <a:gd name="connsiteX48" fmla="*/ 151611 w 369321"/>
              <a:gd name="connsiteY48" fmla="*/ 333606 h 470045"/>
              <a:gd name="connsiteX49" fmla="*/ 120946 w 369321"/>
              <a:gd name="connsiteY49" fmla="*/ 334320 h 470045"/>
              <a:gd name="connsiteX50" fmla="*/ 100843 w 369321"/>
              <a:gd name="connsiteY50" fmla="*/ 315112 h 470045"/>
              <a:gd name="connsiteX51" fmla="*/ 85049 w 369321"/>
              <a:gd name="connsiteY51" fmla="*/ 302270 h 470045"/>
              <a:gd name="connsiteX52" fmla="*/ 67604 w 369321"/>
              <a:gd name="connsiteY52" fmla="*/ 325604 h 470045"/>
              <a:gd name="connsiteX53" fmla="*/ 111867 w 369321"/>
              <a:gd name="connsiteY53" fmla="*/ 367923 h 470045"/>
              <a:gd name="connsiteX54" fmla="*/ 117602 w 369321"/>
              <a:gd name="connsiteY54" fmla="*/ 374749 h 470045"/>
              <a:gd name="connsiteX55" fmla="*/ 117560 w 369321"/>
              <a:gd name="connsiteY55" fmla="*/ 386808 h 470045"/>
              <a:gd name="connsiteX56" fmla="*/ 134614 w 369321"/>
              <a:gd name="connsiteY56" fmla="*/ 403694 h 470045"/>
              <a:gd name="connsiteX57" fmla="*/ 151807 w 369321"/>
              <a:gd name="connsiteY57" fmla="*/ 386990 h 470045"/>
              <a:gd name="connsiteX58" fmla="*/ 151793 w 369321"/>
              <a:gd name="connsiteY58" fmla="*/ 373882 h 470045"/>
              <a:gd name="connsiteX59" fmla="*/ 156661 w 369321"/>
              <a:gd name="connsiteY59" fmla="*/ 367909 h 470045"/>
              <a:gd name="connsiteX60" fmla="*/ 180359 w 369321"/>
              <a:gd name="connsiteY60" fmla="*/ 358410 h 470045"/>
              <a:gd name="connsiteX61" fmla="*/ 187312 w 369321"/>
              <a:gd name="connsiteY61" fmla="*/ 286322 h 470045"/>
              <a:gd name="connsiteX62" fmla="*/ 157416 w 369321"/>
              <a:gd name="connsiteY62" fmla="*/ 270822 h 470045"/>
              <a:gd name="connsiteX63" fmla="*/ 125115 w 369321"/>
              <a:gd name="connsiteY63" fmla="*/ 267786 h 470045"/>
              <a:gd name="connsiteX64" fmla="*/ 106760 w 369321"/>
              <a:gd name="connsiteY64" fmla="*/ 260875 h 470045"/>
              <a:gd name="connsiteX65" fmla="*/ 106788 w 369321"/>
              <a:gd name="connsiteY65" fmla="*/ 243570 h 470045"/>
              <a:gd name="connsiteX66" fmla="*/ 110678 w 369321"/>
              <a:gd name="connsiteY66" fmla="*/ 240940 h 470045"/>
              <a:gd name="connsiteX67" fmla="*/ 159417 w 369321"/>
              <a:gd name="connsiteY67" fmla="*/ 241192 h 470045"/>
              <a:gd name="connsiteX68" fmla="*/ 167936 w 369321"/>
              <a:gd name="connsiteY68" fmla="*/ 253573 h 470045"/>
              <a:gd name="connsiteX69" fmla="*/ 186556 w 369321"/>
              <a:gd name="connsiteY69" fmla="*/ 269353 h 470045"/>
              <a:gd name="connsiteX70" fmla="*/ 202169 w 369321"/>
              <a:gd name="connsiteY70" fmla="*/ 248299 h 470045"/>
              <a:gd name="connsiteX71" fmla="*/ 186165 w 369321"/>
              <a:gd name="connsiteY71" fmla="*/ 218613 h 470045"/>
              <a:gd name="connsiteX72" fmla="*/ 183954 w 369321"/>
              <a:gd name="connsiteY72" fmla="*/ 101521 h 470045"/>
              <a:gd name="connsiteX73" fmla="*/ 202169 w 369321"/>
              <a:gd name="connsiteY73" fmla="*/ 84258 h 470045"/>
              <a:gd name="connsiteX74" fmla="*/ 184220 w 369321"/>
              <a:gd name="connsiteY74" fmla="*/ 67247 h 470045"/>
              <a:gd name="connsiteX75" fmla="*/ 85119 w 369321"/>
              <a:gd name="connsiteY75" fmla="*/ 67247 h 470045"/>
              <a:gd name="connsiteX76" fmla="*/ 67170 w 369321"/>
              <a:gd name="connsiteY76" fmla="*/ 84203 h 470045"/>
              <a:gd name="connsiteX77" fmla="*/ 85371 w 369321"/>
              <a:gd name="connsiteY77" fmla="*/ 101507 h 470045"/>
              <a:gd name="connsiteX78" fmla="*/ 134138 w 369321"/>
              <a:gd name="connsiteY78" fmla="*/ 101521 h 470045"/>
              <a:gd name="connsiteX79" fmla="*/ 183954 w 369321"/>
              <a:gd name="connsiteY79" fmla="*/ 101521 h 47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69321" h="470045">
                <a:moveTo>
                  <a:pt x="370056" y="279635"/>
                </a:moveTo>
                <a:cubicBezTo>
                  <a:pt x="370056" y="325968"/>
                  <a:pt x="370084" y="372315"/>
                  <a:pt x="370042" y="418648"/>
                </a:cubicBezTo>
                <a:cubicBezTo>
                  <a:pt x="370014" y="449159"/>
                  <a:pt x="348358" y="470829"/>
                  <a:pt x="317861" y="470843"/>
                </a:cubicBezTo>
                <a:cubicBezTo>
                  <a:pt x="229210" y="470871"/>
                  <a:pt x="140545" y="470885"/>
                  <a:pt x="51894" y="470843"/>
                </a:cubicBezTo>
                <a:cubicBezTo>
                  <a:pt x="21789" y="470829"/>
                  <a:pt x="21" y="449033"/>
                  <a:pt x="21" y="418872"/>
                </a:cubicBezTo>
                <a:cubicBezTo>
                  <a:pt x="-7" y="296646"/>
                  <a:pt x="-7" y="174406"/>
                  <a:pt x="21" y="52181"/>
                </a:cubicBezTo>
                <a:cubicBezTo>
                  <a:pt x="35" y="21754"/>
                  <a:pt x="21775" y="112"/>
                  <a:pt x="52314" y="98"/>
                </a:cubicBezTo>
                <a:cubicBezTo>
                  <a:pt x="118064" y="70"/>
                  <a:pt x="183814" y="140"/>
                  <a:pt x="249565" y="0"/>
                </a:cubicBezTo>
                <a:cubicBezTo>
                  <a:pt x="256979" y="-14"/>
                  <a:pt x="262491" y="2462"/>
                  <a:pt x="267317" y="8128"/>
                </a:cubicBezTo>
                <a:cubicBezTo>
                  <a:pt x="299633" y="46053"/>
                  <a:pt x="332131" y="83839"/>
                  <a:pt x="364614" y="121610"/>
                </a:cubicBezTo>
                <a:cubicBezTo>
                  <a:pt x="368461" y="126087"/>
                  <a:pt x="370140" y="131011"/>
                  <a:pt x="370126" y="136943"/>
                </a:cubicBezTo>
                <a:cubicBezTo>
                  <a:pt x="370014" y="184507"/>
                  <a:pt x="370056" y="232071"/>
                  <a:pt x="370056" y="279635"/>
                </a:cubicBezTo>
                <a:close/>
                <a:moveTo>
                  <a:pt x="34309" y="235470"/>
                </a:moveTo>
                <a:cubicBezTo>
                  <a:pt x="34309" y="295779"/>
                  <a:pt x="34295" y="356101"/>
                  <a:pt x="34323" y="416410"/>
                </a:cubicBezTo>
                <a:cubicBezTo>
                  <a:pt x="34323" y="429994"/>
                  <a:pt x="40758" y="436527"/>
                  <a:pt x="54174" y="436527"/>
                </a:cubicBezTo>
                <a:cubicBezTo>
                  <a:pt x="141412" y="436541"/>
                  <a:pt x="228651" y="436541"/>
                  <a:pt x="315889" y="436527"/>
                </a:cubicBezTo>
                <a:cubicBezTo>
                  <a:pt x="329151" y="436527"/>
                  <a:pt x="335726" y="430050"/>
                  <a:pt x="335740" y="416942"/>
                </a:cubicBezTo>
                <a:cubicBezTo>
                  <a:pt x="335768" y="330571"/>
                  <a:pt x="335712" y="244214"/>
                  <a:pt x="335866" y="157843"/>
                </a:cubicBezTo>
                <a:cubicBezTo>
                  <a:pt x="335880" y="152737"/>
                  <a:pt x="334033" y="151772"/>
                  <a:pt x="329459" y="151814"/>
                </a:cubicBezTo>
                <a:cubicBezTo>
                  <a:pt x="304641" y="151995"/>
                  <a:pt x="279810" y="151911"/>
                  <a:pt x="254979" y="151897"/>
                </a:cubicBezTo>
                <a:cubicBezTo>
                  <a:pt x="241311" y="151884"/>
                  <a:pt x="235030" y="145658"/>
                  <a:pt x="235030" y="132144"/>
                </a:cubicBezTo>
                <a:cubicBezTo>
                  <a:pt x="235016" y="102081"/>
                  <a:pt x="235030" y="72004"/>
                  <a:pt x="235030" y="41940"/>
                </a:cubicBezTo>
                <a:cubicBezTo>
                  <a:pt x="235030" y="34400"/>
                  <a:pt x="235030" y="34400"/>
                  <a:pt x="227713" y="34400"/>
                </a:cubicBezTo>
                <a:cubicBezTo>
                  <a:pt x="170371" y="34400"/>
                  <a:pt x="113028" y="34400"/>
                  <a:pt x="55685" y="34400"/>
                </a:cubicBezTo>
                <a:cubicBezTo>
                  <a:pt x="40269" y="34400"/>
                  <a:pt x="34337" y="40290"/>
                  <a:pt x="34323" y="55580"/>
                </a:cubicBezTo>
                <a:cubicBezTo>
                  <a:pt x="34309" y="115539"/>
                  <a:pt x="34309" y="175512"/>
                  <a:pt x="34309" y="235470"/>
                </a:cubicBezTo>
                <a:close/>
                <a:moveTo>
                  <a:pt x="269346" y="63946"/>
                </a:moveTo>
                <a:cubicBezTo>
                  <a:pt x="269346" y="81433"/>
                  <a:pt x="269388" y="97325"/>
                  <a:pt x="269304" y="113203"/>
                </a:cubicBezTo>
                <a:cubicBezTo>
                  <a:pt x="269290" y="116252"/>
                  <a:pt x="270269" y="117651"/>
                  <a:pt x="273515" y="117623"/>
                </a:cubicBezTo>
                <a:cubicBezTo>
                  <a:pt x="285909" y="117525"/>
                  <a:pt x="298318" y="117595"/>
                  <a:pt x="310713" y="117567"/>
                </a:cubicBezTo>
                <a:cubicBezTo>
                  <a:pt x="311706" y="117567"/>
                  <a:pt x="313035" y="117987"/>
                  <a:pt x="313595" y="116910"/>
                </a:cubicBezTo>
                <a:cubicBezTo>
                  <a:pt x="314322" y="115525"/>
                  <a:pt x="312923" y="114728"/>
                  <a:pt x="312182" y="113846"/>
                </a:cubicBezTo>
                <a:cubicBezTo>
                  <a:pt x="308572" y="109579"/>
                  <a:pt x="304907" y="105355"/>
                  <a:pt x="301270" y="101116"/>
                </a:cubicBezTo>
                <a:cubicBezTo>
                  <a:pt x="290946" y="89099"/>
                  <a:pt x="280621" y="77068"/>
                  <a:pt x="269346" y="63946"/>
                </a:cubicBezTo>
                <a:close/>
                <a:moveTo>
                  <a:pt x="186165" y="218613"/>
                </a:moveTo>
                <a:cubicBezTo>
                  <a:pt x="177687" y="210835"/>
                  <a:pt x="167419" y="206526"/>
                  <a:pt x="156269" y="204288"/>
                </a:cubicBezTo>
                <a:cubicBezTo>
                  <a:pt x="152898" y="203616"/>
                  <a:pt x="151597" y="202120"/>
                  <a:pt x="151765" y="198650"/>
                </a:cubicBezTo>
                <a:cubicBezTo>
                  <a:pt x="152002" y="193768"/>
                  <a:pt x="151960" y="188858"/>
                  <a:pt x="151765" y="183975"/>
                </a:cubicBezTo>
                <a:cubicBezTo>
                  <a:pt x="151373" y="174896"/>
                  <a:pt x="144084" y="168055"/>
                  <a:pt x="134935" y="167971"/>
                </a:cubicBezTo>
                <a:cubicBezTo>
                  <a:pt x="125380" y="167873"/>
                  <a:pt x="118008" y="174574"/>
                  <a:pt x="117588" y="183919"/>
                </a:cubicBezTo>
                <a:cubicBezTo>
                  <a:pt x="117393" y="188102"/>
                  <a:pt x="117197" y="192341"/>
                  <a:pt x="117616" y="196496"/>
                </a:cubicBezTo>
                <a:cubicBezTo>
                  <a:pt x="118134" y="201630"/>
                  <a:pt x="116413" y="204036"/>
                  <a:pt x="111125" y="204806"/>
                </a:cubicBezTo>
                <a:cubicBezTo>
                  <a:pt x="103445" y="205925"/>
                  <a:pt x="96422" y="209198"/>
                  <a:pt x="89777" y="213185"/>
                </a:cubicBezTo>
                <a:cubicBezTo>
                  <a:pt x="66149" y="227427"/>
                  <a:pt x="60106" y="256175"/>
                  <a:pt x="76208" y="278530"/>
                </a:cubicBezTo>
                <a:cubicBezTo>
                  <a:pt x="86350" y="292603"/>
                  <a:pt x="101025" y="298913"/>
                  <a:pt x="117560" y="301892"/>
                </a:cubicBezTo>
                <a:cubicBezTo>
                  <a:pt x="126388" y="303487"/>
                  <a:pt x="135355" y="302550"/>
                  <a:pt x="144196" y="303893"/>
                </a:cubicBezTo>
                <a:cubicBezTo>
                  <a:pt x="151974" y="305082"/>
                  <a:pt x="159249" y="307236"/>
                  <a:pt x="164565" y="313518"/>
                </a:cubicBezTo>
                <a:cubicBezTo>
                  <a:pt x="168426" y="318078"/>
                  <a:pt x="168300" y="322149"/>
                  <a:pt x="164299" y="326626"/>
                </a:cubicBezTo>
                <a:cubicBezTo>
                  <a:pt x="160900" y="330431"/>
                  <a:pt x="156409" y="332417"/>
                  <a:pt x="151611" y="333606"/>
                </a:cubicBezTo>
                <a:cubicBezTo>
                  <a:pt x="141468" y="336125"/>
                  <a:pt x="131158" y="336306"/>
                  <a:pt x="120946" y="334320"/>
                </a:cubicBezTo>
                <a:cubicBezTo>
                  <a:pt x="110314" y="332249"/>
                  <a:pt x="102130" y="327801"/>
                  <a:pt x="100843" y="315112"/>
                </a:cubicBezTo>
                <a:cubicBezTo>
                  <a:pt x="100074" y="307474"/>
                  <a:pt x="92687" y="302480"/>
                  <a:pt x="85049" y="302270"/>
                </a:cubicBezTo>
                <a:cubicBezTo>
                  <a:pt x="72584" y="301934"/>
                  <a:pt x="65086" y="311951"/>
                  <a:pt x="67604" y="325604"/>
                </a:cubicBezTo>
                <a:cubicBezTo>
                  <a:pt x="71451" y="346491"/>
                  <a:pt x="88966" y="363376"/>
                  <a:pt x="111867" y="367923"/>
                </a:cubicBezTo>
                <a:cubicBezTo>
                  <a:pt x="116022" y="368748"/>
                  <a:pt x="118008" y="370259"/>
                  <a:pt x="117602" y="374749"/>
                </a:cubicBezTo>
                <a:cubicBezTo>
                  <a:pt x="117239" y="378736"/>
                  <a:pt x="117462" y="382793"/>
                  <a:pt x="117560" y="386808"/>
                </a:cubicBezTo>
                <a:cubicBezTo>
                  <a:pt x="117798" y="396461"/>
                  <a:pt x="125115" y="403666"/>
                  <a:pt x="134614" y="403694"/>
                </a:cubicBezTo>
                <a:cubicBezTo>
                  <a:pt x="144280" y="403722"/>
                  <a:pt x="151527" y="396727"/>
                  <a:pt x="151807" y="386990"/>
                </a:cubicBezTo>
                <a:cubicBezTo>
                  <a:pt x="151932" y="382625"/>
                  <a:pt x="152030" y="378233"/>
                  <a:pt x="151793" y="373882"/>
                </a:cubicBezTo>
                <a:cubicBezTo>
                  <a:pt x="151597" y="370189"/>
                  <a:pt x="153038" y="368580"/>
                  <a:pt x="156661" y="367909"/>
                </a:cubicBezTo>
                <a:cubicBezTo>
                  <a:pt x="165152" y="366328"/>
                  <a:pt x="173112" y="363152"/>
                  <a:pt x="180359" y="358410"/>
                </a:cubicBezTo>
                <a:cubicBezTo>
                  <a:pt x="206407" y="341413"/>
                  <a:pt x="209625" y="307950"/>
                  <a:pt x="187312" y="286322"/>
                </a:cubicBezTo>
                <a:cubicBezTo>
                  <a:pt x="178904" y="278166"/>
                  <a:pt x="168594" y="273718"/>
                  <a:pt x="157416" y="270822"/>
                </a:cubicBezTo>
                <a:cubicBezTo>
                  <a:pt x="146798" y="268066"/>
                  <a:pt x="135859" y="269115"/>
                  <a:pt x="125115" y="267786"/>
                </a:cubicBezTo>
                <a:cubicBezTo>
                  <a:pt x="118386" y="266947"/>
                  <a:pt x="112035" y="265310"/>
                  <a:pt x="106760" y="260875"/>
                </a:cubicBezTo>
                <a:cubicBezTo>
                  <a:pt x="100381" y="255503"/>
                  <a:pt x="100437" y="248984"/>
                  <a:pt x="106788" y="243570"/>
                </a:cubicBezTo>
                <a:cubicBezTo>
                  <a:pt x="107978" y="242563"/>
                  <a:pt x="109265" y="241528"/>
                  <a:pt x="110678" y="240940"/>
                </a:cubicBezTo>
                <a:cubicBezTo>
                  <a:pt x="126947" y="234197"/>
                  <a:pt x="143273" y="233960"/>
                  <a:pt x="159417" y="241192"/>
                </a:cubicBezTo>
                <a:cubicBezTo>
                  <a:pt x="164523" y="243486"/>
                  <a:pt x="167223" y="247879"/>
                  <a:pt x="167936" y="253573"/>
                </a:cubicBezTo>
                <a:cubicBezTo>
                  <a:pt x="169223" y="263869"/>
                  <a:pt x="176554" y="269982"/>
                  <a:pt x="186556" y="269353"/>
                </a:cubicBezTo>
                <a:cubicBezTo>
                  <a:pt x="195705" y="268779"/>
                  <a:pt x="202253" y="261127"/>
                  <a:pt x="202169" y="248299"/>
                </a:cubicBezTo>
                <a:cubicBezTo>
                  <a:pt x="201469" y="237975"/>
                  <a:pt x="195663" y="227343"/>
                  <a:pt x="186165" y="218613"/>
                </a:cubicBezTo>
                <a:close/>
                <a:moveTo>
                  <a:pt x="183954" y="101521"/>
                </a:moveTo>
                <a:cubicBezTo>
                  <a:pt x="194880" y="101480"/>
                  <a:pt x="202211" y="94471"/>
                  <a:pt x="202169" y="84258"/>
                </a:cubicBezTo>
                <a:cubicBezTo>
                  <a:pt x="202127" y="74284"/>
                  <a:pt x="194838" y="67261"/>
                  <a:pt x="184220" y="67247"/>
                </a:cubicBezTo>
                <a:cubicBezTo>
                  <a:pt x="151191" y="67191"/>
                  <a:pt x="118162" y="67191"/>
                  <a:pt x="85119" y="67247"/>
                </a:cubicBezTo>
                <a:cubicBezTo>
                  <a:pt x="74403" y="67261"/>
                  <a:pt x="67240" y="74144"/>
                  <a:pt x="67170" y="84203"/>
                </a:cubicBezTo>
                <a:cubicBezTo>
                  <a:pt x="67100" y="94401"/>
                  <a:pt x="74473" y="101480"/>
                  <a:pt x="85371" y="101507"/>
                </a:cubicBezTo>
                <a:cubicBezTo>
                  <a:pt x="101626" y="101563"/>
                  <a:pt x="117882" y="101521"/>
                  <a:pt x="134138" y="101521"/>
                </a:cubicBezTo>
                <a:cubicBezTo>
                  <a:pt x="150743" y="101535"/>
                  <a:pt x="167349" y="101577"/>
                  <a:pt x="183954" y="101521"/>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1445" name="TextBox 61444">
            <a:extLst>
              <a:ext uri="{FF2B5EF4-FFF2-40B4-BE49-F238E27FC236}">
                <a16:creationId xmlns:a16="http://schemas.microsoft.com/office/drawing/2014/main" id="{2830502A-FCDD-4CB0-A670-5EF5E548BBA9}"/>
              </a:ext>
            </a:extLst>
          </p:cNvPr>
          <p:cNvSpPr txBox="1"/>
          <p:nvPr/>
        </p:nvSpPr>
        <p:spPr>
          <a:xfrm>
            <a:off x="1636677" y="3958731"/>
            <a:ext cx="700833" cy="456920"/>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Fewer</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Invoices</a:t>
            </a:r>
          </a:p>
        </p:txBody>
      </p:sp>
      <p:sp>
        <p:nvSpPr>
          <p:cNvPr id="63" name="Freeform: Shape 62">
            <a:extLst>
              <a:ext uri="{FF2B5EF4-FFF2-40B4-BE49-F238E27FC236}">
                <a16:creationId xmlns:a16="http://schemas.microsoft.com/office/drawing/2014/main" id="{3EA81F30-DFA1-48A6-BDB9-A8665BECCF30}"/>
              </a:ext>
            </a:extLst>
          </p:cNvPr>
          <p:cNvSpPr/>
          <p:nvPr/>
        </p:nvSpPr>
        <p:spPr>
          <a:xfrm>
            <a:off x="3025460" y="3479716"/>
            <a:ext cx="349298" cy="349296"/>
          </a:xfrm>
          <a:custGeom>
            <a:avLst/>
            <a:gdLst>
              <a:gd name="connsiteX0" fmla="*/ 243996 w 537194"/>
              <a:gd name="connsiteY0" fmla="*/ 538343 h 537194"/>
              <a:gd name="connsiteX1" fmla="*/ 206378 w 537194"/>
              <a:gd name="connsiteY1" fmla="*/ 531823 h 537194"/>
              <a:gd name="connsiteX2" fmla="*/ 50382 w 537194"/>
              <a:gd name="connsiteY2" fmla="*/ 421810 h 537194"/>
              <a:gd name="connsiteX3" fmla="*/ 17478 w 537194"/>
              <a:gd name="connsiteY3" fmla="*/ 348450 h 537194"/>
              <a:gd name="connsiteX4" fmla="*/ 17297 w 537194"/>
              <a:gd name="connsiteY4" fmla="*/ 336125 h 537194"/>
              <a:gd name="connsiteX5" fmla="*/ 32657 w 537194"/>
              <a:gd name="connsiteY5" fmla="*/ 325311 h 537194"/>
              <a:gd name="connsiteX6" fmla="*/ 48185 w 537194"/>
              <a:gd name="connsiteY6" fmla="*/ 337272 h 537194"/>
              <a:gd name="connsiteX7" fmla="*/ 63434 w 537194"/>
              <a:gd name="connsiteY7" fmla="*/ 378513 h 537194"/>
              <a:gd name="connsiteX8" fmla="*/ 224480 w 537194"/>
              <a:gd name="connsiteY8" fmla="*/ 502068 h 537194"/>
              <a:gd name="connsiteX9" fmla="*/ 470541 w 537194"/>
              <a:gd name="connsiteY9" fmla="*/ 375422 h 537194"/>
              <a:gd name="connsiteX10" fmla="*/ 472541 w 537194"/>
              <a:gd name="connsiteY10" fmla="*/ 370581 h 537194"/>
              <a:gd name="connsiteX11" fmla="*/ 462931 w 537194"/>
              <a:gd name="connsiteY11" fmla="*/ 373715 h 537194"/>
              <a:gd name="connsiteX12" fmla="*/ 446815 w 537194"/>
              <a:gd name="connsiteY12" fmla="*/ 373141 h 537194"/>
              <a:gd name="connsiteX13" fmla="*/ 447332 w 537194"/>
              <a:gd name="connsiteY13" fmla="*/ 345162 h 537194"/>
              <a:gd name="connsiteX14" fmla="*/ 497526 w 537194"/>
              <a:gd name="connsiteY14" fmla="*/ 323954 h 537194"/>
              <a:gd name="connsiteX15" fmla="*/ 517447 w 537194"/>
              <a:gd name="connsiteY15" fmla="*/ 333789 h 537194"/>
              <a:gd name="connsiteX16" fmla="*/ 535060 w 537194"/>
              <a:gd name="connsiteY16" fmla="*/ 375295 h 537194"/>
              <a:gd name="connsiteX17" fmla="*/ 537774 w 537194"/>
              <a:gd name="connsiteY17" fmla="*/ 380947 h 537194"/>
              <a:gd name="connsiteX18" fmla="*/ 537774 w 537194"/>
              <a:gd name="connsiteY18" fmla="*/ 391439 h 537194"/>
              <a:gd name="connsiteX19" fmla="*/ 517909 w 537194"/>
              <a:gd name="connsiteY19" fmla="*/ 402127 h 537194"/>
              <a:gd name="connsiteX20" fmla="*/ 502996 w 537194"/>
              <a:gd name="connsiteY20" fmla="*/ 383479 h 537194"/>
              <a:gd name="connsiteX21" fmla="*/ 501373 w 537194"/>
              <a:gd name="connsiteY21" fmla="*/ 386361 h 537194"/>
              <a:gd name="connsiteX22" fmla="*/ 327191 w 537194"/>
              <a:gd name="connsiteY22" fmla="*/ 531544 h 537194"/>
              <a:gd name="connsiteX23" fmla="*/ 288048 w 537194"/>
              <a:gd name="connsiteY23" fmla="*/ 538329 h 537194"/>
              <a:gd name="connsiteX24" fmla="*/ 243996 w 537194"/>
              <a:gd name="connsiteY24" fmla="*/ 538343 h 537194"/>
              <a:gd name="connsiteX25" fmla="*/ 137718 w 537194"/>
              <a:gd name="connsiteY25" fmla="*/ 157872 h 537194"/>
              <a:gd name="connsiteX26" fmla="*/ 140600 w 537194"/>
              <a:gd name="connsiteY26" fmla="*/ 207562 h 537194"/>
              <a:gd name="connsiteX27" fmla="*/ 134304 w 537194"/>
              <a:gd name="connsiteY27" fmla="*/ 222769 h 537194"/>
              <a:gd name="connsiteX28" fmla="*/ 94854 w 537194"/>
              <a:gd name="connsiteY28" fmla="*/ 269843 h 537194"/>
              <a:gd name="connsiteX29" fmla="*/ 134472 w 537194"/>
              <a:gd name="connsiteY29" fmla="*/ 316792 h 537194"/>
              <a:gd name="connsiteX30" fmla="*/ 140348 w 537194"/>
              <a:gd name="connsiteY30" fmla="*/ 332250 h 537194"/>
              <a:gd name="connsiteX31" fmla="*/ 133073 w 537194"/>
              <a:gd name="connsiteY31" fmla="*/ 368749 h 537194"/>
              <a:gd name="connsiteX32" fmla="*/ 207035 w 537194"/>
              <a:gd name="connsiteY32" fmla="*/ 398280 h 537194"/>
              <a:gd name="connsiteX33" fmla="*/ 216185 w 537194"/>
              <a:gd name="connsiteY33" fmla="*/ 396965 h 537194"/>
              <a:gd name="connsiteX34" fmla="*/ 222662 w 537194"/>
              <a:gd name="connsiteY34" fmla="*/ 406464 h 537194"/>
              <a:gd name="connsiteX35" fmla="*/ 273234 w 537194"/>
              <a:gd name="connsiteY35" fmla="*/ 443816 h 537194"/>
              <a:gd name="connsiteX36" fmla="*/ 316419 w 537194"/>
              <a:gd name="connsiteY36" fmla="*/ 403680 h 537194"/>
              <a:gd name="connsiteX37" fmla="*/ 330898 w 537194"/>
              <a:gd name="connsiteY37" fmla="*/ 398084 h 537194"/>
              <a:gd name="connsiteX38" fmla="*/ 392046 w 537194"/>
              <a:gd name="connsiteY38" fmla="*/ 393244 h 537194"/>
              <a:gd name="connsiteX39" fmla="*/ 397866 w 537194"/>
              <a:gd name="connsiteY39" fmla="*/ 332278 h 537194"/>
              <a:gd name="connsiteX40" fmla="*/ 396788 w 537194"/>
              <a:gd name="connsiteY40" fmla="*/ 321870 h 537194"/>
              <a:gd name="connsiteX41" fmla="*/ 405867 w 537194"/>
              <a:gd name="connsiteY41" fmla="*/ 316330 h 537194"/>
              <a:gd name="connsiteX42" fmla="*/ 442842 w 537194"/>
              <a:gd name="connsiteY42" fmla="*/ 263156 h 537194"/>
              <a:gd name="connsiteX43" fmla="*/ 403126 w 537194"/>
              <a:gd name="connsiteY43" fmla="*/ 222545 h 537194"/>
              <a:gd name="connsiteX44" fmla="*/ 397208 w 537194"/>
              <a:gd name="connsiteY44" fmla="*/ 208457 h 537194"/>
              <a:gd name="connsiteX45" fmla="*/ 392648 w 537194"/>
              <a:gd name="connsiteY45" fmla="*/ 146890 h 537194"/>
              <a:gd name="connsiteX46" fmla="*/ 331164 w 537194"/>
              <a:gd name="connsiteY46" fmla="*/ 141252 h 537194"/>
              <a:gd name="connsiteX47" fmla="*/ 316321 w 537194"/>
              <a:gd name="connsiteY47" fmla="*/ 135446 h 537194"/>
              <a:gd name="connsiteX48" fmla="*/ 269177 w 537194"/>
              <a:gd name="connsiteY48" fmla="*/ 95409 h 537194"/>
              <a:gd name="connsiteX49" fmla="*/ 222046 w 537194"/>
              <a:gd name="connsiteY49" fmla="*/ 135460 h 537194"/>
              <a:gd name="connsiteX50" fmla="*/ 207203 w 537194"/>
              <a:gd name="connsiteY50" fmla="*/ 141224 h 537194"/>
              <a:gd name="connsiteX51" fmla="*/ 179588 w 537194"/>
              <a:gd name="connsiteY51" fmla="*/ 132705 h 537194"/>
              <a:gd name="connsiteX52" fmla="*/ 137718 w 537194"/>
              <a:gd name="connsiteY52" fmla="*/ 157872 h 537194"/>
              <a:gd name="connsiteX53" fmla="*/ 254096 w 537194"/>
              <a:gd name="connsiteY53" fmla="*/ 395538 h 537194"/>
              <a:gd name="connsiteX54" fmla="*/ 233993 w 537194"/>
              <a:gd name="connsiteY54" fmla="*/ 368902 h 537194"/>
              <a:gd name="connsiteX55" fmla="*/ 217234 w 537194"/>
              <a:gd name="connsiteY55" fmla="*/ 361544 h 537194"/>
              <a:gd name="connsiteX56" fmla="*/ 195410 w 537194"/>
              <a:gd name="connsiteY56" fmla="*/ 364915 h 537194"/>
              <a:gd name="connsiteX57" fmla="*/ 189772 w 537194"/>
              <a:gd name="connsiteY57" fmla="*/ 370385 h 537194"/>
              <a:gd name="connsiteX58" fmla="*/ 168928 w 537194"/>
              <a:gd name="connsiteY58" fmla="*/ 369560 h 537194"/>
              <a:gd name="connsiteX59" fmla="*/ 168564 w 537194"/>
              <a:gd name="connsiteY59" fmla="*/ 349107 h 537194"/>
              <a:gd name="connsiteX60" fmla="*/ 175126 w 537194"/>
              <a:gd name="connsiteY60" fmla="*/ 342322 h 537194"/>
              <a:gd name="connsiteX61" fmla="*/ 178049 w 537194"/>
              <a:gd name="connsiteY61" fmla="*/ 322989 h 537194"/>
              <a:gd name="connsiteX62" fmla="*/ 167250 w 537194"/>
              <a:gd name="connsiteY62" fmla="*/ 296885 h 537194"/>
              <a:gd name="connsiteX63" fmla="*/ 150672 w 537194"/>
              <a:gd name="connsiteY63" fmla="*/ 285106 h 537194"/>
              <a:gd name="connsiteX64" fmla="*/ 138697 w 537194"/>
              <a:gd name="connsiteY64" fmla="*/ 284196 h 537194"/>
              <a:gd name="connsiteX65" fmla="*/ 127785 w 537194"/>
              <a:gd name="connsiteY65" fmla="*/ 269829 h 537194"/>
              <a:gd name="connsiteX66" fmla="*/ 138501 w 537194"/>
              <a:gd name="connsiteY66" fmla="*/ 255322 h 537194"/>
              <a:gd name="connsiteX67" fmla="*/ 150994 w 537194"/>
              <a:gd name="connsiteY67" fmla="*/ 254371 h 537194"/>
              <a:gd name="connsiteX68" fmla="*/ 167180 w 537194"/>
              <a:gd name="connsiteY68" fmla="*/ 242759 h 537194"/>
              <a:gd name="connsiteX69" fmla="*/ 177937 w 537194"/>
              <a:gd name="connsiteY69" fmla="*/ 216641 h 537194"/>
              <a:gd name="connsiteX70" fmla="*/ 174902 w 537194"/>
              <a:gd name="connsiteY70" fmla="*/ 196902 h 537194"/>
              <a:gd name="connsiteX71" fmla="*/ 168690 w 537194"/>
              <a:gd name="connsiteY71" fmla="*/ 190509 h 537194"/>
              <a:gd name="connsiteX72" fmla="*/ 169166 w 537194"/>
              <a:gd name="connsiteY72" fmla="*/ 169679 h 537194"/>
              <a:gd name="connsiteX73" fmla="*/ 190024 w 537194"/>
              <a:gd name="connsiteY73" fmla="*/ 169273 h 537194"/>
              <a:gd name="connsiteX74" fmla="*/ 190416 w 537194"/>
              <a:gd name="connsiteY74" fmla="*/ 169623 h 537194"/>
              <a:gd name="connsiteX75" fmla="*/ 223655 w 537194"/>
              <a:gd name="connsiteY75" fmla="*/ 174701 h 537194"/>
              <a:gd name="connsiteX76" fmla="*/ 240806 w 537194"/>
              <a:gd name="connsiteY76" fmla="*/ 168224 h 537194"/>
              <a:gd name="connsiteX77" fmla="*/ 253830 w 537194"/>
              <a:gd name="connsiteY77" fmla="*/ 150415 h 537194"/>
              <a:gd name="connsiteX78" fmla="*/ 253914 w 537194"/>
              <a:gd name="connsiteY78" fmla="*/ 143602 h 537194"/>
              <a:gd name="connsiteX79" fmla="*/ 269345 w 537194"/>
              <a:gd name="connsiteY79" fmla="*/ 128340 h 537194"/>
              <a:gd name="connsiteX80" fmla="*/ 284453 w 537194"/>
              <a:gd name="connsiteY80" fmla="*/ 143392 h 537194"/>
              <a:gd name="connsiteX81" fmla="*/ 284579 w 537194"/>
              <a:gd name="connsiteY81" fmla="*/ 151772 h 537194"/>
              <a:gd name="connsiteX82" fmla="*/ 295910 w 537194"/>
              <a:gd name="connsiteY82" fmla="*/ 167608 h 537194"/>
              <a:gd name="connsiteX83" fmla="*/ 322504 w 537194"/>
              <a:gd name="connsiteY83" fmla="*/ 178590 h 537194"/>
              <a:gd name="connsiteX84" fmla="*/ 341824 w 537194"/>
              <a:gd name="connsiteY84" fmla="*/ 175624 h 537194"/>
              <a:gd name="connsiteX85" fmla="*/ 349028 w 537194"/>
              <a:gd name="connsiteY85" fmla="*/ 168755 h 537194"/>
              <a:gd name="connsiteX86" fmla="*/ 369453 w 537194"/>
              <a:gd name="connsiteY86" fmla="*/ 169888 h 537194"/>
              <a:gd name="connsiteX87" fmla="*/ 370153 w 537194"/>
              <a:gd name="connsiteY87" fmla="*/ 189949 h 537194"/>
              <a:gd name="connsiteX88" fmla="*/ 363619 w 537194"/>
              <a:gd name="connsiteY88" fmla="*/ 196748 h 537194"/>
              <a:gd name="connsiteX89" fmla="*/ 360584 w 537194"/>
              <a:gd name="connsiteY89" fmla="*/ 216893 h 537194"/>
              <a:gd name="connsiteX90" fmla="*/ 370950 w 537194"/>
              <a:gd name="connsiteY90" fmla="*/ 242046 h 537194"/>
              <a:gd name="connsiteX91" fmla="*/ 388227 w 537194"/>
              <a:gd name="connsiteY91" fmla="*/ 254357 h 537194"/>
              <a:gd name="connsiteX92" fmla="*/ 399166 w 537194"/>
              <a:gd name="connsiteY92" fmla="*/ 255126 h 537194"/>
              <a:gd name="connsiteX93" fmla="*/ 410596 w 537194"/>
              <a:gd name="connsiteY93" fmla="*/ 269577 h 537194"/>
              <a:gd name="connsiteX94" fmla="*/ 398887 w 537194"/>
              <a:gd name="connsiteY94" fmla="*/ 284378 h 537194"/>
              <a:gd name="connsiteX95" fmla="*/ 387415 w 537194"/>
              <a:gd name="connsiteY95" fmla="*/ 285078 h 537194"/>
              <a:gd name="connsiteX96" fmla="*/ 371230 w 537194"/>
              <a:gd name="connsiteY96" fmla="*/ 296675 h 537194"/>
              <a:gd name="connsiteX97" fmla="*/ 360234 w 537194"/>
              <a:gd name="connsiteY97" fmla="*/ 323269 h 537194"/>
              <a:gd name="connsiteX98" fmla="*/ 363144 w 537194"/>
              <a:gd name="connsiteY98" fmla="*/ 342141 h 537194"/>
              <a:gd name="connsiteX99" fmla="*/ 370041 w 537194"/>
              <a:gd name="connsiteY99" fmla="*/ 349331 h 537194"/>
              <a:gd name="connsiteX100" fmla="*/ 369257 w 537194"/>
              <a:gd name="connsiteY100" fmla="*/ 369770 h 537194"/>
              <a:gd name="connsiteX101" fmla="*/ 348791 w 537194"/>
              <a:gd name="connsiteY101" fmla="*/ 370511 h 537194"/>
              <a:gd name="connsiteX102" fmla="*/ 347615 w 537194"/>
              <a:gd name="connsiteY102" fmla="*/ 369462 h 537194"/>
              <a:gd name="connsiteX103" fmla="*/ 314740 w 537194"/>
              <a:gd name="connsiteY103" fmla="*/ 364720 h 537194"/>
              <a:gd name="connsiteX104" fmla="*/ 299590 w 537194"/>
              <a:gd name="connsiteY104" fmla="*/ 370525 h 537194"/>
              <a:gd name="connsiteX105" fmla="*/ 284593 w 537194"/>
              <a:gd name="connsiteY105" fmla="*/ 390600 h 537194"/>
              <a:gd name="connsiteX106" fmla="*/ 283600 w 537194"/>
              <a:gd name="connsiteY106" fmla="*/ 400462 h 537194"/>
              <a:gd name="connsiteX107" fmla="*/ 269051 w 537194"/>
              <a:gd name="connsiteY107" fmla="*/ 411122 h 537194"/>
              <a:gd name="connsiteX108" fmla="*/ 254096 w 537194"/>
              <a:gd name="connsiteY108" fmla="*/ 395538 h 537194"/>
              <a:gd name="connsiteX109" fmla="*/ 70191 w 537194"/>
              <a:gd name="connsiteY109" fmla="*/ 159103 h 537194"/>
              <a:gd name="connsiteX110" fmla="*/ 314167 w 537194"/>
              <a:gd name="connsiteY110" fmla="*/ 37408 h 537194"/>
              <a:gd name="connsiteX111" fmla="*/ 470555 w 537194"/>
              <a:gd name="connsiteY111" fmla="*/ 152374 h 537194"/>
              <a:gd name="connsiteX112" fmla="*/ 489762 w 537194"/>
              <a:gd name="connsiteY112" fmla="*/ 201029 h 537194"/>
              <a:gd name="connsiteX113" fmla="*/ 510635 w 537194"/>
              <a:gd name="connsiteY113" fmla="*/ 213256 h 537194"/>
              <a:gd name="connsiteX114" fmla="*/ 520693 w 537194"/>
              <a:gd name="connsiteY114" fmla="*/ 190677 h 537194"/>
              <a:gd name="connsiteX115" fmla="*/ 380393 w 537194"/>
              <a:gd name="connsiteY115" fmla="*/ 24706 h 537194"/>
              <a:gd name="connsiteX116" fmla="*/ 187534 w 537194"/>
              <a:gd name="connsiteY116" fmla="*/ 15039 h 537194"/>
              <a:gd name="connsiteX117" fmla="*/ 38547 w 537194"/>
              <a:gd name="connsiteY117" fmla="*/ 149394 h 537194"/>
              <a:gd name="connsiteX118" fmla="*/ 35581 w 537194"/>
              <a:gd name="connsiteY118" fmla="*/ 153311 h 537194"/>
              <a:gd name="connsiteX119" fmla="*/ 30936 w 537194"/>
              <a:gd name="connsiteY119" fmla="*/ 142903 h 537194"/>
              <a:gd name="connsiteX120" fmla="*/ 10064 w 537194"/>
              <a:gd name="connsiteY120" fmla="*/ 134859 h 537194"/>
              <a:gd name="connsiteX121" fmla="*/ 1097 w 537194"/>
              <a:gd name="connsiteY121" fmla="*/ 155311 h 537194"/>
              <a:gd name="connsiteX122" fmla="*/ 21689 w 537194"/>
              <a:gd name="connsiteY122" fmla="*/ 204093 h 537194"/>
              <a:gd name="connsiteX123" fmla="*/ 42044 w 537194"/>
              <a:gd name="connsiteY123" fmla="*/ 212053 h 537194"/>
              <a:gd name="connsiteX124" fmla="*/ 89860 w 537194"/>
              <a:gd name="connsiteY124" fmla="*/ 191866 h 537194"/>
              <a:gd name="connsiteX125" fmla="*/ 98337 w 537194"/>
              <a:gd name="connsiteY125" fmla="*/ 171217 h 537194"/>
              <a:gd name="connsiteX126" fmla="*/ 77661 w 537194"/>
              <a:gd name="connsiteY126" fmla="*/ 161831 h 537194"/>
              <a:gd name="connsiteX127" fmla="*/ 66945 w 537194"/>
              <a:gd name="connsiteY127" fmla="*/ 166083 h 537194"/>
              <a:gd name="connsiteX128" fmla="*/ 70191 w 537194"/>
              <a:gd name="connsiteY128" fmla="*/ 159103 h 537194"/>
              <a:gd name="connsiteX129" fmla="*/ 269009 w 537194"/>
              <a:gd name="connsiteY129" fmla="*/ 317323 h 537194"/>
              <a:gd name="connsiteX130" fmla="*/ 316741 w 537194"/>
              <a:gd name="connsiteY130" fmla="*/ 269927 h 537194"/>
              <a:gd name="connsiteX131" fmla="*/ 269345 w 537194"/>
              <a:gd name="connsiteY131" fmla="*/ 222181 h 537194"/>
              <a:gd name="connsiteX132" fmla="*/ 221598 w 537194"/>
              <a:gd name="connsiteY132" fmla="*/ 269577 h 537194"/>
              <a:gd name="connsiteX133" fmla="*/ 269009 w 537194"/>
              <a:gd name="connsiteY133" fmla="*/ 317323 h 537194"/>
              <a:gd name="connsiteX134" fmla="*/ 284439 w 537194"/>
              <a:gd name="connsiteY134" fmla="*/ 269633 h 537194"/>
              <a:gd name="connsiteX135" fmla="*/ 268897 w 537194"/>
              <a:gd name="connsiteY135" fmla="*/ 285022 h 537194"/>
              <a:gd name="connsiteX136" fmla="*/ 253914 w 537194"/>
              <a:gd name="connsiteY136" fmla="*/ 269605 h 537194"/>
              <a:gd name="connsiteX137" fmla="*/ 269191 w 537194"/>
              <a:gd name="connsiteY137" fmla="*/ 254483 h 537194"/>
              <a:gd name="connsiteX138" fmla="*/ 284439 w 537194"/>
              <a:gd name="connsiteY138" fmla="*/ 269633 h 537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37194" h="537194">
                <a:moveTo>
                  <a:pt x="243996" y="538343"/>
                </a:moveTo>
                <a:cubicBezTo>
                  <a:pt x="231419" y="536356"/>
                  <a:pt x="218759" y="534929"/>
                  <a:pt x="206378" y="531823"/>
                </a:cubicBezTo>
                <a:cubicBezTo>
                  <a:pt x="140208" y="515232"/>
                  <a:pt x="88139" y="478608"/>
                  <a:pt x="50382" y="421810"/>
                </a:cubicBezTo>
                <a:cubicBezTo>
                  <a:pt x="35357" y="399218"/>
                  <a:pt x="24641" y="374610"/>
                  <a:pt x="17478" y="348450"/>
                </a:cubicBezTo>
                <a:cubicBezTo>
                  <a:pt x="16345" y="344323"/>
                  <a:pt x="15716" y="340294"/>
                  <a:pt x="17297" y="336125"/>
                </a:cubicBezTo>
                <a:cubicBezTo>
                  <a:pt x="19633" y="329970"/>
                  <a:pt x="26390" y="325129"/>
                  <a:pt x="32657" y="325311"/>
                </a:cubicBezTo>
                <a:cubicBezTo>
                  <a:pt x="39932" y="325521"/>
                  <a:pt x="46003" y="329942"/>
                  <a:pt x="48185" y="337272"/>
                </a:cubicBezTo>
                <a:cubicBezTo>
                  <a:pt x="52368" y="351360"/>
                  <a:pt x="56831" y="365335"/>
                  <a:pt x="63434" y="378513"/>
                </a:cubicBezTo>
                <a:cubicBezTo>
                  <a:pt x="97148" y="445732"/>
                  <a:pt x="150742" y="487799"/>
                  <a:pt x="224480" y="502068"/>
                </a:cubicBezTo>
                <a:cubicBezTo>
                  <a:pt x="326477" y="521807"/>
                  <a:pt x="426502" y="469626"/>
                  <a:pt x="470541" y="375422"/>
                </a:cubicBezTo>
                <a:cubicBezTo>
                  <a:pt x="471198" y="374023"/>
                  <a:pt x="471730" y="372568"/>
                  <a:pt x="472541" y="370581"/>
                </a:cubicBezTo>
                <a:cubicBezTo>
                  <a:pt x="468582" y="370455"/>
                  <a:pt x="465882" y="372596"/>
                  <a:pt x="462931" y="373715"/>
                </a:cubicBezTo>
                <a:cubicBezTo>
                  <a:pt x="457433" y="375785"/>
                  <a:pt x="452061" y="376331"/>
                  <a:pt x="446815" y="373141"/>
                </a:cubicBezTo>
                <a:cubicBezTo>
                  <a:pt x="436029" y="366580"/>
                  <a:pt x="435931" y="350534"/>
                  <a:pt x="447332" y="345162"/>
                </a:cubicBezTo>
                <a:cubicBezTo>
                  <a:pt x="463756" y="337426"/>
                  <a:pt x="480613" y="330585"/>
                  <a:pt x="497526" y="323954"/>
                </a:cubicBezTo>
                <a:cubicBezTo>
                  <a:pt x="505738" y="320737"/>
                  <a:pt x="513558" y="324905"/>
                  <a:pt x="517447" y="333789"/>
                </a:cubicBezTo>
                <a:cubicBezTo>
                  <a:pt x="523491" y="347554"/>
                  <a:pt x="529185" y="361460"/>
                  <a:pt x="535060" y="375295"/>
                </a:cubicBezTo>
                <a:cubicBezTo>
                  <a:pt x="535871" y="377212"/>
                  <a:pt x="536865" y="379073"/>
                  <a:pt x="537774" y="380947"/>
                </a:cubicBezTo>
                <a:cubicBezTo>
                  <a:pt x="537774" y="384445"/>
                  <a:pt x="537774" y="387942"/>
                  <a:pt x="537774" y="391439"/>
                </a:cubicBezTo>
                <a:cubicBezTo>
                  <a:pt x="532332" y="400868"/>
                  <a:pt x="526205" y="404170"/>
                  <a:pt x="517909" y="402127"/>
                </a:cubicBezTo>
                <a:cubicBezTo>
                  <a:pt x="508746" y="399861"/>
                  <a:pt x="506606" y="391397"/>
                  <a:pt x="502996" y="383479"/>
                </a:cubicBezTo>
                <a:cubicBezTo>
                  <a:pt x="502045" y="385172"/>
                  <a:pt x="501667" y="385746"/>
                  <a:pt x="501373" y="386361"/>
                </a:cubicBezTo>
                <a:cubicBezTo>
                  <a:pt x="465924" y="461890"/>
                  <a:pt x="407854" y="510252"/>
                  <a:pt x="327191" y="531544"/>
                </a:cubicBezTo>
                <a:cubicBezTo>
                  <a:pt x="314335" y="534943"/>
                  <a:pt x="301142" y="536342"/>
                  <a:pt x="288048" y="538329"/>
                </a:cubicBezTo>
                <a:cubicBezTo>
                  <a:pt x="273373" y="538343"/>
                  <a:pt x="258685" y="538343"/>
                  <a:pt x="243996" y="538343"/>
                </a:cubicBezTo>
                <a:close/>
                <a:moveTo>
                  <a:pt x="137718" y="157872"/>
                </a:moveTo>
                <a:cubicBezTo>
                  <a:pt x="129044" y="174897"/>
                  <a:pt x="130163" y="191586"/>
                  <a:pt x="140600" y="207562"/>
                </a:cubicBezTo>
                <a:cubicBezTo>
                  <a:pt x="145006" y="214319"/>
                  <a:pt x="142320" y="221048"/>
                  <a:pt x="134304" y="222769"/>
                </a:cubicBezTo>
                <a:cubicBezTo>
                  <a:pt x="110830" y="227791"/>
                  <a:pt x="94798" y="246900"/>
                  <a:pt x="94854" y="269843"/>
                </a:cubicBezTo>
                <a:cubicBezTo>
                  <a:pt x="94896" y="292772"/>
                  <a:pt x="110942" y="311784"/>
                  <a:pt x="134472" y="316792"/>
                </a:cubicBezTo>
                <a:cubicBezTo>
                  <a:pt x="142390" y="318470"/>
                  <a:pt x="144978" y="325353"/>
                  <a:pt x="140348" y="332250"/>
                </a:cubicBezTo>
                <a:cubicBezTo>
                  <a:pt x="132864" y="343400"/>
                  <a:pt x="130359" y="355682"/>
                  <a:pt x="133073" y="368749"/>
                </a:cubicBezTo>
                <a:cubicBezTo>
                  <a:pt x="140054" y="402463"/>
                  <a:pt x="178287" y="417698"/>
                  <a:pt x="207035" y="398280"/>
                </a:cubicBezTo>
                <a:cubicBezTo>
                  <a:pt x="210113" y="396210"/>
                  <a:pt x="212575" y="395972"/>
                  <a:pt x="216185" y="396965"/>
                </a:cubicBezTo>
                <a:cubicBezTo>
                  <a:pt x="221556" y="398434"/>
                  <a:pt x="221752" y="402393"/>
                  <a:pt x="222662" y="406464"/>
                </a:cubicBezTo>
                <a:cubicBezTo>
                  <a:pt x="228439" y="432596"/>
                  <a:pt x="252599" y="446012"/>
                  <a:pt x="273234" y="443816"/>
                </a:cubicBezTo>
                <a:cubicBezTo>
                  <a:pt x="296064" y="441382"/>
                  <a:pt x="311802" y="426357"/>
                  <a:pt x="316419" y="403680"/>
                </a:cubicBezTo>
                <a:cubicBezTo>
                  <a:pt x="317804" y="396839"/>
                  <a:pt x="325120" y="394013"/>
                  <a:pt x="330898" y="398084"/>
                </a:cubicBezTo>
                <a:cubicBezTo>
                  <a:pt x="349854" y="411416"/>
                  <a:pt x="375636" y="409374"/>
                  <a:pt x="392046" y="393244"/>
                </a:cubicBezTo>
                <a:cubicBezTo>
                  <a:pt x="408484" y="377086"/>
                  <a:pt x="411142" y="351304"/>
                  <a:pt x="397866" y="332278"/>
                </a:cubicBezTo>
                <a:cubicBezTo>
                  <a:pt x="395277" y="328571"/>
                  <a:pt x="395347" y="325899"/>
                  <a:pt x="396788" y="321870"/>
                </a:cubicBezTo>
                <a:cubicBezTo>
                  <a:pt x="398523" y="317030"/>
                  <a:pt x="402272" y="317155"/>
                  <a:pt x="405867" y="316330"/>
                </a:cubicBezTo>
                <a:cubicBezTo>
                  <a:pt x="430433" y="310748"/>
                  <a:pt x="446801" y="287232"/>
                  <a:pt x="442842" y="263156"/>
                </a:cubicBezTo>
                <a:cubicBezTo>
                  <a:pt x="439316" y="241668"/>
                  <a:pt x="425005" y="227035"/>
                  <a:pt x="403126" y="222545"/>
                </a:cubicBezTo>
                <a:cubicBezTo>
                  <a:pt x="396551" y="221202"/>
                  <a:pt x="393431" y="213787"/>
                  <a:pt x="397208" y="208457"/>
                </a:cubicBezTo>
                <a:cubicBezTo>
                  <a:pt x="410862" y="189208"/>
                  <a:pt x="408945" y="163495"/>
                  <a:pt x="392648" y="146890"/>
                </a:cubicBezTo>
                <a:cubicBezTo>
                  <a:pt x="376350" y="130298"/>
                  <a:pt x="350945" y="127976"/>
                  <a:pt x="331164" y="141252"/>
                </a:cubicBezTo>
                <a:cubicBezTo>
                  <a:pt x="324855" y="145491"/>
                  <a:pt x="317832" y="142735"/>
                  <a:pt x="316321" y="135446"/>
                </a:cubicBezTo>
                <a:cubicBezTo>
                  <a:pt x="311369" y="111594"/>
                  <a:pt x="292315" y="95409"/>
                  <a:pt x="269177" y="95409"/>
                </a:cubicBezTo>
                <a:cubicBezTo>
                  <a:pt x="246052" y="95409"/>
                  <a:pt x="226970" y="111636"/>
                  <a:pt x="222046" y="135460"/>
                </a:cubicBezTo>
                <a:cubicBezTo>
                  <a:pt x="220549" y="142721"/>
                  <a:pt x="213457" y="145519"/>
                  <a:pt x="207203" y="141224"/>
                </a:cubicBezTo>
                <a:cubicBezTo>
                  <a:pt x="198880" y="135502"/>
                  <a:pt x="189675" y="132690"/>
                  <a:pt x="179588" y="132705"/>
                </a:cubicBezTo>
                <a:cubicBezTo>
                  <a:pt x="161989" y="132690"/>
                  <a:pt x="145636" y="142315"/>
                  <a:pt x="137718" y="157872"/>
                </a:cubicBezTo>
                <a:close/>
                <a:moveTo>
                  <a:pt x="254096" y="395538"/>
                </a:moveTo>
                <a:cubicBezTo>
                  <a:pt x="255369" y="380010"/>
                  <a:pt x="248710" y="372022"/>
                  <a:pt x="233993" y="368902"/>
                </a:cubicBezTo>
                <a:cubicBezTo>
                  <a:pt x="228062" y="367643"/>
                  <a:pt x="222676" y="364370"/>
                  <a:pt x="217234" y="361544"/>
                </a:cubicBezTo>
                <a:cubicBezTo>
                  <a:pt x="208574" y="357053"/>
                  <a:pt x="202475" y="358061"/>
                  <a:pt x="195410" y="364915"/>
                </a:cubicBezTo>
                <a:cubicBezTo>
                  <a:pt x="193536" y="366734"/>
                  <a:pt x="191759" y="368693"/>
                  <a:pt x="189772" y="370385"/>
                </a:cubicBezTo>
                <a:cubicBezTo>
                  <a:pt x="183463" y="375785"/>
                  <a:pt x="174552" y="375394"/>
                  <a:pt x="168928" y="369560"/>
                </a:cubicBezTo>
                <a:cubicBezTo>
                  <a:pt x="163374" y="363810"/>
                  <a:pt x="163165" y="355305"/>
                  <a:pt x="168564" y="349107"/>
                </a:cubicBezTo>
                <a:cubicBezTo>
                  <a:pt x="170621" y="346743"/>
                  <a:pt x="173041" y="344687"/>
                  <a:pt x="175126" y="342322"/>
                </a:cubicBezTo>
                <a:cubicBezTo>
                  <a:pt x="180232" y="336545"/>
                  <a:pt x="181785" y="330054"/>
                  <a:pt x="178049" y="322989"/>
                </a:cubicBezTo>
                <a:cubicBezTo>
                  <a:pt x="173615" y="314623"/>
                  <a:pt x="170103" y="305922"/>
                  <a:pt x="167250" y="296885"/>
                </a:cubicBezTo>
                <a:cubicBezTo>
                  <a:pt x="164717" y="288855"/>
                  <a:pt x="159178" y="285231"/>
                  <a:pt x="150672" y="285106"/>
                </a:cubicBezTo>
                <a:cubicBezTo>
                  <a:pt x="146671" y="285036"/>
                  <a:pt x="142642" y="285399"/>
                  <a:pt x="138697" y="284196"/>
                </a:cubicBezTo>
                <a:cubicBezTo>
                  <a:pt x="132122" y="282182"/>
                  <a:pt x="127827" y="276628"/>
                  <a:pt x="127785" y="269829"/>
                </a:cubicBezTo>
                <a:cubicBezTo>
                  <a:pt x="127743" y="263030"/>
                  <a:pt x="131982" y="257379"/>
                  <a:pt x="138501" y="255322"/>
                </a:cubicBezTo>
                <a:cubicBezTo>
                  <a:pt x="142614" y="254021"/>
                  <a:pt x="146811" y="254455"/>
                  <a:pt x="150994" y="254371"/>
                </a:cubicBezTo>
                <a:cubicBezTo>
                  <a:pt x="159150" y="254203"/>
                  <a:pt x="164690" y="250552"/>
                  <a:pt x="167180" y="242759"/>
                </a:cubicBezTo>
                <a:cubicBezTo>
                  <a:pt x="170061" y="233736"/>
                  <a:pt x="173587" y="225049"/>
                  <a:pt x="177937" y="216641"/>
                </a:cubicBezTo>
                <a:cubicBezTo>
                  <a:pt x="181687" y="209395"/>
                  <a:pt x="180511" y="203016"/>
                  <a:pt x="174902" y="196902"/>
                </a:cubicBezTo>
                <a:cubicBezTo>
                  <a:pt x="172887" y="194720"/>
                  <a:pt x="170649" y="192733"/>
                  <a:pt x="168690" y="190509"/>
                </a:cubicBezTo>
                <a:cubicBezTo>
                  <a:pt x="163081" y="184144"/>
                  <a:pt x="163318" y="175442"/>
                  <a:pt x="169166" y="169679"/>
                </a:cubicBezTo>
                <a:cubicBezTo>
                  <a:pt x="175042" y="163873"/>
                  <a:pt x="183589" y="163705"/>
                  <a:pt x="190024" y="169273"/>
                </a:cubicBezTo>
                <a:cubicBezTo>
                  <a:pt x="190150" y="169385"/>
                  <a:pt x="190290" y="169511"/>
                  <a:pt x="190416" y="169623"/>
                </a:cubicBezTo>
                <a:cubicBezTo>
                  <a:pt x="205497" y="183150"/>
                  <a:pt x="205483" y="183136"/>
                  <a:pt x="223655" y="174701"/>
                </a:cubicBezTo>
                <a:cubicBezTo>
                  <a:pt x="229209" y="172127"/>
                  <a:pt x="234944" y="170056"/>
                  <a:pt x="240806" y="168224"/>
                </a:cubicBezTo>
                <a:cubicBezTo>
                  <a:pt x="250095" y="165328"/>
                  <a:pt x="253746" y="160152"/>
                  <a:pt x="253830" y="150415"/>
                </a:cubicBezTo>
                <a:cubicBezTo>
                  <a:pt x="253844" y="148149"/>
                  <a:pt x="253732" y="145855"/>
                  <a:pt x="253914" y="143602"/>
                </a:cubicBezTo>
                <a:cubicBezTo>
                  <a:pt x="254656" y="134327"/>
                  <a:pt x="260825" y="128284"/>
                  <a:pt x="269345" y="128340"/>
                </a:cubicBezTo>
                <a:cubicBezTo>
                  <a:pt x="277570" y="128396"/>
                  <a:pt x="283670" y="134383"/>
                  <a:pt x="284453" y="143392"/>
                </a:cubicBezTo>
                <a:cubicBezTo>
                  <a:pt x="284705" y="146176"/>
                  <a:pt x="284523" y="148988"/>
                  <a:pt x="284579" y="151772"/>
                </a:cubicBezTo>
                <a:cubicBezTo>
                  <a:pt x="284733" y="159648"/>
                  <a:pt x="288356" y="165160"/>
                  <a:pt x="295910" y="167608"/>
                </a:cubicBezTo>
                <a:cubicBezTo>
                  <a:pt x="305088" y="170574"/>
                  <a:pt x="313985" y="174057"/>
                  <a:pt x="322504" y="178590"/>
                </a:cubicBezTo>
                <a:cubicBezTo>
                  <a:pt x="329555" y="182353"/>
                  <a:pt x="336046" y="180730"/>
                  <a:pt x="341824" y="175624"/>
                </a:cubicBezTo>
                <a:cubicBezTo>
                  <a:pt x="344314" y="173428"/>
                  <a:pt x="346482" y="170868"/>
                  <a:pt x="349028" y="168755"/>
                </a:cubicBezTo>
                <a:cubicBezTo>
                  <a:pt x="355184" y="163649"/>
                  <a:pt x="363997" y="164209"/>
                  <a:pt x="369453" y="169888"/>
                </a:cubicBezTo>
                <a:cubicBezTo>
                  <a:pt x="374853" y="175484"/>
                  <a:pt x="375203" y="183850"/>
                  <a:pt x="370153" y="189949"/>
                </a:cubicBezTo>
                <a:cubicBezTo>
                  <a:pt x="368152" y="192355"/>
                  <a:pt x="365760" y="194454"/>
                  <a:pt x="363619" y="196748"/>
                </a:cubicBezTo>
                <a:cubicBezTo>
                  <a:pt x="357730" y="203071"/>
                  <a:pt x="356639" y="209255"/>
                  <a:pt x="360584" y="216893"/>
                </a:cubicBezTo>
                <a:cubicBezTo>
                  <a:pt x="364766" y="224993"/>
                  <a:pt x="368264" y="233317"/>
                  <a:pt x="370950" y="242046"/>
                </a:cubicBezTo>
                <a:cubicBezTo>
                  <a:pt x="373580" y="250580"/>
                  <a:pt x="379092" y="254245"/>
                  <a:pt x="388227" y="254357"/>
                </a:cubicBezTo>
                <a:cubicBezTo>
                  <a:pt x="391878" y="254399"/>
                  <a:pt x="395543" y="254091"/>
                  <a:pt x="399166" y="255126"/>
                </a:cubicBezTo>
                <a:cubicBezTo>
                  <a:pt x="406231" y="257127"/>
                  <a:pt x="410554" y="262485"/>
                  <a:pt x="410596" y="269577"/>
                </a:cubicBezTo>
                <a:cubicBezTo>
                  <a:pt x="410638" y="276740"/>
                  <a:pt x="406050" y="282434"/>
                  <a:pt x="398887" y="284378"/>
                </a:cubicBezTo>
                <a:cubicBezTo>
                  <a:pt x="395082" y="285413"/>
                  <a:pt x="391249" y="284994"/>
                  <a:pt x="387415" y="285078"/>
                </a:cubicBezTo>
                <a:cubicBezTo>
                  <a:pt x="379232" y="285259"/>
                  <a:pt x="373692" y="288869"/>
                  <a:pt x="371230" y="296675"/>
                </a:cubicBezTo>
                <a:cubicBezTo>
                  <a:pt x="368320" y="305880"/>
                  <a:pt x="364711" y="314721"/>
                  <a:pt x="360234" y="323269"/>
                </a:cubicBezTo>
                <a:cubicBezTo>
                  <a:pt x="356625" y="330166"/>
                  <a:pt x="358234" y="336503"/>
                  <a:pt x="363144" y="342141"/>
                </a:cubicBezTo>
                <a:cubicBezTo>
                  <a:pt x="365312" y="344645"/>
                  <a:pt x="367900" y="346799"/>
                  <a:pt x="370041" y="349331"/>
                </a:cubicBezTo>
                <a:cubicBezTo>
                  <a:pt x="375315" y="355556"/>
                  <a:pt x="374923" y="364146"/>
                  <a:pt x="369257" y="369770"/>
                </a:cubicBezTo>
                <a:cubicBezTo>
                  <a:pt x="363633" y="375365"/>
                  <a:pt x="355030" y="375673"/>
                  <a:pt x="348791" y="370511"/>
                </a:cubicBezTo>
                <a:cubicBezTo>
                  <a:pt x="348385" y="370175"/>
                  <a:pt x="348007" y="369826"/>
                  <a:pt x="347615" y="369462"/>
                </a:cubicBezTo>
                <a:cubicBezTo>
                  <a:pt x="333025" y="356032"/>
                  <a:pt x="332899" y="356088"/>
                  <a:pt x="314740" y="364720"/>
                </a:cubicBezTo>
                <a:cubicBezTo>
                  <a:pt x="309872" y="367028"/>
                  <a:pt x="304738" y="368888"/>
                  <a:pt x="299590" y="370525"/>
                </a:cubicBezTo>
                <a:cubicBezTo>
                  <a:pt x="287992" y="374218"/>
                  <a:pt x="284607" y="378569"/>
                  <a:pt x="284593" y="390600"/>
                </a:cubicBezTo>
                <a:cubicBezTo>
                  <a:pt x="284593" y="393930"/>
                  <a:pt x="284621" y="397231"/>
                  <a:pt x="283600" y="400462"/>
                </a:cubicBezTo>
                <a:cubicBezTo>
                  <a:pt x="281557" y="406968"/>
                  <a:pt x="275864" y="411178"/>
                  <a:pt x="269051" y="411122"/>
                </a:cubicBezTo>
                <a:cubicBezTo>
                  <a:pt x="260657" y="411067"/>
                  <a:pt x="253354" y="404617"/>
                  <a:pt x="254096" y="395538"/>
                </a:cubicBezTo>
                <a:close/>
                <a:moveTo>
                  <a:pt x="70191" y="159103"/>
                </a:moveTo>
                <a:cubicBezTo>
                  <a:pt x="115405" y="67849"/>
                  <a:pt x="214044" y="18061"/>
                  <a:pt x="314167" y="37408"/>
                </a:cubicBezTo>
                <a:cubicBezTo>
                  <a:pt x="384058" y="50908"/>
                  <a:pt x="436113" y="90023"/>
                  <a:pt x="470555" y="152374"/>
                </a:cubicBezTo>
                <a:cubicBezTo>
                  <a:pt x="479046" y="167748"/>
                  <a:pt x="485034" y="184130"/>
                  <a:pt x="489762" y="201029"/>
                </a:cubicBezTo>
                <a:cubicBezTo>
                  <a:pt x="492616" y="211213"/>
                  <a:pt x="501444" y="216194"/>
                  <a:pt x="510635" y="213256"/>
                </a:cubicBezTo>
                <a:cubicBezTo>
                  <a:pt x="519882" y="210318"/>
                  <a:pt x="523855" y="201617"/>
                  <a:pt x="520693" y="190677"/>
                </a:cubicBezTo>
                <a:cubicBezTo>
                  <a:pt x="498674" y="114448"/>
                  <a:pt x="452215" y="58462"/>
                  <a:pt x="380393" y="24706"/>
                </a:cubicBezTo>
                <a:cubicBezTo>
                  <a:pt x="317734" y="-4728"/>
                  <a:pt x="252781" y="-7750"/>
                  <a:pt x="187534" y="15039"/>
                </a:cubicBezTo>
                <a:cubicBezTo>
                  <a:pt x="119405" y="38835"/>
                  <a:pt x="69939" y="84343"/>
                  <a:pt x="38547" y="149394"/>
                </a:cubicBezTo>
                <a:cubicBezTo>
                  <a:pt x="37903" y="150723"/>
                  <a:pt x="37791" y="152500"/>
                  <a:pt x="35581" y="153311"/>
                </a:cubicBezTo>
                <a:cubicBezTo>
                  <a:pt x="34042" y="149814"/>
                  <a:pt x="32643" y="146274"/>
                  <a:pt x="30936" y="142903"/>
                </a:cubicBezTo>
                <a:cubicBezTo>
                  <a:pt x="26935" y="134957"/>
                  <a:pt x="17982" y="131571"/>
                  <a:pt x="10064" y="134859"/>
                </a:cubicBezTo>
                <a:cubicBezTo>
                  <a:pt x="2188" y="138133"/>
                  <a:pt x="-2177" y="147128"/>
                  <a:pt x="1097" y="155311"/>
                </a:cubicBezTo>
                <a:cubicBezTo>
                  <a:pt x="7644" y="171707"/>
                  <a:pt x="14499" y="187977"/>
                  <a:pt x="21689" y="204093"/>
                </a:cubicBezTo>
                <a:cubicBezTo>
                  <a:pt x="25229" y="212025"/>
                  <a:pt x="33944" y="215312"/>
                  <a:pt x="42044" y="212053"/>
                </a:cubicBezTo>
                <a:cubicBezTo>
                  <a:pt x="58090" y="205576"/>
                  <a:pt x="74024" y="198833"/>
                  <a:pt x="89860" y="191866"/>
                </a:cubicBezTo>
                <a:cubicBezTo>
                  <a:pt x="98030" y="188271"/>
                  <a:pt x="101485" y="179079"/>
                  <a:pt x="98337" y="171217"/>
                </a:cubicBezTo>
                <a:cubicBezTo>
                  <a:pt x="95022" y="162950"/>
                  <a:pt x="86321" y="158935"/>
                  <a:pt x="77661" y="161831"/>
                </a:cubicBezTo>
                <a:cubicBezTo>
                  <a:pt x="74541" y="162866"/>
                  <a:pt x="71534" y="164251"/>
                  <a:pt x="66945" y="166083"/>
                </a:cubicBezTo>
                <a:cubicBezTo>
                  <a:pt x="68470" y="162824"/>
                  <a:pt x="69281" y="160935"/>
                  <a:pt x="70191" y="159103"/>
                </a:cubicBezTo>
                <a:close/>
                <a:moveTo>
                  <a:pt x="269009" y="317323"/>
                </a:moveTo>
                <a:cubicBezTo>
                  <a:pt x="295715" y="317351"/>
                  <a:pt x="316713" y="296493"/>
                  <a:pt x="316741" y="269927"/>
                </a:cubicBezTo>
                <a:cubicBezTo>
                  <a:pt x="316769" y="243221"/>
                  <a:pt x="295924" y="222223"/>
                  <a:pt x="269345" y="222181"/>
                </a:cubicBezTo>
                <a:cubicBezTo>
                  <a:pt x="242639" y="222153"/>
                  <a:pt x="221627" y="243011"/>
                  <a:pt x="221598" y="269577"/>
                </a:cubicBezTo>
                <a:cubicBezTo>
                  <a:pt x="221570" y="296269"/>
                  <a:pt x="242443" y="317295"/>
                  <a:pt x="269009" y="317323"/>
                </a:cubicBezTo>
                <a:close/>
                <a:moveTo>
                  <a:pt x="284439" y="269633"/>
                </a:moveTo>
                <a:cubicBezTo>
                  <a:pt x="284537" y="277607"/>
                  <a:pt x="276829" y="285245"/>
                  <a:pt x="268897" y="285022"/>
                </a:cubicBezTo>
                <a:cubicBezTo>
                  <a:pt x="261021" y="284798"/>
                  <a:pt x="253802" y="277369"/>
                  <a:pt x="253914" y="269605"/>
                </a:cubicBezTo>
                <a:cubicBezTo>
                  <a:pt x="254026" y="261771"/>
                  <a:pt x="261398" y="254469"/>
                  <a:pt x="269191" y="254483"/>
                </a:cubicBezTo>
                <a:cubicBezTo>
                  <a:pt x="276997" y="254483"/>
                  <a:pt x="284341" y="261785"/>
                  <a:pt x="284439" y="269633"/>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74" name="TextBox 73">
            <a:extLst>
              <a:ext uri="{FF2B5EF4-FFF2-40B4-BE49-F238E27FC236}">
                <a16:creationId xmlns:a16="http://schemas.microsoft.com/office/drawing/2014/main" id="{F625081B-CDB3-41E9-ADCE-7317B6C9F4C9}"/>
              </a:ext>
            </a:extLst>
          </p:cNvPr>
          <p:cNvSpPr txBox="1"/>
          <p:nvPr/>
        </p:nvSpPr>
        <p:spPr>
          <a:xfrm>
            <a:off x="2805526" y="3987685"/>
            <a:ext cx="780984" cy="456920"/>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Simplified</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Process</a:t>
            </a:r>
          </a:p>
        </p:txBody>
      </p:sp>
      <p:sp>
        <p:nvSpPr>
          <p:cNvPr id="61440" name="Freeform: Shape 61439">
            <a:extLst>
              <a:ext uri="{FF2B5EF4-FFF2-40B4-BE49-F238E27FC236}">
                <a16:creationId xmlns:a16="http://schemas.microsoft.com/office/drawing/2014/main" id="{2FA0BAC8-3CB2-4ABC-8F7B-545F8EC6E7EE}"/>
              </a:ext>
            </a:extLst>
          </p:cNvPr>
          <p:cNvSpPr/>
          <p:nvPr/>
        </p:nvSpPr>
        <p:spPr>
          <a:xfrm>
            <a:off x="1830069" y="4817571"/>
            <a:ext cx="309928" cy="374838"/>
          </a:xfrm>
          <a:custGeom>
            <a:avLst/>
            <a:gdLst>
              <a:gd name="connsiteX0" fmla="*/ 343903 w 474242"/>
              <a:gd name="connsiteY0" fmla="*/ 14 h 573567"/>
              <a:gd name="connsiteX1" fmla="*/ 377575 w 474242"/>
              <a:gd name="connsiteY1" fmla="*/ 26426 h 573567"/>
              <a:gd name="connsiteX2" fmla="*/ 382430 w 474242"/>
              <a:gd name="connsiteY2" fmla="*/ 50278 h 573567"/>
              <a:gd name="connsiteX3" fmla="*/ 382388 w 474242"/>
              <a:gd name="connsiteY3" fmla="*/ 167216 h 573567"/>
              <a:gd name="connsiteX4" fmla="*/ 382262 w 474242"/>
              <a:gd name="connsiteY4" fmla="*/ 347932 h 573567"/>
              <a:gd name="connsiteX5" fmla="*/ 389704 w 474242"/>
              <a:gd name="connsiteY5" fmla="*/ 356997 h 573567"/>
              <a:gd name="connsiteX6" fmla="*/ 474117 w 474242"/>
              <a:gd name="connsiteY6" fmla="*/ 451062 h 573567"/>
              <a:gd name="connsiteX7" fmla="*/ 376400 w 474242"/>
              <a:gd name="connsiteY7" fmla="*/ 573134 h 573567"/>
              <a:gd name="connsiteX8" fmla="*/ 262960 w 474242"/>
              <a:gd name="connsiteY8" fmla="*/ 503256 h 573567"/>
              <a:gd name="connsiteX9" fmla="*/ 252426 w 474242"/>
              <a:gd name="connsiteY9" fmla="*/ 496136 h 573567"/>
              <a:gd name="connsiteX10" fmla="*/ 51006 w 474242"/>
              <a:gd name="connsiteY10" fmla="*/ 496318 h 573567"/>
              <a:gd name="connsiteX11" fmla="*/ 5134 w 474242"/>
              <a:gd name="connsiteY11" fmla="*/ 469234 h 573567"/>
              <a:gd name="connsiteX12" fmla="*/ 70 w 474242"/>
              <a:gd name="connsiteY12" fmla="*/ 446529 h 573567"/>
              <a:gd name="connsiteX13" fmla="*/ 0 w 474242"/>
              <a:gd name="connsiteY13" fmla="*/ 114182 h 573567"/>
              <a:gd name="connsiteX14" fmla="*/ 7065 w 474242"/>
              <a:gd name="connsiteY14" fmla="*/ 97213 h 573567"/>
              <a:gd name="connsiteX15" fmla="*/ 97688 w 474242"/>
              <a:gd name="connsiteY15" fmla="*/ 6645 h 573567"/>
              <a:gd name="connsiteX16" fmla="*/ 106614 w 474242"/>
              <a:gd name="connsiteY16" fmla="*/ 0 h 573567"/>
              <a:gd name="connsiteX17" fmla="*/ 343903 w 474242"/>
              <a:gd name="connsiteY17" fmla="*/ 14 h 573567"/>
              <a:gd name="connsiteX18" fmla="*/ 35212 w 474242"/>
              <a:gd name="connsiteY18" fmla="*/ 291190 h 573567"/>
              <a:gd name="connsiteX19" fmla="*/ 35226 w 474242"/>
              <a:gd name="connsiteY19" fmla="*/ 445578 h 573567"/>
              <a:gd name="connsiteX20" fmla="*/ 51243 w 474242"/>
              <a:gd name="connsiteY20" fmla="*/ 461820 h 573567"/>
              <a:gd name="connsiteX21" fmla="*/ 54601 w 474242"/>
              <a:gd name="connsiteY21" fmla="*/ 461834 h 573567"/>
              <a:gd name="connsiteX22" fmla="*/ 247026 w 474242"/>
              <a:gd name="connsiteY22" fmla="*/ 461834 h 573567"/>
              <a:gd name="connsiteX23" fmla="*/ 256021 w 474242"/>
              <a:gd name="connsiteY23" fmla="*/ 453720 h 573567"/>
              <a:gd name="connsiteX24" fmla="*/ 256189 w 474242"/>
              <a:gd name="connsiteY24" fmla="*/ 452055 h 573567"/>
              <a:gd name="connsiteX25" fmla="*/ 341301 w 474242"/>
              <a:gd name="connsiteY25" fmla="*/ 356857 h 573567"/>
              <a:gd name="connsiteX26" fmla="*/ 348100 w 474242"/>
              <a:gd name="connsiteY26" fmla="*/ 348421 h 573567"/>
              <a:gd name="connsiteX27" fmla="*/ 347974 w 474242"/>
              <a:gd name="connsiteY27" fmla="*/ 52516 h 573567"/>
              <a:gd name="connsiteX28" fmla="*/ 329801 w 474242"/>
              <a:gd name="connsiteY28" fmla="*/ 34050 h 573567"/>
              <a:gd name="connsiteX29" fmla="*/ 135698 w 474242"/>
              <a:gd name="connsiteY29" fmla="*/ 33938 h 573567"/>
              <a:gd name="connsiteX30" fmla="*/ 129333 w 474242"/>
              <a:gd name="connsiteY30" fmla="*/ 40290 h 573567"/>
              <a:gd name="connsiteX31" fmla="*/ 129416 w 474242"/>
              <a:gd name="connsiteY31" fmla="*/ 108530 h 573567"/>
              <a:gd name="connsiteX32" fmla="*/ 108810 w 474242"/>
              <a:gd name="connsiteY32" fmla="*/ 128969 h 573567"/>
              <a:gd name="connsiteX33" fmla="*/ 42808 w 474242"/>
              <a:gd name="connsiteY33" fmla="*/ 128983 h 573567"/>
              <a:gd name="connsiteX34" fmla="*/ 35212 w 474242"/>
              <a:gd name="connsiteY34" fmla="*/ 136803 h 573567"/>
              <a:gd name="connsiteX35" fmla="*/ 35212 w 474242"/>
              <a:gd name="connsiteY35" fmla="*/ 291190 h 573567"/>
              <a:gd name="connsiteX36" fmla="*/ 439912 w 474242"/>
              <a:gd name="connsiteY36" fmla="*/ 464030 h 573567"/>
              <a:gd name="connsiteX37" fmla="*/ 364971 w 474242"/>
              <a:gd name="connsiteY37" fmla="*/ 388935 h 573567"/>
              <a:gd name="connsiteX38" fmla="*/ 290449 w 474242"/>
              <a:gd name="connsiteY38" fmla="*/ 463358 h 573567"/>
              <a:gd name="connsiteX39" fmla="*/ 365139 w 474242"/>
              <a:gd name="connsiteY39" fmla="*/ 538762 h 573567"/>
              <a:gd name="connsiteX40" fmla="*/ 439912 w 474242"/>
              <a:gd name="connsiteY40" fmla="*/ 464030 h 573567"/>
              <a:gd name="connsiteX41" fmla="*/ 94988 w 474242"/>
              <a:gd name="connsiteY41" fmla="*/ 60924 h 573567"/>
              <a:gd name="connsiteX42" fmla="*/ 62225 w 474242"/>
              <a:gd name="connsiteY42" fmla="*/ 93771 h 573567"/>
              <a:gd name="connsiteX43" fmla="*/ 91435 w 474242"/>
              <a:gd name="connsiteY43" fmla="*/ 93771 h 573567"/>
              <a:gd name="connsiteX44" fmla="*/ 94974 w 474242"/>
              <a:gd name="connsiteY44" fmla="*/ 90456 h 573567"/>
              <a:gd name="connsiteX45" fmla="*/ 94988 w 474242"/>
              <a:gd name="connsiteY45" fmla="*/ 60924 h 573567"/>
              <a:gd name="connsiteX46" fmla="*/ 292939 w 474242"/>
              <a:gd name="connsiteY46" fmla="*/ 200581 h 573567"/>
              <a:gd name="connsiteX47" fmla="*/ 301263 w 474242"/>
              <a:gd name="connsiteY47" fmla="*/ 199937 h 573567"/>
              <a:gd name="connsiteX48" fmla="*/ 315112 w 474242"/>
              <a:gd name="connsiteY48" fmla="*/ 182758 h 573567"/>
              <a:gd name="connsiteX49" fmla="*/ 301179 w 474242"/>
              <a:gd name="connsiteY49" fmla="*/ 166125 h 573567"/>
              <a:gd name="connsiteX50" fmla="*/ 292855 w 474242"/>
              <a:gd name="connsiteY50" fmla="*/ 165481 h 573567"/>
              <a:gd name="connsiteX51" fmla="*/ 89798 w 474242"/>
              <a:gd name="connsiteY51" fmla="*/ 165481 h 573567"/>
              <a:gd name="connsiteX52" fmla="*/ 81475 w 474242"/>
              <a:gd name="connsiteY52" fmla="*/ 166111 h 573567"/>
              <a:gd name="connsiteX53" fmla="*/ 68436 w 474242"/>
              <a:gd name="connsiteY53" fmla="*/ 188326 h 573567"/>
              <a:gd name="connsiteX54" fmla="*/ 87658 w 474242"/>
              <a:gd name="connsiteY54" fmla="*/ 200595 h 573567"/>
              <a:gd name="connsiteX55" fmla="*/ 191152 w 474242"/>
              <a:gd name="connsiteY55" fmla="*/ 200609 h 573567"/>
              <a:gd name="connsiteX56" fmla="*/ 292939 w 474242"/>
              <a:gd name="connsiteY56" fmla="*/ 200581 h 573567"/>
              <a:gd name="connsiteX57" fmla="*/ 293429 w 474242"/>
              <a:gd name="connsiteY57" fmla="*/ 265492 h 573567"/>
              <a:gd name="connsiteX58" fmla="*/ 301193 w 474242"/>
              <a:gd name="connsiteY58" fmla="*/ 264876 h 573567"/>
              <a:gd name="connsiteX59" fmla="*/ 315112 w 474242"/>
              <a:gd name="connsiteY59" fmla="*/ 247711 h 573567"/>
              <a:gd name="connsiteX60" fmla="*/ 301235 w 474242"/>
              <a:gd name="connsiteY60" fmla="*/ 231036 h 573567"/>
              <a:gd name="connsiteX61" fmla="*/ 292911 w 474242"/>
              <a:gd name="connsiteY61" fmla="*/ 230364 h 573567"/>
              <a:gd name="connsiteX62" fmla="*/ 89854 w 474242"/>
              <a:gd name="connsiteY62" fmla="*/ 230364 h 573567"/>
              <a:gd name="connsiteX63" fmla="*/ 81531 w 474242"/>
              <a:gd name="connsiteY63" fmla="*/ 230980 h 573567"/>
              <a:gd name="connsiteX64" fmla="*/ 68408 w 474242"/>
              <a:gd name="connsiteY64" fmla="*/ 253153 h 573567"/>
              <a:gd name="connsiteX65" fmla="*/ 87574 w 474242"/>
              <a:gd name="connsiteY65" fmla="*/ 265492 h 573567"/>
              <a:gd name="connsiteX66" fmla="*/ 191054 w 474242"/>
              <a:gd name="connsiteY66" fmla="*/ 265506 h 573567"/>
              <a:gd name="connsiteX67" fmla="*/ 293429 w 474242"/>
              <a:gd name="connsiteY67" fmla="*/ 265492 h 573567"/>
              <a:gd name="connsiteX68" fmla="*/ 292897 w 474242"/>
              <a:gd name="connsiteY68" fmla="*/ 332767 h 573567"/>
              <a:gd name="connsiteX69" fmla="*/ 299053 w 474242"/>
              <a:gd name="connsiteY69" fmla="*/ 332683 h 573567"/>
              <a:gd name="connsiteX70" fmla="*/ 315112 w 474242"/>
              <a:gd name="connsiteY70" fmla="*/ 316889 h 573567"/>
              <a:gd name="connsiteX71" fmla="*/ 301263 w 474242"/>
              <a:gd name="connsiteY71" fmla="*/ 298591 h 573567"/>
              <a:gd name="connsiteX72" fmla="*/ 291260 w 474242"/>
              <a:gd name="connsiteY72" fmla="*/ 297751 h 573567"/>
              <a:gd name="connsiteX73" fmla="*/ 92135 w 474242"/>
              <a:gd name="connsiteY73" fmla="*/ 297751 h 573567"/>
              <a:gd name="connsiteX74" fmla="*/ 81573 w 474242"/>
              <a:gd name="connsiteY74" fmla="*/ 298577 h 573567"/>
              <a:gd name="connsiteX75" fmla="*/ 67807 w 474242"/>
              <a:gd name="connsiteY75" fmla="*/ 312930 h 573567"/>
              <a:gd name="connsiteX76" fmla="*/ 75837 w 474242"/>
              <a:gd name="connsiteY76" fmla="*/ 330123 h 573567"/>
              <a:gd name="connsiteX77" fmla="*/ 87644 w 474242"/>
              <a:gd name="connsiteY77" fmla="*/ 332795 h 573567"/>
              <a:gd name="connsiteX78" fmla="*/ 191124 w 474242"/>
              <a:gd name="connsiteY78" fmla="*/ 332767 h 573567"/>
              <a:gd name="connsiteX79" fmla="*/ 292897 w 474242"/>
              <a:gd name="connsiteY79" fmla="*/ 332767 h 573567"/>
              <a:gd name="connsiteX80" fmla="*/ 168237 w 474242"/>
              <a:gd name="connsiteY80" fmla="*/ 399860 h 573567"/>
              <a:gd name="connsiteX81" fmla="*/ 187683 w 474242"/>
              <a:gd name="connsiteY81" fmla="*/ 383437 h 573567"/>
              <a:gd name="connsiteX82" fmla="*/ 169692 w 474242"/>
              <a:gd name="connsiteY82" fmla="*/ 364971 h 573567"/>
              <a:gd name="connsiteX83" fmla="*/ 85266 w 474242"/>
              <a:gd name="connsiteY83" fmla="*/ 364971 h 573567"/>
              <a:gd name="connsiteX84" fmla="*/ 67457 w 474242"/>
              <a:gd name="connsiteY84" fmla="*/ 382835 h 573567"/>
              <a:gd name="connsiteX85" fmla="*/ 86595 w 474242"/>
              <a:gd name="connsiteY85" fmla="*/ 399846 h 573567"/>
              <a:gd name="connsiteX86" fmla="*/ 127416 w 474242"/>
              <a:gd name="connsiteY86" fmla="*/ 399874 h 573567"/>
              <a:gd name="connsiteX87" fmla="*/ 168237 w 474242"/>
              <a:gd name="connsiteY87" fmla="*/ 399860 h 573567"/>
              <a:gd name="connsiteX88" fmla="*/ 382318 w 474242"/>
              <a:gd name="connsiteY88" fmla="*/ 420831 h 573567"/>
              <a:gd name="connsiteX89" fmla="*/ 365209 w 474242"/>
              <a:gd name="connsiteY89" fmla="*/ 403805 h 573567"/>
              <a:gd name="connsiteX90" fmla="*/ 348058 w 474242"/>
              <a:gd name="connsiteY90" fmla="*/ 420816 h 573567"/>
              <a:gd name="connsiteX91" fmla="*/ 348058 w 474242"/>
              <a:gd name="connsiteY91" fmla="*/ 463890 h 573567"/>
              <a:gd name="connsiteX92" fmla="*/ 364929 w 474242"/>
              <a:gd name="connsiteY92" fmla="*/ 481307 h 573567"/>
              <a:gd name="connsiteX93" fmla="*/ 382346 w 474242"/>
              <a:gd name="connsiteY93" fmla="*/ 463904 h 573567"/>
              <a:gd name="connsiteX94" fmla="*/ 382374 w 474242"/>
              <a:gd name="connsiteY94" fmla="*/ 442640 h 573567"/>
              <a:gd name="connsiteX95" fmla="*/ 382318 w 474242"/>
              <a:gd name="connsiteY95" fmla="*/ 420831 h 573567"/>
              <a:gd name="connsiteX96" fmla="*/ 348002 w 474242"/>
              <a:gd name="connsiteY96" fmla="*/ 508279 h 573567"/>
              <a:gd name="connsiteX97" fmla="*/ 365279 w 474242"/>
              <a:gd name="connsiteY97" fmla="*/ 525807 h 573567"/>
              <a:gd name="connsiteX98" fmla="*/ 382346 w 474242"/>
              <a:gd name="connsiteY98" fmla="*/ 508684 h 573567"/>
              <a:gd name="connsiteX99" fmla="*/ 365391 w 474242"/>
              <a:gd name="connsiteY99" fmla="*/ 491016 h 573567"/>
              <a:gd name="connsiteX100" fmla="*/ 348002 w 474242"/>
              <a:gd name="connsiteY100" fmla="*/ 508279 h 573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474242" h="573567">
                <a:moveTo>
                  <a:pt x="343903" y="14"/>
                </a:moveTo>
                <a:cubicBezTo>
                  <a:pt x="358662" y="4309"/>
                  <a:pt x="370595" y="12157"/>
                  <a:pt x="377575" y="26426"/>
                </a:cubicBezTo>
                <a:cubicBezTo>
                  <a:pt x="381283" y="33994"/>
                  <a:pt x="382458" y="41940"/>
                  <a:pt x="382430" y="50278"/>
                </a:cubicBezTo>
                <a:cubicBezTo>
                  <a:pt x="382332" y="89253"/>
                  <a:pt x="382388" y="128241"/>
                  <a:pt x="382388" y="167216"/>
                </a:cubicBezTo>
                <a:cubicBezTo>
                  <a:pt x="382388" y="227454"/>
                  <a:pt x="382472" y="287693"/>
                  <a:pt x="382262" y="347932"/>
                </a:cubicBezTo>
                <a:cubicBezTo>
                  <a:pt x="382248" y="353709"/>
                  <a:pt x="383941" y="355822"/>
                  <a:pt x="389704" y="356997"/>
                </a:cubicBezTo>
                <a:cubicBezTo>
                  <a:pt x="433883" y="366076"/>
                  <a:pt x="469066" y="405526"/>
                  <a:pt x="474117" y="451062"/>
                </a:cubicBezTo>
                <a:cubicBezTo>
                  <a:pt x="480887" y="512126"/>
                  <a:pt x="437436" y="566405"/>
                  <a:pt x="376400" y="573134"/>
                </a:cubicBezTo>
                <a:cubicBezTo>
                  <a:pt x="328095" y="578464"/>
                  <a:pt x="279761" y="548862"/>
                  <a:pt x="262960" y="503256"/>
                </a:cubicBezTo>
                <a:cubicBezTo>
                  <a:pt x="260903" y="497661"/>
                  <a:pt x="258147" y="496122"/>
                  <a:pt x="252426" y="496136"/>
                </a:cubicBezTo>
                <a:cubicBezTo>
                  <a:pt x="185290" y="496332"/>
                  <a:pt x="118141" y="496164"/>
                  <a:pt x="51006" y="496318"/>
                </a:cubicBezTo>
                <a:cubicBezTo>
                  <a:pt x="30161" y="496360"/>
                  <a:pt x="14787" y="487728"/>
                  <a:pt x="5134" y="469234"/>
                </a:cubicBezTo>
                <a:cubicBezTo>
                  <a:pt x="1441" y="462169"/>
                  <a:pt x="70" y="454433"/>
                  <a:pt x="70" y="446529"/>
                </a:cubicBezTo>
                <a:cubicBezTo>
                  <a:pt x="28" y="335747"/>
                  <a:pt x="56" y="224964"/>
                  <a:pt x="0" y="114182"/>
                </a:cubicBezTo>
                <a:cubicBezTo>
                  <a:pt x="0" y="107439"/>
                  <a:pt x="2252" y="101997"/>
                  <a:pt x="7065" y="97213"/>
                </a:cubicBezTo>
                <a:cubicBezTo>
                  <a:pt x="37352" y="67093"/>
                  <a:pt x="67527" y="36876"/>
                  <a:pt x="97688" y="6645"/>
                </a:cubicBezTo>
                <a:cubicBezTo>
                  <a:pt x="100360" y="3973"/>
                  <a:pt x="103368" y="1861"/>
                  <a:pt x="106614" y="0"/>
                </a:cubicBezTo>
                <a:cubicBezTo>
                  <a:pt x="185724" y="14"/>
                  <a:pt x="264820" y="14"/>
                  <a:pt x="343903" y="14"/>
                </a:cubicBezTo>
                <a:close/>
                <a:moveTo>
                  <a:pt x="35212" y="291190"/>
                </a:moveTo>
                <a:cubicBezTo>
                  <a:pt x="35212" y="342657"/>
                  <a:pt x="35198" y="394111"/>
                  <a:pt x="35226" y="445578"/>
                </a:cubicBezTo>
                <a:cubicBezTo>
                  <a:pt x="35226" y="456504"/>
                  <a:pt x="40332" y="461610"/>
                  <a:pt x="51243" y="461820"/>
                </a:cubicBezTo>
                <a:cubicBezTo>
                  <a:pt x="52363" y="461848"/>
                  <a:pt x="53482" y="461834"/>
                  <a:pt x="54601" y="461834"/>
                </a:cubicBezTo>
                <a:cubicBezTo>
                  <a:pt x="118742" y="461834"/>
                  <a:pt x="182884" y="461834"/>
                  <a:pt x="247026" y="461834"/>
                </a:cubicBezTo>
                <a:cubicBezTo>
                  <a:pt x="255014" y="461834"/>
                  <a:pt x="255014" y="461834"/>
                  <a:pt x="256021" y="453720"/>
                </a:cubicBezTo>
                <a:cubicBezTo>
                  <a:pt x="256091" y="453160"/>
                  <a:pt x="256133" y="452601"/>
                  <a:pt x="256189" y="452055"/>
                </a:cubicBezTo>
                <a:cubicBezTo>
                  <a:pt x="260428" y="406421"/>
                  <a:pt x="296660" y="365726"/>
                  <a:pt x="341301" y="356857"/>
                </a:cubicBezTo>
                <a:cubicBezTo>
                  <a:pt x="346575" y="355808"/>
                  <a:pt x="348114" y="353751"/>
                  <a:pt x="348100" y="348421"/>
                </a:cubicBezTo>
                <a:cubicBezTo>
                  <a:pt x="347932" y="249781"/>
                  <a:pt x="347988" y="151156"/>
                  <a:pt x="347974" y="52516"/>
                </a:cubicBezTo>
                <a:cubicBezTo>
                  <a:pt x="347974" y="39282"/>
                  <a:pt x="342895" y="34064"/>
                  <a:pt x="329801" y="34050"/>
                </a:cubicBezTo>
                <a:cubicBezTo>
                  <a:pt x="265100" y="34022"/>
                  <a:pt x="200399" y="34078"/>
                  <a:pt x="135698" y="33938"/>
                </a:cubicBezTo>
                <a:cubicBezTo>
                  <a:pt x="130801" y="33924"/>
                  <a:pt x="129277" y="35365"/>
                  <a:pt x="129333" y="40290"/>
                </a:cubicBezTo>
                <a:cubicBezTo>
                  <a:pt x="129556" y="63036"/>
                  <a:pt x="129458" y="85783"/>
                  <a:pt x="129416" y="108530"/>
                </a:cubicBezTo>
                <a:cubicBezTo>
                  <a:pt x="129388" y="122506"/>
                  <a:pt x="122911" y="128941"/>
                  <a:pt x="108810" y="128969"/>
                </a:cubicBezTo>
                <a:cubicBezTo>
                  <a:pt x="86805" y="129011"/>
                  <a:pt x="64813" y="128969"/>
                  <a:pt x="42808" y="128983"/>
                </a:cubicBezTo>
                <a:cubicBezTo>
                  <a:pt x="35226" y="128983"/>
                  <a:pt x="35212" y="129011"/>
                  <a:pt x="35212" y="136803"/>
                </a:cubicBezTo>
                <a:cubicBezTo>
                  <a:pt x="35212" y="188270"/>
                  <a:pt x="35212" y="239737"/>
                  <a:pt x="35212" y="291190"/>
                </a:cubicBezTo>
                <a:close/>
                <a:moveTo>
                  <a:pt x="439912" y="464030"/>
                </a:moveTo>
                <a:cubicBezTo>
                  <a:pt x="440458" y="426244"/>
                  <a:pt x="410814" y="389312"/>
                  <a:pt x="364971" y="388935"/>
                </a:cubicBezTo>
                <a:cubicBezTo>
                  <a:pt x="323940" y="388585"/>
                  <a:pt x="290575" y="422495"/>
                  <a:pt x="290449" y="463358"/>
                </a:cubicBezTo>
                <a:cubicBezTo>
                  <a:pt x="290323" y="504991"/>
                  <a:pt x="323660" y="538664"/>
                  <a:pt x="365139" y="538762"/>
                </a:cubicBezTo>
                <a:cubicBezTo>
                  <a:pt x="406282" y="538859"/>
                  <a:pt x="439856" y="505299"/>
                  <a:pt x="439912" y="464030"/>
                </a:cubicBezTo>
                <a:close/>
                <a:moveTo>
                  <a:pt x="94988" y="60924"/>
                </a:moveTo>
                <a:cubicBezTo>
                  <a:pt x="84119" y="71822"/>
                  <a:pt x="73109" y="82859"/>
                  <a:pt x="62225" y="93771"/>
                </a:cubicBezTo>
                <a:cubicBezTo>
                  <a:pt x="71472" y="93771"/>
                  <a:pt x="81461" y="93771"/>
                  <a:pt x="91435" y="93771"/>
                </a:cubicBezTo>
                <a:cubicBezTo>
                  <a:pt x="93631" y="93771"/>
                  <a:pt x="94974" y="92792"/>
                  <a:pt x="94974" y="90456"/>
                </a:cubicBezTo>
                <a:cubicBezTo>
                  <a:pt x="94988" y="80313"/>
                  <a:pt x="94988" y="70171"/>
                  <a:pt x="94988" y="60924"/>
                </a:cubicBezTo>
                <a:close/>
                <a:moveTo>
                  <a:pt x="292939" y="200581"/>
                </a:moveTo>
                <a:cubicBezTo>
                  <a:pt x="295723" y="200581"/>
                  <a:pt x="298577" y="200539"/>
                  <a:pt x="301263" y="199937"/>
                </a:cubicBezTo>
                <a:cubicBezTo>
                  <a:pt x="309950" y="198007"/>
                  <a:pt x="315238" y="191278"/>
                  <a:pt x="315112" y="182758"/>
                </a:cubicBezTo>
                <a:cubicBezTo>
                  <a:pt x="315001" y="174686"/>
                  <a:pt x="309475" y="167929"/>
                  <a:pt x="301179" y="166125"/>
                </a:cubicBezTo>
                <a:cubicBezTo>
                  <a:pt x="298479" y="165537"/>
                  <a:pt x="295639" y="165481"/>
                  <a:pt x="292855" y="165481"/>
                </a:cubicBezTo>
                <a:cubicBezTo>
                  <a:pt x="225174" y="165453"/>
                  <a:pt x="157479" y="165453"/>
                  <a:pt x="89798" y="165481"/>
                </a:cubicBezTo>
                <a:cubicBezTo>
                  <a:pt x="87014" y="165481"/>
                  <a:pt x="84161" y="165509"/>
                  <a:pt x="81475" y="166111"/>
                </a:cubicBezTo>
                <a:cubicBezTo>
                  <a:pt x="71206" y="168377"/>
                  <a:pt x="65415" y="178379"/>
                  <a:pt x="68436" y="188326"/>
                </a:cubicBezTo>
                <a:cubicBezTo>
                  <a:pt x="70801" y="196118"/>
                  <a:pt x="77655" y="200595"/>
                  <a:pt x="87658" y="200595"/>
                </a:cubicBezTo>
                <a:cubicBezTo>
                  <a:pt x="122156" y="200637"/>
                  <a:pt x="156654" y="200609"/>
                  <a:pt x="191152" y="200609"/>
                </a:cubicBezTo>
                <a:cubicBezTo>
                  <a:pt x="225076" y="200609"/>
                  <a:pt x="259001" y="200623"/>
                  <a:pt x="292939" y="200581"/>
                </a:cubicBezTo>
                <a:close/>
                <a:moveTo>
                  <a:pt x="293429" y="265492"/>
                </a:moveTo>
                <a:cubicBezTo>
                  <a:pt x="296017" y="265492"/>
                  <a:pt x="298689" y="265436"/>
                  <a:pt x="301193" y="264876"/>
                </a:cubicBezTo>
                <a:cubicBezTo>
                  <a:pt x="309838" y="262946"/>
                  <a:pt x="315224" y="256161"/>
                  <a:pt x="315112" y="247711"/>
                </a:cubicBezTo>
                <a:cubicBezTo>
                  <a:pt x="315015" y="239625"/>
                  <a:pt x="309517" y="232868"/>
                  <a:pt x="301235" y="231036"/>
                </a:cubicBezTo>
                <a:cubicBezTo>
                  <a:pt x="298535" y="230434"/>
                  <a:pt x="295695" y="230364"/>
                  <a:pt x="292911" y="230364"/>
                </a:cubicBezTo>
                <a:cubicBezTo>
                  <a:pt x="225230" y="230336"/>
                  <a:pt x="157535" y="230336"/>
                  <a:pt x="89854" y="230364"/>
                </a:cubicBezTo>
                <a:cubicBezTo>
                  <a:pt x="87070" y="230364"/>
                  <a:pt x="84217" y="230392"/>
                  <a:pt x="81531" y="230980"/>
                </a:cubicBezTo>
                <a:cubicBezTo>
                  <a:pt x="71234" y="233232"/>
                  <a:pt x="65429" y="243179"/>
                  <a:pt x="68408" y="253153"/>
                </a:cubicBezTo>
                <a:cubicBezTo>
                  <a:pt x="70731" y="260945"/>
                  <a:pt x="77627" y="265492"/>
                  <a:pt x="87574" y="265492"/>
                </a:cubicBezTo>
                <a:cubicBezTo>
                  <a:pt x="122072" y="265534"/>
                  <a:pt x="156570" y="265506"/>
                  <a:pt x="191054" y="265506"/>
                </a:cubicBezTo>
                <a:cubicBezTo>
                  <a:pt x="225188" y="265520"/>
                  <a:pt x="259308" y="265534"/>
                  <a:pt x="293429" y="265492"/>
                </a:cubicBezTo>
                <a:close/>
                <a:moveTo>
                  <a:pt x="292897" y="332767"/>
                </a:moveTo>
                <a:cubicBezTo>
                  <a:pt x="294954" y="332767"/>
                  <a:pt x="297010" y="332837"/>
                  <a:pt x="299053" y="332683"/>
                </a:cubicBezTo>
                <a:cubicBezTo>
                  <a:pt x="307824" y="332012"/>
                  <a:pt x="314553" y="325339"/>
                  <a:pt x="315112" y="316889"/>
                </a:cubicBezTo>
                <a:cubicBezTo>
                  <a:pt x="315686" y="307950"/>
                  <a:pt x="310020" y="300284"/>
                  <a:pt x="301263" y="298591"/>
                </a:cubicBezTo>
                <a:cubicBezTo>
                  <a:pt x="297989" y="297961"/>
                  <a:pt x="294604" y="297765"/>
                  <a:pt x="291260" y="297751"/>
                </a:cubicBezTo>
                <a:cubicBezTo>
                  <a:pt x="224880" y="297709"/>
                  <a:pt x="158515" y="297709"/>
                  <a:pt x="92135" y="297751"/>
                </a:cubicBezTo>
                <a:cubicBezTo>
                  <a:pt x="88609" y="297751"/>
                  <a:pt x="85042" y="297989"/>
                  <a:pt x="81573" y="298577"/>
                </a:cubicBezTo>
                <a:cubicBezTo>
                  <a:pt x="74270" y="299808"/>
                  <a:pt x="69276" y="305194"/>
                  <a:pt x="67807" y="312930"/>
                </a:cubicBezTo>
                <a:cubicBezTo>
                  <a:pt x="66604" y="319309"/>
                  <a:pt x="69961" y="326458"/>
                  <a:pt x="75837" y="330123"/>
                </a:cubicBezTo>
                <a:cubicBezTo>
                  <a:pt x="79474" y="332403"/>
                  <a:pt x="83461" y="332809"/>
                  <a:pt x="87644" y="332795"/>
                </a:cubicBezTo>
                <a:cubicBezTo>
                  <a:pt x="122142" y="332753"/>
                  <a:pt x="156626" y="332767"/>
                  <a:pt x="191124" y="332767"/>
                </a:cubicBezTo>
                <a:cubicBezTo>
                  <a:pt x="225034" y="332781"/>
                  <a:pt x="258959" y="332781"/>
                  <a:pt x="292897" y="332767"/>
                </a:cubicBezTo>
                <a:close/>
                <a:moveTo>
                  <a:pt x="168237" y="399860"/>
                </a:moveTo>
                <a:cubicBezTo>
                  <a:pt x="179806" y="399804"/>
                  <a:pt x="187249" y="393467"/>
                  <a:pt x="187683" y="383437"/>
                </a:cubicBezTo>
                <a:cubicBezTo>
                  <a:pt x="188144" y="372903"/>
                  <a:pt x="181275" y="365139"/>
                  <a:pt x="169692" y="364971"/>
                </a:cubicBezTo>
                <a:cubicBezTo>
                  <a:pt x="141559" y="364565"/>
                  <a:pt x="113399" y="364593"/>
                  <a:pt x="85266" y="364971"/>
                </a:cubicBezTo>
                <a:cubicBezTo>
                  <a:pt x="74690" y="365111"/>
                  <a:pt x="67261" y="373308"/>
                  <a:pt x="67457" y="382835"/>
                </a:cubicBezTo>
                <a:cubicBezTo>
                  <a:pt x="67653" y="392502"/>
                  <a:pt x="75753" y="399790"/>
                  <a:pt x="86595" y="399846"/>
                </a:cubicBezTo>
                <a:cubicBezTo>
                  <a:pt x="100206" y="399930"/>
                  <a:pt x="113804" y="399860"/>
                  <a:pt x="127416" y="399874"/>
                </a:cubicBezTo>
                <a:cubicBezTo>
                  <a:pt x="141028" y="399874"/>
                  <a:pt x="154639" y="399930"/>
                  <a:pt x="168237" y="399860"/>
                </a:cubicBezTo>
                <a:close/>
                <a:moveTo>
                  <a:pt x="382318" y="420831"/>
                </a:moveTo>
                <a:cubicBezTo>
                  <a:pt x="382066" y="411024"/>
                  <a:pt x="374694" y="403819"/>
                  <a:pt x="365209" y="403805"/>
                </a:cubicBezTo>
                <a:cubicBezTo>
                  <a:pt x="355794" y="403791"/>
                  <a:pt x="348169" y="411164"/>
                  <a:pt x="348058" y="420816"/>
                </a:cubicBezTo>
                <a:cubicBezTo>
                  <a:pt x="347890" y="435170"/>
                  <a:pt x="347904" y="449537"/>
                  <a:pt x="348058" y="463890"/>
                </a:cubicBezTo>
                <a:cubicBezTo>
                  <a:pt x="348155" y="473627"/>
                  <a:pt x="355598" y="481097"/>
                  <a:pt x="364929" y="481307"/>
                </a:cubicBezTo>
                <a:cubicBezTo>
                  <a:pt x="374484" y="481517"/>
                  <a:pt x="382122" y="473976"/>
                  <a:pt x="382346" y="463904"/>
                </a:cubicBezTo>
                <a:cubicBezTo>
                  <a:pt x="382500" y="456825"/>
                  <a:pt x="382374" y="449733"/>
                  <a:pt x="382374" y="442640"/>
                </a:cubicBezTo>
                <a:cubicBezTo>
                  <a:pt x="382360" y="435380"/>
                  <a:pt x="382500" y="428105"/>
                  <a:pt x="382318" y="420831"/>
                </a:cubicBezTo>
                <a:close/>
                <a:moveTo>
                  <a:pt x="348002" y="508279"/>
                </a:moveTo>
                <a:cubicBezTo>
                  <a:pt x="348002" y="517917"/>
                  <a:pt x="355850" y="525877"/>
                  <a:pt x="365279" y="525807"/>
                </a:cubicBezTo>
                <a:cubicBezTo>
                  <a:pt x="374763" y="525737"/>
                  <a:pt x="382206" y="518253"/>
                  <a:pt x="382346" y="508684"/>
                </a:cubicBezTo>
                <a:cubicBezTo>
                  <a:pt x="382486" y="498766"/>
                  <a:pt x="375141" y="491099"/>
                  <a:pt x="365391" y="491016"/>
                </a:cubicBezTo>
                <a:cubicBezTo>
                  <a:pt x="355612" y="490932"/>
                  <a:pt x="348016" y="498486"/>
                  <a:pt x="348002" y="508279"/>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77" name="TextBox 76">
            <a:extLst>
              <a:ext uri="{FF2B5EF4-FFF2-40B4-BE49-F238E27FC236}">
                <a16:creationId xmlns:a16="http://schemas.microsoft.com/office/drawing/2014/main" id="{5F919D4C-AAC9-40DC-83C2-9898EE6D4EA3}"/>
              </a:ext>
            </a:extLst>
          </p:cNvPr>
          <p:cNvSpPr txBox="1"/>
          <p:nvPr/>
        </p:nvSpPr>
        <p:spPr>
          <a:xfrm>
            <a:off x="1600953" y="5312444"/>
            <a:ext cx="768159" cy="457369"/>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Reduced</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Claims</a:t>
            </a:r>
          </a:p>
        </p:txBody>
      </p:sp>
      <p:sp>
        <p:nvSpPr>
          <p:cNvPr id="61441" name="Freeform: Shape 61440">
            <a:extLst>
              <a:ext uri="{FF2B5EF4-FFF2-40B4-BE49-F238E27FC236}">
                <a16:creationId xmlns:a16="http://schemas.microsoft.com/office/drawing/2014/main" id="{5B08716A-903C-4F66-B9C3-0A4401B83518}"/>
              </a:ext>
            </a:extLst>
          </p:cNvPr>
          <p:cNvSpPr/>
          <p:nvPr/>
        </p:nvSpPr>
        <p:spPr>
          <a:xfrm>
            <a:off x="3048398" y="4830959"/>
            <a:ext cx="361450" cy="361450"/>
          </a:xfrm>
          <a:custGeom>
            <a:avLst/>
            <a:gdLst>
              <a:gd name="connsiteX0" fmla="*/ 396615 w 572168"/>
              <a:gd name="connsiteY0" fmla="*/ 573539 h 572168"/>
              <a:gd name="connsiteX1" fmla="*/ 40723 w 572168"/>
              <a:gd name="connsiteY1" fmla="*/ 573539 h 572168"/>
              <a:gd name="connsiteX2" fmla="*/ 36037 w 572168"/>
              <a:gd name="connsiteY2" fmla="*/ 571749 h 572168"/>
              <a:gd name="connsiteX3" fmla="*/ 42 w 572168"/>
              <a:gd name="connsiteY3" fmla="*/ 522590 h 572168"/>
              <a:gd name="connsiteX4" fmla="*/ 0 w 572168"/>
              <a:gd name="connsiteY4" fmla="*/ 51523 h 572168"/>
              <a:gd name="connsiteX5" fmla="*/ 1567 w 572168"/>
              <a:gd name="connsiteY5" fmla="*/ 38233 h 572168"/>
              <a:gd name="connsiteX6" fmla="*/ 51971 w 572168"/>
              <a:gd name="connsiteY6" fmla="*/ 126 h 572168"/>
              <a:gd name="connsiteX7" fmla="*/ 336180 w 572168"/>
              <a:gd name="connsiteY7" fmla="*/ 0 h 572168"/>
              <a:gd name="connsiteX8" fmla="*/ 377281 w 572168"/>
              <a:gd name="connsiteY8" fmla="*/ 16955 h 572168"/>
              <a:gd name="connsiteX9" fmla="*/ 420019 w 572168"/>
              <a:gd name="connsiteY9" fmla="*/ 59665 h 572168"/>
              <a:gd name="connsiteX10" fmla="*/ 437478 w 572168"/>
              <a:gd name="connsiteY10" fmla="*/ 101689 h 572168"/>
              <a:gd name="connsiteX11" fmla="*/ 437408 w 572168"/>
              <a:gd name="connsiteY11" fmla="*/ 221971 h 572168"/>
              <a:gd name="connsiteX12" fmla="*/ 439716 w 572168"/>
              <a:gd name="connsiteY12" fmla="*/ 229595 h 572168"/>
              <a:gd name="connsiteX13" fmla="*/ 444892 w 572168"/>
              <a:gd name="connsiteY13" fmla="*/ 222572 h 572168"/>
              <a:gd name="connsiteX14" fmla="*/ 491575 w 572168"/>
              <a:gd name="connsiteY14" fmla="*/ 176729 h 572168"/>
              <a:gd name="connsiteX15" fmla="*/ 554696 w 572168"/>
              <a:gd name="connsiteY15" fmla="*/ 176673 h 572168"/>
              <a:gd name="connsiteX16" fmla="*/ 573442 w 572168"/>
              <a:gd name="connsiteY16" fmla="*/ 206456 h 572168"/>
              <a:gd name="connsiteX17" fmla="*/ 573442 w 572168"/>
              <a:gd name="connsiteY17" fmla="*/ 226601 h 572168"/>
              <a:gd name="connsiteX18" fmla="*/ 549548 w 572168"/>
              <a:gd name="connsiteY18" fmla="*/ 262330 h 572168"/>
              <a:gd name="connsiteX19" fmla="*/ 443060 w 572168"/>
              <a:gd name="connsiteY19" fmla="*/ 368594 h 572168"/>
              <a:gd name="connsiteX20" fmla="*/ 437254 w 572168"/>
              <a:gd name="connsiteY20" fmla="*/ 382849 h 572168"/>
              <a:gd name="connsiteX21" fmla="*/ 437408 w 572168"/>
              <a:gd name="connsiteY21" fmla="*/ 521541 h 572168"/>
              <a:gd name="connsiteX22" fmla="*/ 422677 w 572168"/>
              <a:gd name="connsiteY22" fmla="*/ 559004 h 572168"/>
              <a:gd name="connsiteX23" fmla="*/ 396615 w 572168"/>
              <a:gd name="connsiteY23" fmla="*/ 573539 h 572168"/>
              <a:gd name="connsiteX24" fmla="*/ 34470 w 572168"/>
              <a:gd name="connsiteY24" fmla="*/ 286700 h 572168"/>
              <a:gd name="connsiteX25" fmla="*/ 34484 w 572168"/>
              <a:gd name="connsiteY25" fmla="*/ 516057 h 572168"/>
              <a:gd name="connsiteX26" fmla="*/ 34988 w 572168"/>
              <a:gd name="connsiteY26" fmla="*/ 524968 h 572168"/>
              <a:gd name="connsiteX27" fmla="*/ 48292 w 572168"/>
              <a:gd name="connsiteY27" fmla="*/ 538818 h 572168"/>
              <a:gd name="connsiteX28" fmla="*/ 56615 w 572168"/>
              <a:gd name="connsiteY28" fmla="*/ 539489 h 572168"/>
              <a:gd name="connsiteX29" fmla="*/ 380527 w 572168"/>
              <a:gd name="connsiteY29" fmla="*/ 539503 h 572168"/>
              <a:gd name="connsiteX30" fmla="*/ 387774 w 572168"/>
              <a:gd name="connsiteY30" fmla="*/ 539139 h 572168"/>
              <a:gd name="connsiteX31" fmla="*/ 402588 w 572168"/>
              <a:gd name="connsiteY31" fmla="*/ 523569 h 572168"/>
              <a:gd name="connsiteX32" fmla="*/ 402896 w 572168"/>
              <a:gd name="connsiteY32" fmla="*/ 413374 h 572168"/>
              <a:gd name="connsiteX33" fmla="*/ 399902 w 572168"/>
              <a:gd name="connsiteY33" fmla="*/ 411444 h 572168"/>
              <a:gd name="connsiteX34" fmla="*/ 323898 w 572168"/>
              <a:gd name="connsiteY34" fmla="*/ 437688 h 572168"/>
              <a:gd name="connsiteX35" fmla="*/ 301878 w 572168"/>
              <a:gd name="connsiteY35" fmla="*/ 426748 h 572168"/>
              <a:gd name="connsiteX36" fmla="*/ 302802 w 572168"/>
              <a:gd name="connsiteY36" fmla="*/ 412521 h 572168"/>
              <a:gd name="connsiteX37" fmla="*/ 323604 w 572168"/>
              <a:gd name="connsiteY37" fmla="*/ 349918 h 572168"/>
              <a:gd name="connsiteX38" fmla="*/ 333802 w 572168"/>
              <a:gd name="connsiteY38" fmla="*/ 333536 h 572168"/>
              <a:gd name="connsiteX39" fmla="*/ 398350 w 572168"/>
              <a:gd name="connsiteY39" fmla="*/ 269129 h 572168"/>
              <a:gd name="connsiteX40" fmla="*/ 402994 w 572168"/>
              <a:gd name="connsiteY40" fmla="*/ 258357 h 572168"/>
              <a:gd name="connsiteX41" fmla="*/ 402896 w 572168"/>
              <a:gd name="connsiteY41" fmla="*/ 142553 h 572168"/>
              <a:gd name="connsiteX42" fmla="*/ 395692 w 572168"/>
              <a:gd name="connsiteY42" fmla="*/ 135264 h 572168"/>
              <a:gd name="connsiteX43" fmla="*/ 321841 w 572168"/>
              <a:gd name="connsiteY43" fmla="*/ 135250 h 572168"/>
              <a:gd name="connsiteX44" fmla="*/ 302186 w 572168"/>
              <a:gd name="connsiteY44" fmla="*/ 115735 h 572168"/>
              <a:gd name="connsiteX45" fmla="*/ 302172 w 572168"/>
              <a:gd name="connsiteY45" fmla="*/ 43004 h 572168"/>
              <a:gd name="connsiteX46" fmla="*/ 293918 w 572168"/>
              <a:gd name="connsiteY46" fmla="*/ 34526 h 572168"/>
              <a:gd name="connsiteX47" fmla="*/ 56727 w 572168"/>
              <a:gd name="connsiteY47" fmla="*/ 34540 h 572168"/>
              <a:gd name="connsiteX48" fmla="*/ 48949 w 572168"/>
              <a:gd name="connsiteY48" fmla="*/ 35072 h 572168"/>
              <a:gd name="connsiteX49" fmla="*/ 34904 w 572168"/>
              <a:gd name="connsiteY49" fmla="*/ 49523 h 572168"/>
              <a:gd name="connsiteX50" fmla="*/ 34498 w 572168"/>
              <a:gd name="connsiteY50" fmla="*/ 57888 h 572168"/>
              <a:gd name="connsiteX51" fmla="*/ 34470 w 572168"/>
              <a:gd name="connsiteY51" fmla="*/ 286700 h 572168"/>
              <a:gd name="connsiteX52" fmla="*/ 470046 w 572168"/>
              <a:gd name="connsiteY52" fmla="*/ 247795 h 572168"/>
              <a:gd name="connsiteX53" fmla="*/ 466632 w 572168"/>
              <a:gd name="connsiteY53" fmla="*/ 250145 h 572168"/>
              <a:gd name="connsiteX54" fmla="*/ 393579 w 572168"/>
              <a:gd name="connsiteY54" fmla="*/ 323212 h 572168"/>
              <a:gd name="connsiteX55" fmla="*/ 393369 w 572168"/>
              <a:gd name="connsiteY55" fmla="*/ 329619 h 572168"/>
              <a:gd name="connsiteX56" fmla="*/ 409961 w 572168"/>
              <a:gd name="connsiteY56" fmla="*/ 346197 h 572168"/>
              <a:gd name="connsiteX57" fmla="*/ 416382 w 572168"/>
              <a:gd name="connsiteY57" fmla="*/ 346043 h 572168"/>
              <a:gd name="connsiteX58" fmla="*/ 489799 w 572168"/>
              <a:gd name="connsiteY58" fmla="*/ 272528 h 572168"/>
              <a:gd name="connsiteX59" fmla="*/ 489729 w 572168"/>
              <a:gd name="connsiteY59" fmla="*/ 266023 h 572168"/>
              <a:gd name="connsiteX60" fmla="*/ 473501 w 572168"/>
              <a:gd name="connsiteY60" fmla="*/ 249866 h 572168"/>
              <a:gd name="connsiteX61" fmla="*/ 470046 w 572168"/>
              <a:gd name="connsiteY61" fmla="*/ 247795 h 572168"/>
              <a:gd name="connsiteX62" fmla="*/ 336642 w 572168"/>
              <a:gd name="connsiteY62" fmla="*/ 67275 h 572168"/>
              <a:gd name="connsiteX63" fmla="*/ 336600 w 572168"/>
              <a:gd name="connsiteY63" fmla="*/ 95226 h 572168"/>
              <a:gd name="connsiteX64" fmla="*/ 342210 w 572168"/>
              <a:gd name="connsiteY64" fmla="*/ 100864 h 572168"/>
              <a:gd name="connsiteX65" fmla="*/ 365139 w 572168"/>
              <a:gd name="connsiteY65" fmla="*/ 100822 h 572168"/>
              <a:gd name="connsiteX66" fmla="*/ 397566 w 572168"/>
              <a:gd name="connsiteY66" fmla="*/ 100864 h 572168"/>
              <a:gd name="connsiteX67" fmla="*/ 402169 w 572168"/>
              <a:gd name="connsiteY67" fmla="*/ 95114 h 572168"/>
              <a:gd name="connsiteX68" fmla="*/ 396209 w 572168"/>
              <a:gd name="connsiteY68" fmla="*/ 85196 h 572168"/>
              <a:gd name="connsiteX69" fmla="*/ 352310 w 572168"/>
              <a:gd name="connsiteY69" fmla="*/ 41325 h 572168"/>
              <a:gd name="connsiteX70" fmla="*/ 342406 w 572168"/>
              <a:gd name="connsiteY70" fmla="*/ 35337 h 572168"/>
              <a:gd name="connsiteX71" fmla="*/ 336614 w 572168"/>
              <a:gd name="connsiteY71" fmla="*/ 39884 h 572168"/>
              <a:gd name="connsiteX72" fmla="*/ 336642 w 572168"/>
              <a:gd name="connsiteY72" fmla="*/ 67275 h 572168"/>
              <a:gd name="connsiteX73" fmla="*/ 539055 w 572168"/>
              <a:gd name="connsiteY73" fmla="*/ 216431 h 572168"/>
              <a:gd name="connsiteX74" fmla="*/ 529739 w 572168"/>
              <a:gd name="connsiteY74" fmla="*/ 202008 h 572168"/>
              <a:gd name="connsiteX75" fmla="*/ 513035 w 572168"/>
              <a:gd name="connsiteY75" fmla="*/ 204148 h 572168"/>
              <a:gd name="connsiteX76" fmla="*/ 497829 w 572168"/>
              <a:gd name="connsiteY76" fmla="*/ 218949 h 572168"/>
              <a:gd name="connsiteX77" fmla="*/ 497899 w 572168"/>
              <a:gd name="connsiteY77" fmla="*/ 225076 h 572168"/>
              <a:gd name="connsiteX78" fmla="*/ 514490 w 572168"/>
              <a:gd name="connsiteY78" fmla="*/ 241668 h 572168"/>
              <a:gd name="connsiteX79" fmla="*/ 520589 w 572168"/>
              <a:gd name="connsiteY79" fmla="*/ 241724 h 572168"/>
              <a:gd name="connsiteX80" fmla="*/ 534705 w 572168"/>
              <a:gd name="connsiteY80" fmla="*/ 227399 h 572168"/>
              <a:gd name="connsiteX81" fmla="*/ 539055 w 572168"/>
              <a:gd name="connsiteY81" fmla="*/ 216431 h 572168"/>
              <a:gd name="connsiteX82" fmla="*/ 387564 w 572168"/>
              <a:gd name="connsiteY82" fmla="*/ 373798 h 572168"/>
              <a:gd name="connsiteX83" fmla="*/ 386626 w 572168"/>
              <a:gd name="connsiteY83" fmla="*/ 372161 h 572168"/>
              <a:gd name="connsiteX84" fmla="*/ 367293 w 572168"/>
              <a:gd name="connsiteY84" fmla="*/ 352870 h 572168"/>
              <a:gd name="connsiteX85" fmla="*/ 363838 w 572168"/>
              <a:gd name="connsiteY85" fmla="*/ 353136 h 572168"/>
              <a:gd name="connsiteX86" fmla="*/ 356899 w 572168"/>
              <a:gd name="connsiteY86" fmla="*/ 361012 h 572168"/>
              <a:gd name="connsiteX87" fmla="*/ 347470 w 572168"/>
              <a:gd name="connsiteY87" fmla="*/ 388977 h 572168"/>
              <a:gd name="connsiteX88" fmla="*/ 350282 w 572168"/>
              <a:gd name="connsiteY88" fmla="*/ 392208 h 572168"/>
              <a:gd name="connsiteX89" fmla="*/ 379254 w 572168"/>
              <a:gd name="connsiteY89" fmla="*/ 382290 h 572168"/>
              <a:gd name="connsiteX90" fmla="*/ 387564 w 572168"/>
              <a:gd name="connsiteY90" fmla="*/ 373798 h 572168"/>
              <a:gd name="connsiteX91" fmla="*/ 133711 w 572168"/>
              <a:gd name="connsiteY91" fmla="*/ 167971 h 572168"/>
              <a:gd name="connsiteX92" fmla="*/ 84510 w 572168"/>
              <a:gd name="connsiteY92" fmla="*/ 168027 h 572168"/>
              <a:gd name="connsiteX93" fmla="*/ 67191 w 572168"/>
              <a:gd name="connsiteY93" fmla="*/ 185864 h 572168"/>
              <a:gd name="connsiteX94" fmla="*/ 86427 w 572168"/>
              <a:gd name="connsiteY94" fmla="*/ 202385 h 572168"/>
              <a:gd name="connsiteX95" fmla="*/ 285455 w 572168"/>
              <a:gd name="connsiteY95" fmla="*/ 202399 h 572168"/>
              <a:gd name="connsiteX96" fmla="*/ 319561 w 572168"/>
              <a:gd name="connsiteY96" fmla="*/ 202343 h 572168"/>
              <a:gd name="connsiteX97" fmla="*/ 336097 w 572168"/>
              <a:gd name="connsiteY97" fmla="*/ 189767 h 572168"/>
              <a:gd name="connsiteX98" fmla="*/ 318764 w 572168"/>
              <a:gd name="connsiteY98" fmla="*/ 167999 h 572168"/>
              <a:gd name="connsiteX99" fmla="*/ 202483 w 572168"/>
              <a:gd name="connsiteY99" fmla="*/ 167957 h 572168"/>
              <a:gd name="connsiteX100" fmla="*/ 133711 w 572168"/>
              <a:gd name="connsiteY100" fmla="*/ 167971 h 572168"/>
              <a:gd name="connsiteX101" fmla="*/ 158738 w 572168"/>
              <a:gd name="connsiteY101" fmla="*/ 235121 h 572168"/>
              <a:gd name="connsiteX102" fmla="*/ 84958 w 572168"/>
              <a:gd name="connsiteY102" fmla="*/ 235163 h 572168"/>
              <a:gd name="connsiteX103" fmla="*/ 67191 w 572168"/>
              <a:gd name="connsiteY103" fmla="*/ 253111 h 572168"/>
              <a:gd name="connsiteX104" fmla="*/ 84832 w 572168"/>
              <a:gd name="connsiteY104" fmla="*/ 269507 h 572168"/>
              <a:gd name="connsiteX105" fmla="*/ 169230 w 572168"/>
              <a:gd name="connsiteY105" fmla="*/ 269549 h 572168"/>
              <a:gd name="connsiteX106" fmla="*/ 251390 w 572168"/>
              <a:gd name="connsiteY106" fmla="*/ 269521 h 572168"/>
              <a:gd name="connsiteX107" fmla="*/ 268975 w 572168"/>
              <a:gd name="connsiteY107" fmla="*/ 256818 h 572168"/>
              <a:gd name="connsiteX108" fmla="*/ 251516 w 572168"/>
              <a:gd name="connsiteY108" fmla="*/ 235149 h 572168"/>
              <a:gd name="connsiteX109" fmla="*/ 168237 w 572168"/>
              <a:gd name="connsiteY109" fmla="*/ 235107 h 572168"/>
              <a:gd name="connsiteX110" fmla="*/ 158738 w 572168"/>
              <a:gd name="connsiteY110" fmla="*/ 235121 h 572168"/>
              <a:gd name="connsiteX111" fmla="*/ 168363 w 572168"/>
              <a:gd name="connsiteY111" fmla="*/ 336712 h 572168"/>
              <a:gd name="connsiteX112" fmla="*/ 249404 w 572168"/>
              <a:gd name="connsiteY112" fmla="*/ 336684 h 572168"/>
              <a:gd name="connsiteX113" fmla="*/ 257140 w 572168"/>
              <a:gd name="connsiteY113" fmla="*/ 335985 h 572168"/>
              <a:gd name="connsiteX114" fmla="*/ 269339 w 572168"/>
              <a:gd name="connsiteY114" fmla="*/ 317071 h 572168"/>
              <a:gd name="connsiteX115" fmla="*/ 252384 w 572168"/>
              <a:gd name="connsiteY115" fmla="*/ 302326 h 572168"/>
              <a:gd name="connsiteX116" fmla="*/ 189781 w 572168"/>
              <a:gd name="connsiteY116" fmla="*/ 302256 h 572168"/>
              <a:gd name="connsiteX117" fmla="*/ 87504 w 572168"/>
              <a:gd name="connsiteY117" fmla="*/ 302270 h 572168"/>
              <a:gd name="connsiteX118" fmla="*/ 79194 w 572168"/>
              <a:gd name="connsiteY118" fmla="*/ 302984 h 572168"/>
              <a:gd name="connsiteX119" fmla="*/ 67303 w 572168"/>
              <a:gd name="connsiteY119" fmla="*/ 322163 h 572168"/>
              <a:gd name="connsiteX120" fmla="*/ 84510 w 572168"/>
              <a:gd name="connsiteY120" fmla="*/ 336642 h 572168"/>
              <a:gd name="connsiteX121" fmla="*/ 168349 w 572168"/>
              <a:gd name="connsiteY121" fmla="*/ 336684 h 572168"/>
              <a:gd name="connsiteX122" fmla="*/ 168363 w 572168"/>
              <a:gd name="connsiteY122" fmla="*/ 336712 h 572168"/>
              <a:gd name="connsiteX123" fmla="*/ 86175 w 572168"/>
              <a:gd name="connsiteY123" fmla="*/ 369433 h 572168"/>
              <a:gd name="connsiteX124" fmla="*/ 67191 w 572168"/>
              <a:gd name="connsiteY124" fmla="*/ 386752 h 572168"/>
              <a:gd name="connsiteX125" fmla="*/ 85867 w 572168"/>
              <a:gd name="connsiteY125" fmla="*/ 403833 h 572168"/>
              <a:gd name="connsiteX126" fmla="*/ 250747 w 572168"/>
              <a:gd name="connsiteY126" fmla="*/ 403819 h 572168"/>
              <a:gd name="connsiteX127" fmla="*/ 257364 w 572168"/>
              <a:gd name="connsiteY127" fmla="*/ 403078 h 572168"/>
              <a:gd name="connsiteX128" fmla="*/ 269325 w 572168"/>
              <a:gd name="connsiteY128" fmla="*/ 384010 h 572168"/>
              <a:gd name="connsiteX129" fmla="*/ 252174 w 572168"/>
              <a:gd name="connsiteY129" fmla="*/ 369475 h 572168"/>
              <a:gd name="connsiteX130" fmla="*/ 168895 w 572168"/>
              <a:gd name="connsiteY130" fmla="*/ 369433 h 572168"/>
              <a:gd name="connsiteX131" fmla="*/ 86175 w 572168"/>
              <a:gd name="connsiteY131" fmla="*/ 369433 h 572168"/>
              <a:gd name="connsiteX132" fmla="*/ 220977 w 572168"/>
              <a:gd name="connsiteY132" fmla="*/ 472410 h 572168"/>
              <a:gd name="connsiteX133" fmla="*/ 213801 w 572168"/>
              <a:gd name="connsiteY133" fmla="*/ 473095 h 572168"/>
              <a:gd name="connsiteX134" fmla="*/ 201588 w 572168"/>
              <a:gd name="connsiteY134" fmla="*/ 491995 h 572168"/>
              <a:gd name="connsiteX135" fmla="*/ 218529 w 572168"/>
              <a:gd name="connsiteY135" fmla="*/ 506740 h 572168"/>
              <a:gd name="connsiteX136" fmla="*/ 319085 w 572168"/>
              <a:gd name="connsiteY136" fmla="*/ 506754 h 572168"/>
              <a:gd name="connsiteX137" fmla="*/ 336600 w 572168"/>
              <a:gd name="connsiteY137" fmla="*/ 489701 h 572168"/>
              <a:gd name="connsiteX138" fmla="*/ 318750 w 572168"/>
              <a:gd name="connsiteY138" fmla="*/ 472410 h 572168"/>
              <a:gd name="connsiteX139" fmla="*/ 269031 w 572168"/>
              <a:gd name="connsiteY139" fmla="*/ 472382 h 572168"/>
              <a:gd name="connsiteX140" fmla="*/ 220977 w 572168"/>
              <a:gd name="connsiteY140" fmla="*/ 472410 h 57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572168" h="572168">
                <a:moveTo>
                  <a:pt x="396615" y="573539"/>
                </a:moveTo>
                <a:cubicBezTo>
                  <a:pt x="277984" y="573539"/>
                  <a:pt x="159354" y="573539"/>
                  <a:pt x="40723" y="573539"/>
                </a:cubicBezTo>
                <a:cubicBezTo>
                  <a:pt x="39156" y="572938"/>
                  <a:pt x="37618" y="572266"/>
                  <a:pt x="36037" y="571749"/>
                </a:cubicBezTo>
                <a:cubicBezTo>
                  <a:pt x="13696" y="564390"/>
                  <a:pt x="56" y="546050"/>
                  <a:pt x="42" y="522590"/>
                </a:cubicBezTo>
                <a:cubicBezTo>
                  <a:pt x="-14" y="365572"/>
                  <a:pt x="14" y="208541"/>
                  <a:pt x="0" y="51523"/>
                </a:cubicBezTo>
                <a:cubicBezTo>
                  <a:pt x="0" y="47033"/>
                  <a:pt x="336" y="42584"/>
                  <a:pt x="1567" y="38233"/>
                </a:cubicBezTo>
                <a:cubicBezTo>
                  <a:pt x="8226" y="14661"/>
                  <a:pt x="27223" y="140"/>
                  <a:pt x="51971" y="126"/>
                </a:cubicBezTo>
                <a:cubicBezTo>
                  <a:pt x="146707" y="70"/>
                  <a:pt x="241444" y="196"/>
                  <a:pt x="336180" y="0"/>
                </a:cubicBezTo>
                <a:cubicBezTo>
                  <a:pt x="352478" y="-28"/>
                  <a:pt x="365936" y="5498"/>
                  <a:pt x="377281" y="16955"/>
                </a:cubicBezTo>
                <a:cubicBezTo>
                  <a:pt x="391453" y="31266"/>
                  <a:pt x="405666" y="45536"/>
                  <a:pt x="420019" y="59665"/>
                </a:cubicBezTo>
                <a:cubicBezTo>
                  <a:pt x="431798" y="71262"/>
                  <a:pt x="437632" y="84930"/>
                  <a:pt x="437478" y="101689"/>
                </a:cubicBezTo>
                <a:cubicBezTo>
                  <a:pt x="437114" y="141783"/>
                  <a:pt x="437352" y="181877"/>
                  <a:pt x="437408" y="221971"/>
                </a:cubicBezTo>
                <a:cubicBezTo>
                  <a:pt x="437408" y="223999"/>
                  <a:pt x="436597" y="226335"/>
                  <a:pt x="439716" y="229595"/>
                </a:cubicBezTo>
                <a:cubicBezTo>
                  <a:pt x="441563" y="227049"/>
                  <a:pt x="442920" y="224503"/>
                  <a:pt x="444892" y="222572"/>
                </a:cubicBezTo>
                <a:cubicBezTo>
                  <a:pt x="460463" y="207296"/>
                  <a:pt x="474942" y="190872"/>
                  <a:pt x="491575" y="176729"/>
                </a:cubicBezTo>
                <a:cubicBezTo>
                  <a:pt x="509216" y="161732"/>
                  <a:pt x="536635" y="162138"/>
                  <a:pt x="554696" y="176673"/>
                </a:cubicBezTo>
                <a:cubicBezTo>
                  <a:pt x="564446" y="184521"/>
                  <a:pt x="569846" y="194859"/>
                  <a:pt x="573442" y="206456"/>
                </a:cubicBezTo>
                <a:cubicBezTo>
                  <a:pt x="573442" y="213171"/>
                  <a:pt x="573442" y="219886"/>
                  <a:pt x="573442" y="226601"/>
                </a:cubicBezTo>
                <a:cubicBezTo>
                  <a:pt x="569622" y="241290"/>
                  <a:pt x="559998" y="251964"/>
                  <a:pt x="549548" y="262330"/>
                </a:cubicBezTo>
                <a:cubicBezTo>
                  <a:pt x="513930" y="297640"/>
                  <a:pt x="478649" y="333271"/>
                  <a:pt x="443060" y="368594"/>
                </a:cubicBezTo>
                <a:cubicBezTo>
                  <a:pt x="438863" y="372763"/>
                  <a:pt x="437226" y="376974"/>
                  <a:pt x="437254" y="382849"/>
                </a:cubicBezTo>
                <a:cubicBezTo>
                  <a:pt x="437464" y="429084"/>
                  <a:pt x="437282" y="475306"/>
                  <a:pt x="437408" y="521541"/>
                </a:cubicBezTo>
                <a:cubicBezTo>
                  <a:pt x="437450" y="536090"/>
                  <a:pt x="432680" y="548526"/>
                  <a:pt x="422677" y="559004"/>
                </a:cubicBezTo>
                <a:cubicBezTo>
                  <a:pt x="415487" y="566531"/>
                  <a:pt x="406282" y="570448"/>
                  <a:pt x="396615" y="573539"/>
                </a:cubicBezTo>
                <a:close/>
                <a:moveTo>
                  <a:pt x="34470" y="286700"/>
                </a:moveTo>
                <a:cubicBezTo>
                  <a:pt x="34470" y="363152"/>
                  <a:pt x="34470" y="439605"/>
                  <a:pt x="34484" y="516057"/>
                </a:cubicBezTo>
                <a:cubicBezTo>
                  <a:pt x="34484" y="519023"/>
                  <a:pt x="34498" y="522044"/>
                  <a:pt x="34988" y="524968"/>
                </a:cubicBezTo>
                <a:cubicBezTo>
                  <a:pt x="36289" y="532816"/>
                  <a:pt x="40555" y="537265"/>
                  <a:pt x="48292" y="538818"/>
                </a:cubicBezTo>
                <a:cubicBezTo>
                  <a:pt x="51006" y="539363"/>
                  <a:pt x="53831" y="539489"/>
                  <a:pt x="56615" y="539489"/>
                </a:cubicBezTo>
                <a:cubicBezTo>
                  <a:pt x="164586" y="539517"/>
                  <a:pt x="272556" y="539517"/>
                  <a:pt x="380527" y="539503"/>
                </a:cubicBezTo>
                <a:cubicBezTo>
                  <a:pt x="382947" y="539503"/>
                  <a:pt x="385395" y="539517"/>
                  <a:pt x="387774" y="539139"/>
                </a:cubicBezTo>
                <a:cubicBezTo>
                  <a:pt x="396657" y="537713"/>
                  <a:pt x="402477" y="532522"/>
                  <a:pt x="402588" y="523569"/>
                </a:cubicBezTo>
                <a:cubicBezTo>
                  <a:pt x="403022" y="486847"/>
                  <a:pt x="402840" y="450111"/>
                  <a:pt x="402896" y="413374"/>
                </a:cubicBezTo>
                <a:cubicBezTo>
                  <a:pt x="402896" y="411178"/>
                  <a:pt x="402407" y="410367"/>
                  <a:pt x="399902" y="411444"/>
                </a:cubicBezTo>
                <a:cubicBezTo>
                  <a:pt x="375225" y="422062"/>
                  <a:pt x="349303" y="429154"/>
                  <a:pt x="323898" y="437688"/>
                </a:cubicBezTo>
                <a:cubicBezTo>
                  <a:pt x="314077" y="440989"/>
                  <a:pt x="304900" y="435953"/>
                  <a:pt x="301878" y="426748"/>
                </a:cubicBezTo>
                <a:cubicBezTo>
                  <a:pt x="300284" y="421894"/>
                  <a:pt x="301235" y="417193"/>
                  <a:pt x="302802" y="412521"/>
                </a:cubicBezTo>
                <a:cubicBezTo>
                  <a:pt x="309782" y="391663"/>
                  <a:pt x="316819" y="370832"/>
                  <a:pt x="323604" y="349918"/>
                </a:cubicBezTo>
                <a:cubicBezTo>
                  <a:pt x="325674" y="343525"/>
                  <a:pt x="329046" y="338251"/>
                  <a:pt x="333802" y="333536"/>
                </a:cubicBezTo>
                <a:cubicBezTo>
                  <a:pt x="355388" y="312147"/>
                  <a:pt x="376778" y="290547"/>
                  <a:pt x="398350" y="269129"/>
                </a:cubicBezTo>
                <a:cubicBezTo>
                  <a:pt x="401455" y="266037"/>
                  <a:pt x="403008" y="262876"/>
                  <a:pt x="402994" y="258357"/>
                </a:cubicBezTo>
                <a:cubicBezTo>
                  <a:pt x="402840" y="219760"/>
                  <a:pt x="402910" y="181163"/>
                  <a:pt x="402896" y="142553"/>
                </a:cubicBezTo>
                <a:cubicBezTo>
                  <a:pt x="402896" y="135418"/>
                  <a:pt x="402742" y="135278"/>
                  <a:pt x="395692" y="135264"/>
                </a:cubicBezTo>
                <a:cubicBezTo>
                  <a:pt x="371070" y="135250"/>
                  <a:pt x="346463" y="135278"/>
                  <a:pt x="321841" y="135250"/>
                </a:cubicBezTo>
                <a:cubicBezTo>
                  <a:pt x="308719" y="135236"/>
                  <a:pt x="302200" y="128773"/>
                  <a:pt x="302186" y="115735"/>
                </a:cubicBezTo>
                <a:cubicBezTo>
                  <a:pt x="302144" y="91491"/>
                  <a:pt x="302172" y="67247"/>
                  <a:pt x="302172" y="43004"/>
                </a:cubicBezTo>
                <a:cubicBezTo>
                  <a:pt x="302172" y="34540"/>
                  <a:pt x="302158" y="34526"/>
                  <a:pt x="293918" y="34526"/>
                </a:cubicBezTo>
                <a:cubicBezTo>
                  <a:pt x="214850" y="34526"/>
                  <a:pt x="135782" y="34526"/>
                  <a:pt x="56727" y="34540"/>
                </a:cubicBezTo>
                <a:cubicBezTo>
                  <a:pt x="54125" y="34540"/>
                  <a:pt x="51481" y="34596"/>
                  <a:pt x="48949" y="35072"/>
                </a:cubicBezTo>
                <a:cubicBezTo>
                  <a:pt x="40639" y="36610"/>
                  <a:pt x="36205" y="41185"/>
                  <a:pt x="34904" y="49523"/>
                </a:cubicBezTo>
                <a:cubicBezTo>
                  <a:pt x="34484" y="52265"/>
                  <a:pt x="34498" y="55090"/>
                  <a:pt x="34498" y="57888"/>
                </a:cubicBezTo>
                <a:cubicBezTo>
                  <a:pt x="34470" y="134173"/>
                  <a:pt x="34470" y="210443"/>
                  <a:pt x="34470" y="286700"/>
                </a:cubicBezTo>
                <a:close/>
                <a:moveTo>
                  <a:pt x="470046" y="247795"/>
                </a:moveTo>
                <a:cubicBezTo>
                  <a:pt x="468647" y="247921"/>
                  <a:pt x="467667" y="249110"/>
                  <a:pt x="466632" y="250145"/>
                </a:cubicBezTo>
                <a:cubicBezTo>
                  <a:pt x="442276" y="274501"/>
                  <a:pt x="417963" y="298899"/>
                  <a:pt x="393579" y="323212"/>
                </a:cubicBezTo>
                <a:cubicBezTo>
                  <a:pt x="391313" y="325465"/>
                  <a:pt x="390753" y="327143"/>
                  <a:pt x="393369" y="329619"/>
                </a:cubicBezTo>
                <a:cubicBezTo>
                  <a:pt x="399049" y="334991"/>
                  <a:pt x="404575" y="340531"/>
                  <a:pt x="409961" y="346197"/>
                </a:cubicBezTo>
                <a:cubicBezTo>
                  <a:pt x="412409" y="348785"/>
                  <a:pt x="414102" y="348337"/>
                  <a:pt x="416382" y="346043"/>
                </a:cubicBezTo>
                <a:cubicBezTo>
                  <a:pt x="440808" y="321492"/>
                  <a:pt x="465275" y="296996"/>
                  <a:pt x="489799" y="272528"/>
                </a:cubicBezTo>
                <a:cubicBezTo>
                  <a:pt x="492205" y="270136"/>
                  <a:pt x="492135" y="268346"/>
                  <a:pt x="489729" y="266023"/>
                </a:cubicBezTo>
                <a:cubicBezTo>
                  <a:pt x="484231" y="260735"/>
                  <a:pt x="478901" y="255252"/>
                  <a:pt x="473501" y="249866"/>
                </a:cubicBezTo>
                <a:cubicBezTo>
                  <a:pt x="472578" y="248998"/>
                  <a:pt x="471738" y="247935"/>
                  <a:pt x="470046" y="247795"/>
                </a:cubicBezTo>
                <a:close/>
                <a:moveTo>
                  <a:pt x="336642" y="67275"/>
                </a:moveTo>
                <a:cubicBezTo>
                  <a:pt x="336642" y="76592"/>
                  <a:pt x="336740" y="85909"/>
                  <a:pt x="336600" y="95226"/>
                </a:cubicBezTo>
                <a:cubicBezTo>
                  <a:pt x="336530" y="99283"/>
                  <a:pt x="338097" y="100948"/>
                  <a:pt x="342210" y="100864"/>
                </a:cubicBezTo>
                <a:cubicBezTo>
                  <a:pt x="349848" y="100682"/>
                  <a:pt x="357486" y="100822"/>
                  <a:pt x="365139" y="100822"/>
                </a:cubicBezTo>
                <a:cubicBezTo>
                  <a:pt x="375952" y="100822"/>
                  <a:pt x="386766" y="100724"/>
                  <a:pt x="397566" y="100864"/>
                </a:cubicBezTo>
                <a:cubicBezTo>
                  <a:pt x="401861" y="100920"/>
                  <a:pt x="403302" y="99423"/>
                  <a:pt x="402169" y="95114"/>
                </a:cubicBezTo>
                <a:cubicBezTo>
                  <a:pt x="401120" y="91155"/>
                  <a:pt x="399007" y="87994"/>
                  <a:pt x="396209" y="85196"/>
                </a:cubicBezTo>
                <a:cubicBezTo>
                  <a:pt x="381590" y="70563"/>
                  <a:pt x="366957" y="55930"/>
                  <a:pt x="352310" y="41325"/>
                </a:cubicBezTo>
                <a:cubicBezTo>
                  <a:pt x="349512" y="38527"/>
                  <a:pt x="346393" y="36359"/>
                  <a:pt x="342406" y="35337"/>
                </a:cubicBezTo>
                <a:cubicBezTo>
                  <a:pt x="338209" y="34274"/>
                  <a:pt x="336530" y="35491"/>
                  <a:pt x="336614" y="39884"/>
                </a:cubicBezTo>
                <a:cubicBezTo>
                  <a:pt x="336754" y="49005"/>
                  <a:pt x="336642" y="58140"/>
                  <a:pt x="336642" y="67275"/>
                </a:cubicBezTo>
                <a:close/>
                <a:moveTo>
                  <a:pt x="539055" y="216431"/>
                </a:moveTo>
                <a:cubicBezTo>
                  <a:pt x="538594" y="209716"/>
                  <a:pt x="535684" y="204764"/>
                  <a:pt x="529739" y="202008"/>
                </a:cubicBezTo>
                <a:cubicBezTo>
                  <a:pt x="523807" y="199252"/>
                  <a:pt x="517931" y="199825"/>
                  <a:pt x="513035" y="204148"/>
                </a:cubicBezTo>
                <a:cubicBezTo>
                  <a:pt x="507733" y="208807"/>
                  <a:pt x="502921" y="214039"/>
                  <a:pt x="497829" y="218949"/>
                </a:cubicBezTo>
                <a:cubicBezTo>
                  <a:pt x="495590" y="221103"/>
                  <a:pt x="495716" y="222936"/>
                  <a:pt x="497899" y="225076"/>
                </a:cubicBezTo>
                <a:cubicBezTo>
                  <a:pt x="503494" y="230532"/>
                  <a:pt x="509034" y="236072"/>
                  <a:pt x="514490" y="241668"/>
                </a:cubicBezTo>
                <a:cubicBezTo>
                  <a:pt x="516630" y="243864"/>
                  <a:pt x="518421" y="243976"/>
                  <a:pt x="520589" y="241724"/>
                </a:cubicBezTo>
                <a:cubicBezTo>
                  <a:pt x="525234" y="236897"/>
                  <a:pt x="530046" y="232211"/>
                  <a:pt x="534705" y="227399"/>
                </a:cubicBezTo>
                <a:cubicBezTo>
                  <a:pt x="537713" y="224293"/>
                  <a:pt x="538846" y="220390"/>
                  <a:pt x="539055" y="216431"/>
                </a:cubicBezTo>
                <a:close/>
                <a:moveTo>
                  <a:pt x="387564" y="373798"/>
                </a:moveTo>
                <a:cubicBezTo>
                  <a:pt x="387172" y="373113"/>
                  <a:pt x="387004" y="372539"/>
                  <a:pt x="386626" y="372161"/>
                </a:cubicBezTo>
                <a:cubicBezTo>
                  <a:pt x="380205" y="365712"/>
                  <a:pt x="373770" y="359277"/>
                  <a:pt x="367293" y="352870"/>
                </a:cubicBezTo>
                <a:cubicBezTo>
                  <a:pt x="366146" y="351723"/>
                  <a:pt x="364873" y="352100"/>
                  <a:pt x="363838" y="353136"/>
                </a:cubicBezTo>
                <a:cubicBezTo>
                  <a:pt x="361348" y="355612"/>
                  <a:pt x="358116" y="357626"/>
                  <a:pt x="356899" y="361012"/>
                </a:cubicBezTo>
                <a:cubicBezTo>
                  <a:pt x="353569" y="370273"/>
                  <a:pt x="350576" y="379646"/>
                  <a:pt x="347470" y="388977"/>
                </a:cubicBezTo>
                <a:cubicBezTo>
                  <a:pt x="346603" y="391593"/>
                  <a:pt x="347148" y="393229"/>
                  <a:pt x="350282" y="392208"/>
                </a:cubicBezTo>
                <a:cubicBezTo>
                  <a:pt x="359977" y="389019"/>
                  <a:pt x="369769" y="386053"/>
                  <a:pt x="379254" y="382290"/>
                </a:cubicBezTo>
                <a:cubicBezTo>
                  <a:pt x="382863" y="380863"/>
                  <a:pt x="385661" y="377463"/>
                  <a:pt x="387564" y="373798"/>
                </a:cubicBezTo>
                <a:close/>
                <a:moveTo>
                  <a:pt x="133711" y="167971"/>
                </a:moveTo>
                <a:cubicBezTo>
                  <a:pt x="117316" y="167971"/>
                  <a:pt x="100906" y="167873"/>
                  <a:pt x="84510" y="168027"/>
                </a:cubicBezTo>
                <a:cubicBezTo>
                  <a:pt x="74088" y="168125"/>
                  <a:pt x="66912" y="175722"/>
                  <a:pt x="67191" y="185864"/>
                </a:cubicBezTo>
                <a:cubicBezTo>
                  <a:pt x="67471" y="195908"/>
                  <a:pt x="74927" y="202385"/>
                  <a:pt x="86427" y="202385"/>
                </a:cubicBezTo>
                <a:cubicBezTo>
                  <a:pt x="152765" y="202413"/>
                  <a:pt x="219117" y="202399"/>
                  <a:pt x="285455" y="202399"/>
                </a:cubicBezTo>
                <a:cubicBezTo>
                  <a:pt x="296828" y="202399"/>
                  <a:pt x="308188" y="202497"/>
                  <a:pt x="319561" y="202343"/>
                </a:cubicBezTo>
                <a:cubicBezTo>
                  <a:pt x="327689" y="202232"/>
                  <a:pt x="334068" y="197223"/>
                  <a:pt x="336097" y="189767"/>
                </a:cubicBezTo>
                <a:cubicBezTo>
                  <a:pt x="339174" y="178463"/>
                  <a:pt x="331032" y="168041"/>
                  <a:pt x="318764" y="167999"/>
                </a:cubicBezTo>
                <a:cubicBezTo>
                  <a:pt x="279999" y="167901"/>
                  <a:pt x="241234" y="167957"/>
                  <a:pt x="202483" y="167957"/>
                </a:cubicBezTo>
                <a:cubicBezTo>
                  <a:pt x="179555" y="167971"/>
                  <a:pt x="156626" y="167971"/>
                  <a:pt x="133711" y="167971"/>
                </a:cubicBezTo>
                <a:close/>
                <a:moveTo>
                  <a:pt x="158738" y="235121"/>
                </a:moveTo>
                <a:cubicBezTo>
                  <a:pt x="134145" y="235121"/>
                  <a:pt x="109551" y="235065"/>
                  <a:pt x="84958" y="235163"/>
                </a:cubicBezTo>
                <a:cubicBezTo>
                  <a:pt x="74144" y="235205"/>
                  <a:pt x="66856" y="242759"/>
                  <a:pt x="67191" y="253111"/>
                </a:cubicBezTo>
                <a:cubicBezTo>
                  <a:pt x="67499" y="262568"/>
                  <a:pt x="74732" y="269465"/>
                  <a:pt x="84832" y="269507"/>
                </a:cubicBezTo>
                <a:cubicBezTo>
                  <a:pt x="112965" y="269605"/>
                  <a:pt x="141098" y="269549"/>
                  <a:pt x="169230" y="269549"/>
                </a:cubicBezTo>
                <a:cubicBezTo>
                  <a:pt x="196622" y="269549"/>
                  <a:pt x="223999" y="269577"/>
                  <a:pt x="251390" y="269521"/>
                </a:cubicBezTo>
                <a:cubicBezTo>
                  <a:pt x="260344" y="269493"/>
                  <a:pt x="266891" y="264638"/>
                  <a:pt x="268975" y="256818"/>
                </a:cubicBezTo>
                <a:cubicBezTo>
                  <a:pt x="271983" y="245501"/>
                  <a:pt x="263813" y="235205"/>
                  <a:pt x="251516" y="235149"/>
                </a:cubicBezTo>
                <a:cubicBezTo>
                  <a:pt x="223761" y="235037"/>
                  <a:pt x="195992" y="235121"/>
                  <a:pt x="168237" y="235107"/>
                </a:cubicBezTo>
                <a:cubicBezTo>
                  <a:pt x="165076" y="235121"/>
                  <a:pt x="161900" y="235121"/>
                  <a:pt x="158738" y="235121"/>
                </a:cubicBezTo>
                <a:close/>
                <a:moveTo>
                  <a:pt x="168363" y="336712"/>
                </a:moveTo>
                <a:cubicBezTo>
                  <a:pt x="195377" y="336712"/>
                  <a:pt x="222390" y="336726"/>
                  <a:pt x="249404" y="336684"/>
                </a:cubicBezTo>
                <a:cubicBezTo>
                  <a:pt x="251992" y="336684"/>
                  <a:pt x="254678" y="336656"/>
                  <a:pt x="257140" y="335985"/>
                </a:cubicBezTo>
                <a:cubicBezTo>
                  <a:pt x="265450" y="333704"/>
                  <a:pt x="270360" y="325884"/>
                  <a:pt x="269339" y="317071"/>
                </a:cubicBezTo>
                <a:cubicBezTo>
                  <a:pt x="268374" y="308733"/>
                  <a:pt x="261351" y="302396"/>
                  <a:pt x="252384" y="302326"/>
                </a:cubicBezTo>
                <a:cubicBezTo>
                  <a:pt x="231511" y="302186"/>
                  <a:pt x="210653" y="302256"/>
                  <a:pt x="189781" y="302256"/>
                </a:cubicBezTo>
                <a:cubicBezTo>
                  <a:pt x="155689" y="302256"/>
                  <a:pt x="121596" y="302256"/>
                  <a:pt x="87504" y="302270"/>
                </a:cubicBezTo>
                <a:cubicBezTo>
                  <a:pt x="84720" y="302270"/>
                  <a:pt x="81922" y="302102"/>
                  <a:pt x="79194" y="302984"/>
                </a:cubicBezTo>
                <a:cubicBezTo>
                  <a:pt x="70996" y="305628"/>
                  <a:pt x="66114" y="313448"/>
                  <a:pt x="67303" y="322163"/>
                </a:cubicBezTo>
                <a:cubicBezTo>
                  <a:pt x="68436" y="330487"/>
                  <a:pt x="75459" y="336600"/>
                  <a:pt x="84510" y="336642"/>
                </a:cubicBezTo>
                <a:cubicBezTo>
                  <a:pt x="112461" y="336740"/>
                  <a:pt x="140398" y="336684"/>
                  <a:pt x="168349" y="336684"/>
                </a:cubicBezTo>
                <a:cubicBezTo>
                  <a:pt x="168363" y="336698"/>
                  <a:pt x="168363" y="336698"/>
                  <a:pt x="168363" y="336712"/>
                </a:cubicBezTo>
                <a:close/>
                <a:moveTo>
                  <a:pt x="86175" y="369433"/>
                </a:moveTo>
                <a:cubicBezTo>
                  <a:pt x="74578" y="369447"/>
                  <a:pt x="67135" y="376316"/>
                  <a:pt x="67191" y="386752"/>
                </a:cubicBezTo>
                <a:cubicBezTo>
                  <a:pt x="67247" y="396951"/>
                  <a:pt x="74620" y="403819"/>
                  <a:pt x="85867" y="403833"/>
                </a:cubicBezTo>
                <a:cubicBezTo>
                  <a:pt x="140832" y="403875"/>
                  <a:pt x="195782" y="403861"/>
                  <a:pt x="250747" y="403819"/>
                </a:cubicBezTo>
                <a:cubicBezTo>
                  <a:pt x="252957" y="403819"/>
                  <a:pt x="255266" y="403694"/>
                  <a:pt x="257364" y="403078"/>
                </a:cubicBezTo>
                <a:cubicBezTo>
                  <a:pt x="265646" y="400644"/>
                  <a:pt x="270472" y="392796"/>
                  <a:pt x="269325" y="384010"/>
                </a:cubicBezTo>
                <a:cubicBezTo>
                  <a:pt x="268248" y="375701"/>
                  <a:pt x="261211" y="369517"/>
                  <a:pt x="252174" y="369475"/>
                </a:cubicBezTo>
                <a:cubicBezTo>
                  <a:pt x="224419" y="369364"/>
                  <a:pt x="196650" y="369433"/>
                  <a:pt x="168895" y="369433"/>
                </a:cubicBezTo>
                <a:cubicBezTo>
                  <a:pt x="141321" y="369419"/>
                  <a:pt x="113748" y="369391"/>
                  <a:pt x="86175" y="369433"/>
                </a:cubicBezTo>
                <a:close/>
                <a:moveTo>
                  <a:pt x="220977" y="472410"/>
                </a:moveTo>
                <a:cubicBezTo>
                  <a:pt x="218571" y="472424"/>
                  <a:pt x="216081" y="472466"/>
                  <a:pt x="213801" y="473095"/>
                </a:cubicBezTo>
                <a:cubicBezTo>
                  <a:pt x="205519" y="475389"/>
                  <a:pt x="200553" y="483252"/>
                  <a:pt x="201588" y="491995"/>
                </a:cubicBezTo>
                <a:cubicBezTo>
                  <a:pt x="202567" y="500347"/>
                  <a:pt x="209590" y="506712"/>
                  <a:pt x="218529" y="506740"/>
                </a:cubicBezTo>
                <a:cubicBezTo>
                  <a:pt x="252048" y="506852"/>
                  <a:pt x="285567" y="506852"/>
                  <a:pt x="319085" y="506754"/>
                </a:cubicBezTo>
                <a:cubicBezTo>
                  <a:pt x="329354" y="506726"/>
                  <a:pt x="336544" y="499493"/>
                  <a:pt x="336600" y="489701"/>
                </a:cubicBezTo>
                <a:cubicBezTo>
                  <a:pt x="336642" y="479642"/>
                  <a:pt x="329382" y="472480"/>
                  <a:pt x="318750" y="472410"/>
                </a:cubicBezTo>
                <a:cubicBezTo>
                  <a:pt x="302172" y="472298"/>
                  <a:pt x="285609" y="472382"/>
                  <a:pt x="269031" y="472382"/>
                </a:cubicBezTo>
                <a:cubicBezTo>
                  <a:pt x="252999" y="472382"/>
                  <a:pt x="236981" y="472354"/>
                  <a:pt x="220977" y="472410"/>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0" name="TextBox 79">
            <a:extLst>
              <a:ext uri="{FF2B5EF4-FFF2-40B4-BE49-F238E27FC236}">
                <a16:creationId xmlns:a16="http://schemas.microsoft.com/office/drawing/2014/main" id="{B47E6191-77F3-4FCF-9405-33EB09AC350C}"/>
              </a:ext>
            </a:extLst>
          </p:cNvPr>
          <p:cNvSpPr txBox="1"/>
          <p:nvPr/>
        </p:nvSpPr>
        <p:spPr>
          <a:xfrm>
            <a:off x="2785322" y="5319138"/>
            <a:ext cx="797013" cy="457369"/>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Fewer</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Contracts</a:t>
            </a:r>
          </a:p>
        </p:txBody>
      </p:sp>
      <p:sp>
        <p:nvSpPr>
          <p:cNvPr id="61443" name="Freeform: Shape 61442">
            <a:extLst>
              <a:ext uri="{FF2B5EF4-FFF2-40B4-BE49-F238E27FC236}">
                <a16:creationId xmlns:a16="http://schemas.microsoft.com/office/drawing/2014/main" id="{23614AFA-C408-48D2-8D79-20BCCAFA6F53}"/>
              </a:ext>
            </a:extLst>
          </p:cNvPr>
          <p:cNvSpPr/>
          <p:nvPr/>
        </p:nvSpPr>
        <p:spPr>
          <a:xfrm>
            <a:off x="4237092" y="3497888"/>
            <a:ext cx="402060" cy="306778"/>
          </a:xfrm>
          <a:custGeom>
            <a:avLst/>
            <a:gdLst>
              <a:gd name="connsiteX0" fmla="*/ 537546 w 537194"/>
              <a:gd name="connsiteY0" fmla="*/ 254748 h 409890"/>
              <a:gd name="connsiteX1" fmla="*/ 525403 w 537194"/>
              <a:gd name="connsiteY1" fmla="*/ 301781 h 409890"/>
              <a:gd name="connsiteX2" fmla="*/ 383886 w 537194"/>
              <a:gd name="connsiteY2" fmla="*/ 409136 h 409890"/>
              <a:gd name="connsiteX3" fmla="*/ 192272 w 537194"/>
              <a:gd name="connsiteY3" fmla="*/ 260694 h 409890"/>
              <a:gd name="connsiteX4" fmla="*/ 312903 w 537194"/>
              <a:gd name="connsiteY4" fmla="*/ 71053 h 409890"/>
              <a:gd name="connsiteX5" fmla="*/ 318471 w 537194"/>
              <a:gd name="connsiteY5" fmla="*/ 60855 h 409890"/>
              <a:gd name="connsiteX6" fmla="*/ 332573 w 537194"/>
              <a:gd name="connsiteY6" fmla="*/ 12689 h 409890"/>
              <a:gd name="connsiteX7" fmla="*/ 383816 w 537194"/>
              <a:gd name="connsiteY7" fmla="*/ 4631 h 409890"/>
              <a:gd name="connsiteX8" fmla="*/ 412005 w 537194"/>
              <a:gd name="connsiteY8" fmla="*/ 47649 h 409890"/>
              <a:gd name="connsiteX9" fmla="*/ 409794 w 537194"/>
              <a:gd name="connsiteY9" fmla="*/ 62575 h 409890"/>
              <a:gd name="connsiteX10" fmla="*/ 413669 w 537194"/>
              <a:gd name="connsiteY10" fmla="*/ 70479 h 409890"/>
              <a:gd name="connsiteX11" fmla="*/ 476006 w 537194"/>
              <a:gd name="connsiteY11" fmla="*/ 103984 h 409890"/>
              <a:gd name="connsiteX12" fmla="*/ 536846 w 537194"/>
              <a:gd name="connsiteY12" fmla="*/ 216012 h 409890"/>
              <a:gd name="connsiteX13" fmla="*/ 537546 w 537194"/>
              <a:gd name="connsiteY13" fmla="*/ 219061 h 409890"/>
              <a:gd name="connsiteX14" fmla="*/ 537546 w 537194"/>
              <a:gd name="connsiteY14" fmla="*/ 254748 h 409890"/>
              <a:gd name="connsiteX15" fmla="*/ 224924 w 537194"/>
              <a:gd name="connsiteY15" fmla="*/ 256889 h 409890"/>
              <a:gd name="connsiteX16" fmla="*/ 225483 w 537194"/>
              <a:gd name="connsiteY16" fmla="*/ 261463 h 409890"/>
              <a:gd name="connsiteX17" fmla="*/ 286128 w 537194"/>
              <a:gd name="connsiteY17" fmla="*/ 354087 h 409890"/>
              <a:gd name="connsiteX18" fmla="*/ 343792 w 537194"/>
              <a:gd name="connsiteY18" fmla="*/ 376387 h 409890"/>
              <a:gd name="connsiteX19" fmla="*/ 348367 w 537194"/>
              <a:gd name="connsiteY19" fmla="*/ 372456 h 409890"/>
              <a:gd name="connsiteX20" fmla="*/ 348367 w 537194"/>
              <a:gd name="connsiteY20" fmla="*/ 361977 h 409890"/>
              <a:gd name="connsiteX21" fmla="*/ 364496 w 537194"/>
              <a:gd name="connsiteY21" fmla="*/ 346743 h 409890"/>
              <a:gd name="connsiteX22" fmla="*/ 380472 w 537194"/>
              <a:gd name="connsiteY22" fmla="*/ 362145 h 409890"/>
              <a:gd name="connsiteX23" fmla="*/ 380500 w 537194"/>
              <a:gd name="connsiteY23" fmla="*/ 373155 h 409890"/>
              <a:gd name="connsiteX24" fmla="*/ 384166 w 537194"/>
              <a:gd name="connsiteY24" fmla="*/ 376470 h 409890"/>
              <a:gd name="connsiteX25" fmla="*/ 389356 w 537194"/>
              <a:gd name="connsiteY25" fmla="*/ 375771 h 409890"/>
              <a:gd name="connsiteX26" fmla="*/ 472397 w 537194"/>
              <a:gd name="connsiteY26" fmla="*/ 327479 h 409890"/>
              <a:gd name="connsiteX27" fmla="*/ 503566 w 537194"/>
              <a:gd name="connsiteY27" fmla="*/ 259757 h 409890"/>
              <a:gd name="connsiteX28" fmla="*/ 497998 w 537194"/>
              <a:gd name="connsiteY28" fmla="*/ 253042 h 409890"/>
              <a:gd name="connsiteX29" fmla="*/ 489604 w 537194"/>
              <a:gd name="connsiteY29" fmla="*/ 253000 h 409890"/>
              <a:gd name="connsiteX30" fmla="*/ 474244 w 537194"/>
              <a:gd name="connsiteY30" fmla="*/ 236982 h 409890"/>
              <a:gd name="connsiteX31" fmla="*/ 489520 w 537194"/>
              <a:gd name="connsiteY31" fmla="*/ 220880 h 409890"/>
              <a:gd name="connsiteX32" fmla="*/ 500530 w 537194"/>
              <a:gd name="connsiteY32" fmla="*/ 220866 h 409890"/>
              <a:gd name="connsiteX33" fmla="*/ 503915 w 537194"/>
              <a:gd name="connsiteY33" fmla="*/ 216795 h 409890"/>
              <a:gd name="connsiteX34" fmla="*/ 503300 w 537194"/>
              <a:gd name="connsiteY34" fmla="*/ 212122 h 409890"/>
              <a:gd name="connsiteX35" fmla="*/ 455092 w 537194"/>
              <a:gd name="connsiteY35" fmla="*/ 129039 h 409890"/>
              <a:gd name="connsiteX36" fmla="*/ 384809 w 537194"/>
              <a:gd name="connsiteY36" fmla="*/ 97437 h 409890"/>
              <a:gd name="connsiteX37" fmla="*/ 380500 w 537194"/>
              <a:gd name="connsiteY37" fmla="*/ 101130 h 409890"/>
              <a:gd name="connsiteX38" fmla="*/ 380472 w 537194"/>
              <a:gd name="connsiteY38" fmla="*/ 112140 h 409890"/>
              <a:gd name="connsiteX39" fmla="*/ 364608 w 537194"/>
              <a:gd name="connsiteY39" fmla="*/ 127123 h 409890"/>
              <a:gd name="connsiteX40" fmla="*/ 348367 w 537194"/>
              <a:gd name="connsiteY40" fmla="*/ 111986 h 409890"/>
              <a:gd name="connsiteX41" fmla="*/ 348325 w 537194"/>
              <a:gd name="connsiteY41" fmla="*/ 104124 h 409890"/>
              <a:gd name="connsiteX42" fmla="*/ 340770 w 537194"/>
              <a:gd name="connsiteY42" fmla="*/ 97843 h 409890"/>
              <a:gd name="connsiteX43" fmla="*/ 225315 w 537194"/>
              <a:gd name="connsiteY43" fmla="*/ 213326 h 409890"/>
              <a:gd name="connsiteX44" fmla="*/ 231625 w 537194"/>
              <a:gd name="connsiteY44" fmla="*/ 220852 h 409890"/>
              <a:gd name="connsiteX45" fmla="*/ 238969 w 537194"/>
              <a:gd name="connsiteY45" fmla="*/ 220880 h 409890"/>
              <a:gd name="connsiteX46" fmla="*/ 254609 w 537194"/>
              <a:gd name="connsiteY46" fmla="*/ 236632 h 409890"/>
              <a:gd name="connsiteX47" fmla="*/ 239081 w 537194"/>
              <a:gd name="connsiteY47" fmla="*/ 253014 h 409890"/>
              <a:gd name="connsiteX48" fmla="*/ 228589 w 537194"/>
              <a:gd name="connsiteY48" fmla="*/ 253014 h 409890"/>
              <a:gd name="connsiteX49" fmla="*/ 224924 w 537194"/>
              <a:gd name="connsiteY49" fmla="*/ 256889 h 409890"/>
              <a:gd name="connsiteX50" fmla="*/ 379689 w 537194"/>
              <a:gd name="connsiteY50" fmla="*/ 48278 h 409890"/>
              <a:gd name="connsiteX51" fmla="*/ 364790 w 537194"/>
              <a:gd name="connsiteY51" fmla="*/ 32778 h 409890"/>
              <a:gd name="connsiteX52" fmla="*/ 349178 w 537194"/>
              <a:gd name="connsiteY52" fmla="*/ 47551 h 409890"/>
              <a:gd name="connsiteX53" fmla="*/ 364343 w 537194"/>
              <a:gd name="connsiteY53" fmla="*/ 63303 h 409890"/>
              <a:gd name="connsiteX54" fmla="*/ 379689 w 537194"/>
              <a:gd name="connsiteY54" fmla="*/ 48278 h 409890"/>
              <a:gd name="connsiteX55" fmla="*/ 142484 w 537194"/>
              <a:gd name="connsiteY55" fmla="*/ 378919 h 409890"/>
              <a:gd name="connsiteX56" fmla="*/ 160167 w 537194"/>
              <a:gd name="connsiteY56" fmla="*/ 362565 h 409890"/>
              <a:gd name="connsiteX57" fmla="*/ 142498 w 537194"/>
              <a:gd name="connsiteY57" fmla="*/ 346729 h 409890"/>
              <a:gd name="connsiteX58" fmla="*/ 17684 w 537194"/>
              <a:gd name="connsiteY58" fmla="*/ 346729 h 409890"/>
              <a:gd name="connsiteX59" fmla="*/ 1 w 537194"/>
              <a:gd name="connsiteY59" fmla="*/ 362551 h 409890"/>
              <a:gd name="connsiteX60" fmla="*/ 17670 w 537194"/>
              <a:gd name="connsiteY60" fmla="*/ 378919 h 409890"/>
              <a:gd name="connsiteX61" fmla="*/ 79559 w 537194"/>
              <a:gd name="connsiteY61" fmla="*/ 378933 h 409890"/>
              <a:gd name="connsiteX62" fmla="*/ 142484 w 537194"/>
              <a:gd name="connsiteY62" fmla="*/ 378919 h 409890"/>
              <a:gd name="connsiteX63" fmla="*/ 142652 w 537194"/>
              <a:gd name="connsiteY63" fmla="*/ 284476 h 409890"/>
              <a:gd name="connsiteX64" fmla="*/ 160181 w 537194"/>
              <a:gd name="connsiteY64" fmla="*/ 268486 h 409890"/>
              <a:gd name="connsiteX65" fmla="*/ 142876 w 537194"/>
              <a:gd name="connsiteY65" fmla="*/ 252286 h 409890"/>
              <a:gd name="connsiteX66" fmla="*/ 49006 w 537194"/>
              <a:gd name="connsiteY66" fmla="*/ 252286 h 409890"/>
              <a:gd name="connsiteX67" fmla="*/ 31478 w 537194"/>
              <a:gd name="connsiteY67" fmla="*/ 268262 h 409890"/>
              <a:gd name="connsiteX68" fmla="*/ 48783 w 537194"/>
              <a:gd name="connsiteY68" fmla="*/ 284462 h 409890"/>
              <a:gd name="connsiteX69" fmla="*/ 95451 w 537194"/>
              <a:gd name="connsiteY69" fmla="*/ 284476 h 409890"/>
              <a:gd name="connsiteX70" fmla="*/ 142652 w 537194"/>
              <a:gd name="connsiteY70" fmla="*/ 284476 h 409890"/>
              <a:gd name="connsiteX71" fmla="*/ 143505 w 537194"/>
              <a:gd name="connsiteY71" fmla="*/ 190047 h 409890"/>
              <a:gd name="connsiteX72" fmla="*/ 160167 w 537194"/>
              <a:gd name="connsiteY72" fmla="*/ 173735 h 409890"/>
              <a:gd name="connsiteX73" fmla="*/ 143575 w 537194"/>
              <a:gd name="connsiteY73" fmla="*/ 157885 h 409890"/>
              <a:gd name="connsiteX74" fmla="*/ 79601 w 537194"/>
              <a:gd name="connsiteY74" fmla="*/ 157885 h 409890"/>
              <a:gd name="connsiteX75" fmla="*/ 62940 w 537194"/>
              <a:gd name="connsiteY75" fmla="*/ 174183 h 409890"/>
              <a:gd name="connsiteX76" fmla="*/ 79531 w 537194"/>
              <a:gd name="connsiteY76" fmla="*/ 190033 h 409890"/>
              <a:gd name="connsiteX77" fmla="*/ 111511 w 537194"/>
              <a:gd name="connsiteY77" fmla="*/ 190061 h 409890"/>
              <a:gd name="connsiteX78" fmla="*/ 143505 w 537194"/>
              <a:gd name="connsiteY78" fmla="*/ 190047 h 409890"/>
              <a:gd name="connsiteX79" fmla="*/ 144358 w 537194"/>
              <a:gd name="connsiteY79" fmla="*/ 95590 h 409890"/>
              <a:gd name="connsiteX80" fmla="*/ 160181 w 537194"/>
              <a:gd name="connsiteY80" fmla="*/ 79502 h 409890"/>
              <a:gd name="connsiteX81" fmla="*/ 144330 w 537194"/>
              <a:gd name="connsiteY81" fmla="*/ 63471 h 409890"/>
              <a:gd name="connsiteX82" fmla="*/ 110252 w 537194"/>
              <a:gd name="connsiteY82" fmla="*/ 63471 h 409890"/>
              <a:gd name="connsiteX83" fmla="*/ 94430 w 537194"/>
              <a:gd name="connsiteY83" fmla="*/ 79544 h 409890"/>
              <a:gd name="connsiteX84" fmla="*/ 110280 w 537194"/>
              <a:gd name="connsiteY84" fmla="*/ 95604 h 409890"/>
              <a:gd name="connsiteX85" fmla="*/ 127054 w 537194"/>
              <a:gd name="connsiteY85" fmla="*/ 95632 h 409890"/>
              <a:gd name="connsiteX86" fmla="*/ 144358 w 537194"/>
              <a:gd name="connsiteY86" fmla="*/ 95590 h 409890"/>
              <a:gd name="connsiteX87" fmla="*/ 425994 w 537194"/>
              <a:gd name="connsiteY87" fmla="*/ 253000 h 409890"/>
              <a:gd name="connsiteX88" fmla="*/ 443453 w 537194"/>
              <a:gd name="connsiteY88" fmla="*/ 236954 h 409890"/>
              <a:gd name="connsiteX89" fmla="*/ 426106 w 537194"/>
              <a:gd name="connsiteY89" fmla="*/ 220810 h 409890"/>
              <a:gd name="connsiteX90" fmla="*/ 387313 w 537194"/>
              <a:gd name="connsiteY90" fmla="*/ 220796 h 409890"/>
              <a:gd name="connsiteX91" fmla="*/ 380528 w 537194"/>
              <a:gd name="connsiteY91" fmla="*/ 213773 h 409890"/>
              <a:gd name="connsiteX92" fmla="*/ 380500 w 537194"/>
              <a:gd name="connsiteY92" fmla="*/ 174463 h 409890"/>
              <a:gd name="connsiteX93" fmla="*/ 364664 w 537194"/>
              <a:gd name="connsiteY93" fmla="*/ 157857 h 409890"/>
              <a:gd name="connsiteX94" fmla="*/ 348339 w 537194"/>
              <a:gd name="connsiteY94" fmla="*/ 174491 h 409890"/>
              <a:gd name="connsiteX95" fmla="*/ 348339 w 537194"/>
              <a:gd name="connsiteY95" fmla="*/ 236338 h 409890"/>
              <a:gd name="connsiteX96" fmla="*/ 365182 w 537194"/>
              <a:gd name="connsiteY96" fmla="*/ 252972 h 409890"/>
              <a:gd name="connsiteX97" fmla="*/ 395581 w 537194"/>
              <a:gd name="connsiteY97" fmla="*/ 252986 h 409890"/>
              <a:gd name="connsiteX98" fmla="*/ 425994 w 537194"/>
              <a:gd name="connsiteY98" fmla="*/ 253000 h 40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537194" h="409890">
                <a:moveTo>
                  <a:pt x="537546" y="254748"/>
                </a:moveTo>
                <a:cubicBezTo>
                  <a:pt x="535140" y="270850"/>
                  <a:pt x="531978" y="286784"/>
                  <a:pt x="525403" y="301781"/>
                </a:cubicBezTo>
                <a:cubicBezTo>
                  <a:pt x="498194" y="363852"/>
                  <a:pt x="451315" y="400994"/>
                  <a:pt x="383886" y="409136"/>
                </a:cubicBezTo>
                <a:cubicBezTo>
                  <a:pt x="290171" y="420453"/>
                  <a:pt x="205003" y="353682"/>
                  <a:pt x="192272" y="260694"/>
                </a:cubicBezTo>
                <a:cubicBezTo>
                  <a:pt x="180759" y="176575"/>
                  <a:pt x="231681" y="96500"/>
                  <a:pt x="312903" y="71053"/>
                </a:cubicBezTo>
                <a:cubicBezTo>
                  <a:pt x="320626" y="68633"/>
                  <a:pt x="320388" y="68689"/>
                  <a:pt x="318471" y="60855"/>
                </a:cubicBezTo>
                <a:cubicBezTo>
                  <a:pt x="313869" y="42137"/>
                  <a:pt x="318121" y="25559"/>
                  <a:pt x="332573" y="12689"/>
                </a:cubicBezTo>
                <a:cubicBezTo>
                  <a:pt x="347653" y="-741"/>
                  <a:pt x="365322" y="-3651"/>
                  <a:pt x="383816" y="4631"/>
                </a:cubicBezTo>
                <a:cubicBezTo>
                  <a:pt x="402058" y="12801"/>
                  <a:pt x="411417" y="27532"/>
                  <a:pt x="412005" y="47649"/>
                </a:cubicBezTo>
                <a:cubicBezTo>
                  <a:pt x="412159" y="52769"/>
                  <a:pt x="411851" y="57903"/>
                  <a:pt x="409794" y="62575"/>
                </a:cubicBezTo>
                <a:cubicBezTo>
                  <a:pt x="407780" y="67164"/>
                  <a:pt x="408563" y="69052"/>
                  <a:pt x="413669" y="70479"/>
                </a:cubicBezTo>
                <a:cubicBezTo>
                  <a:pt x="436906" y="76970"/>
                  <a:pt x="457680" y="88344"/>
                  <a:pt x="476006" y="103984"/>
                </a:cubicBezTo>
                <a:cubicBezTo>
                  <a:pt x="510602" y="133502"/>
                  <a:pt x="530971" y="170840"/>
                  <a:pt x="536846" y="216012"/>
                </a:cubicBezTo>
                <a:cubicBezTo>
                  <a:pt x="536986" y="217047"/>
                  <a:pt x="537308" y="218040"/>
                  <a:pt x="537546" y="219061"/>
                </a:cubicBezTo>
                <a:cubicBezTo>
                  <a:pt x="537546" y="230966"/>
                  <a:pt x="537546" y="242857"/>
                  <a:pt x="537546" y="254748"/>
                </a:cubicBezTo>
                <a:close/>
                <a:moveTo>
                  <a:pt x="224924" y="256889"/>
                </a:moveTo>
                <a:cubicBezTo>
                  <a:pt x="225134" y="258693"/>
                  <a:pt x="225217" y="260092"/>
                  <a:pt x="225483" y="261463"/>
                </a:cubicBezTo>
                <a:cubicBezTo>
                  <a:pt x="233024" y="300634"/>
                  <a:pt x="253182" y="331606"/>
                  <a:pt x="286128" y="354087"/>
                </a:cubicBezTo>
                <a:cubicBezTo>
                  <a:pt x="303572" y="365992"/>
                  <a:pt x="322850" y="373351"/>
                  <a:pt x="343792" y="376387"/>
                </a:cubicBezTo>
                <a:cubicBezTo>
                  <a:pt x="347359" y="376904"/>
                  <a:pt x="348576" y="376023"/>
                  <a:pt x="348367" y="372456"/>
                </a:cubicBezTo>
                <a:cubicBezTo>
                  <a:pt x="348157" y="368972"/>
                  <a:pt x="348227" y="365461"/>
                  <a:pt x="348367" y="361977"/>
                </a:cubicBezTo>
                <a:cubicBezTo>
                  <a:pt x="348744" y="353206"/>
                  <a:pt x="355683" y="346715"/>
                  <a:pt x="364496" y="346743"/>
                </a:cubicBezTo>
                <a:cubicBezTo>
                  <a:pt x="373282" y="346771"/>
                  <a:pt x="380123" y="353318"/>
                  <a:pt x="380472" y="362145"/>
                </a:cubicBezTo>
                <a:cubicBezTo>
                  <a:pt x="380612" y="365811"/>
                  <a:pt x="380598" y="369490"/>
                  <a:pt x="380500" y="373155"/>
                </a:cubicBezTo>
                <a:cubicBezTo>
                  <a:pt x="380430" y="375827"/>
                  <a:pt x="381228" y="377142"/>
                  <a:pt x="384166" y="376470"/>
                </a:cubicBezTo>
                <a:cubicBezTo>
                  <a:pt x="385858" y="376079"/>
                  <a:pt x="387635" y="376093"/>
                  <a:pt x="389356" y="375771"/>
                </a:cubicBezTo>
                <a:cubicBezTo>
                  <a:pt x="422693" y="369420"/>
                  <a:pt x="450476" y="353430"/>
                  <a:pt x="472397" y="327479"/>
                </a:cubicBezTo>
                <a:cubicBezTo>
                  <a:pt x="489017" y="307796"/>
                  <a:pt x="499355" y="285161"/>
                  <a:pt x="503566" y="259757"/>
                </a:cubicBezTo>
                <a:cubicBezTo>
                  <a:pt x="504671" y="253070"/>
                  <a:pt x="504573" y="253056"/>
                  <a:pt x="497998" y="253042"/>
                </a:cubicBezTo>
                <a:cubicBezTo>
                  <a:pt x="495200" y="253042"/>
                  <a:pt x="492402" y="253112"/>
                  <a:pt x="489604" y="253000"/>
                </a:cubicBezTo>
                <a:cubicBezTo>
                  <a:pt x="480791" y="252622"/>
                  <a:pt x="474258" y="245767"/>
                  <a:pt x="474244" y="236982"/>
                </a:cubicBezTo>
                <a:cubicBezTo>
                  <a:pt x="474230" y="228168"/>
                  <a:pt x="480721" y="221258"/>
                  <a:pt x="489520" y="220880"/>
                </a:cubicBezTo>
                <a:cubicBezTo>
                  <a:pt x="493185" y="220726"/>
                  <a:pt x="496865" y="220698"/>
                  <a:pt x="500530" y="220866"/>
                </a:cubicBezTo>
                <a:cubicBezTo>
                  <a:pt x="503664" y="221006"/>
                  <a:pt x="504629" y="219775"/>
                  <a:pt x="503915" y="216795"/>
                </a:cubicBezTo>
                <a:cubicBezTo>
                  <a:pt x="503552" y="215270"/>
                  <a:pt x="503594" y="213661"/>
                  <a:pt x="503300" y="212122"/>
                </a:cubicBezTo>
                <a:cubicBezTo>
                  <a:pt x="496949" y="178786"/>
                  <a:pt x="481043" y="150947"/>
                  <a:pt x="455092" y="129039"/>
                </a:cubicBezTo>
                <a:cubicBezTo>
                  <a:pt x="434709" y="111832"/>
                  <a:pt x="411291" y="101214"/>
                  <a:pt x="384809" y="97437"/>
                </a:cubicBezTo>
                <a:cubicBezTo>
                  <a:pt x="381508" y="96961"/>
                  <a:pt x="380333" y="97787"/>
                  <a:pt x="380500" y="101130"/>
                </a:cubicBezTo>
                <a:cubicBezTo>
                  <a:pt x="380682" y="104795"/>
                  <a:pt x="380668" y="108475"/>
                  <a:pt x="380472" y="112140"/>
                </a:cubicBezTo>
                <a:cubicBezTo>
                  <a:pt x="380039" y="120631"/>
                  <a:pt x="373156" y="127053"/>
                  <a:pt x="364608" y="127123"/>
                </a:cubicBezTo>
                <a:cubicBezTo>
                  <a:pt x="355795" y="127193"/>
                  <a:pt x="348800" y="120715"/>
                  <a:pt x="348367" y="111986"/>
                </a:cubicBezTo>
                <a:cubicBezTo>
                  <a:pt x="348241" y="109370"/>
                  <a:pt x="348325" y="106740"/>
                  <a:pt x="348325" y="104124"/>
                </a:cubicBezTo>
                <a:cubicBezTo>
                  <a:pt x="348311" y="96696"/>
                  <a:pt x="348311" y="96696"/>
                  <a:pt x="340770" y="97843"/>
                </a:cubicBezTo>
                <a:cubicBezTo>
                  <a:pt x="283442" y="106572"/>
                  <a:pt x="233961" y="156053"/>
                  <a:pt x="225315" y="213326"/>
                </a:cubicBezTo>
                <a:cubicBezTo>
                  <a:pt x="224182" y="220852"/>
                  <a:pt x="224182" y="220852"/>
                  <a:pt x="231625" y="220852"/>
                </a:cubicBezTo>
                <a:cubicBezTo>
                  <a:pt x="234073" y="220852"/>
                  <a:pt x="236521" y="220796"/>
                  <a:pt x="238969" y="220880"/>
                </a:cubicBezTo>
                <a:cubicBezTo>
                  <a:pt x="247866" y="221202"/>
                  <a:pt x="254483" y="227903"/>
                  <a:pt x="254609" y="236632"/>
                </a:cubicBezTo>
                <a:cubicBezTo>
                  <a:pt x="254735" y="245697"/>
                  <a:pt x="248160" y="252692"/>
                  <a:pt x="239081" y="253014"/>
                </a:cubicBezTo>
                <a:cubicBezTo>
                  <a:pt x="235584" y="253139"/>
                  <a:pt x="232086" y="253195"/>
                  <a:pt x="228589" y="253014"/>
                </a:cubicBezTo>
                <a:cubicBezTo>
                  <a:pt x="225273" y="252818"/>
                  <a:pt x="223972" y="254007"/>
                  <a:pt x="224924" y="256889"/>
                </a:cubicBezTo>
                <a:close/>
                <a:moveTo>
                  <a:pt x="379689" y="48278"/>
                </a:moveTo>
                <a:cubicBezTo>
                  <a:pt x="379871" y="40542"/>
                  <a:pt x="372694" y="33072"/>
                  <a:pt x="364790" y="32778"/>
                </a:cubicBezTo>
                <a:cubicBezTo>
                  <a:pt x="357096" y="32498"/>
                  <a:pt x="349570" y="39633"/>
                  <a:pt x="349178" y="47551"/>
                </a:cubicBezTo>
                <a:cubicBezTo>
                  <a:pt x="348786" y="55413"/>
                  <a:pt x="356299" y="63233"/>
                  <a:pt x="364343" y="63303"/>
                </a:cubicBezTo>
                <a:cubicBezTo>
                  <a:pt x="372107" y="63401"/>
                  <a:pt x="379507" y="56154"/>
                  <a:pt x="379689" y="48278"/>
                </a:cubicBezTo>
                <a:close/>
                <a:moveTo>
                  <a:pt x="142484" y="378919"/>
                </a:moveTo>
                <a:cubicBezTo>
                  <a:pt x="153298" y="378905"/>
                  <a:pt x="160278" y="372386"/>
                  <a:pt x="160167" y="362565"/>
                </a:cubicBezTo>
                <a:cubicBezTo>
                  <a:pt x="160069" y="353052"/>
                  <a:pt x="153088" y="346743"/>
                  <a:pt x="142498" y="346729"/>
                </a:cubicBezTo>
                <a:cubicBezTo>
                  <a:pt x="100893" y="346701"/>
                  <a:pt x="59289" y="346701"/>
                  <a:pt x="17684" y="346729"/>
                </a:cubicBezTo>
                <a:cubicBezTo>
                  <a:pt x="7108" y="346729"/>
                  <a:pt x="113" y="353052"/>
                  <a:pt x="1" y="362551"/>
                </a:cubicBezTo>
                <a:cubicBezTo>
                  <a:pt x="-111" y="372386"/>
                  <a:pt x="6856" y="378891"/>
                  <a:pt x="17670" y="378919"/>
                </a:cubicBezTo>
                <a:cubicBezTo>
                  <a:pt x="38304" y="378961"/>
                  <a:pt x="58925" y="378933"/>
                  <a:pt x="79559" y="378933"/>
                </a:cubicBezTo>
                <a:cubicBezTo>
                  <a:pt x="100530" y="378919"/>
                  <a:pt x="121514" y="378947"/>
                  <a:pt x="142484" y="378919"/>
                </a:cubicBezTo>
                <a:close/>
                <a:moveTo>
                  <a:pt x="142652" y="284476"/>
                </a:moveTo>
                <a:cubicBezTo>
                  <a:pt x="153186" y="284448"/>
                  <a:pt x="160125" y="278055"/>
                  <a:pt x="160181" y="268486"/>
                </a:cubicBezTo>
                <a:cubicBezTo>
                  <a:pt x="160223" y="258889"/>
                  <a:pt x="153284" y="252300"/>
                  <a:pt x="142876" y="252286"/>
                </a:cubicBezTo>
                <a:cubicBezTo>
                  <a:pt x="111581" y="252244"/>
                  <a:pt x="80301" y="252244"/>
                  <a:pt x="49006" y="252286"/>
                </a:cubicBezTo>
                <a:cubicBezTo>
                  <a:pt x="38486" y="252300"/>
                  <a:pt x="31520" y="258721"/>
                  <a:pt x="31478" y="268262"/>
                </a:cubicBezTo>
                <a:cubicBezTo>
                  <a:pt x="31436" y="277859"/>
                  <a:pt x="38374" y="284434"/>
                  <a:pt x="48783" y="284462"/>
                </a:cubicBezTo>
                <a:cubicBezTo>
                  <a:pt x="64339" y="284518"/>
                  <a:pt x="79895" y="284476"/>
                  <a:pt x="95451" y="284476"/>
                </a:cubicBezTo>
                <a:cubicBezTo>
                  <a:pt x="111189" y="284490"/>
                  <a:pt x="126914" y="284532"/>
                  <a:pt x="142652" y="284476"/>
                </a:cubicBezTo>
                <a:close/>
                <a:moveTo>
                  <a:pt x="143505" y="190047"/>
                </a:moveTo>
                <a:cubicBezTo>
                  <a:pt x="153424" y="189963"/>
                  <a:pt x="160264" y="183192"/>
                  <a:pt x="160167" y="173735"/>
                </a:cubicBezTo>
                <a:cubicBezTo>
                  <a:pt x="160083" y="164586"/>
                  <a:pt x="153242" y="157927"/>
                  <a:pt x="143575" y="157885"/>
                </a:cubicBezTo>
                <a:cubicBezTo>
                  <a:pt x="122255" y="157801"/>
                  <a:pt x="100935" y="157801"/>
                  <a:pt x="79601" y="157885"/>
                </a:cubicBezTo>
                <a:cubicBezTo>
                  <a:pt x="69697" y="157927"/>
                  <a:pt x="62842" y="164754"/>
                  <a:pt x="62940" y="174183"/>
                </a:cubicBezTo>
                <a:cubicBezTo>
                  <a:pt x="63024" y="183332"/>
                  <a:pt x="69865" y="189949"/>
                  <a:pt x="79531" y="190033"/>
                </a:cubicBezTo>
                <a:cubicBezTo>
                  <a:pt x="90191" y="190131"/>
                  <a:pt x="100851" y="190061"/>
                  <a:pt x="111511" y="190061"/>
                </a:cubicBezTo>
                <a:cubicBezTo>
                  <a:pt x="122185" y="190061"/>
                  <a:pt x="132845" y="190131"/>
                  <a:pt x="143505" y="190047"/>
                </a:cubicBezTo>
                <a:close/>
                <a:moveTo>
                  <a:pt x="144358" y="95590"/>
                </a:moveTo>
                <a:cubicBezTo>
                  <a:pt x="153522" y="95367"/>
                  <a:pt x="160181" y="88512"/>
                  <a:pt x="160181" y="79502"/>
                </a:cubicBezTo>
                <a:cubicBezTo>
                  <a:pt x="160181" y="70493"/>
                  <a:pt x="153508" y="63596"/>
                  <a:pt x="144330" y="63471"/>
                </a:cubicBezTo>
                <a:cubicBezTo>
                  <a:pt x="132971" y="63317"/>
                  <a:pt x="121612" y="63317"/>
                  <a:pt x="110252" y="63471"/>
                </a:cubicBezTo>
                <a:cubicBezTo>
                  <a:pt x="101075" y="63596"/>
                  <a:pt x="94430" y="70521"/>
                  <a:pt x="94430" y="79544"/>
                </a:cubicBezTo>
                <a:cubicBezTo>
                  <a:pt x="94444" y="88554"/>
                  <a:pt x="101103" y="95381"/>
                  <a:pt x="110280" y="95604"/>
                </a:cubicBezTo>
                <a:cubicBezTo>
                  <a:pt x="115862" y="95744"/>
                  <a:pt x="121458" y="95632"/>
                  <a:pt x="127054" y="95632"/>
                </a:cubicBezTo>
                <a:cubicBezTo>
                  <a:pt x="132817" y="95618"/>
                  <a:pt x="138595" y="95730"/>
                  <a:pt x="144358" y="95590"/>
                </a:cubicBezTo>
                <a:close/>
                <a:moveTo>
                  <a:pt x="425994" y="253000"/>
                </a:moveTo>
                <a:cubicBezTo>
                  <a:pt x="436486" y="252944"/>
                  <a:pt x="443425" y="246537"/>
                  <a:pt x="443453" y="236954"/>
                </a:cubicBezTo>
                <a:cubicBezTo>
                  <a:pt x="443481" y="227371"/>
                  <a:pt x="436528" y="220852"/>
                  <a:pt x="426106" y="220810"/>
                </a:cubicBezTo>
                <a:cubicBezTo>
                  <a:pt x="413180" y="220754"/>
                  <a:pt x="400253" y="220796"/>
                  <a:pt x="387313" y="220796"/>
                </a:cubicBezTo>
                <a:cubicBezTo>
                  <a:pt x="380528" y="220796"/>
                  <a:pt x="380528" y="220782"/>
                  <a:pt x="380528" y="213773"/>
                </a:cubicBezTo>
                <a:cubicBezTo>
                  <a:pt x="380514" y="200665"/>
                  <a:pt x="380584" y="187557"/>
                  <a:pt x="380500" y="174463"/>
                </a:cubicBezTo>
                <a:cubicBezTo>
                  <a:pt x="380430" y="164796"/>
                  <a:pt x="373813" y="157955"/>
                  <a:pt x="364664" y="157857"/>
                </a:cubicBezTo>
                <a:cubicBezTo>
                  <a:pt x="355221" y="157759"/>
                  <a:pt x="348381" y="164600"/>
                  <a:pt x="348339" y="174491"/>
                </a:cubicBezTo>
                <a:cubicBezTo>
                  <a:pt x="348255" y="195111"/>
                  <a:pt x="348255" y="215732"/>
                  <a:pt x="348339" y="236338"/>
                </a:cubicBezTo>
                <a:cubicBezTo>
                  <a:pt x="348381" y="246467"/>
                  <a:pt x="354942" y="252902"/>
                  <a:pt x="365182" y="252972"/>
                </a:cubicBezTo>
                <a:cubicBezTo>
                  <a:pt x="375310" y="253056"/>
                  <a:pt x="385453" y="252986"/>
                  <a:pt x="395581" y="252986"/>
                </a:cubicBezTo>
                <a:cubicBezTo>
                  <a:pt x="405723" y="253014"/>
                  <a:pt x="415866" y="253056"/>
                  <a:pt x="425994" y="253000"/>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3" name="TextBox 82">
            <a:extLst>
              <a:ext uri="{FF2B5EF4-FFF2-40B4-BE49-F238E27FC236}">
                <a16:creationId xmlns:a16="http://schemas.microsoft.com/office/drawing/2014/main" id="{A586DA1E-9700-4D70-A239-248FBA5FCE04}"/>
              </a:ext>
            </a:extLst>
          </p:cNvPr>
          <p:cNvSpPr txBox="1"/>
          <p:nvPr/>
        </p:nvSpPr>
        <p:spPr>
          <a:xfrm>
            <a:off x="4017950" y="3971900"/>
            <a:ext cx="881973" cy="457369"/>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Improved</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Transit Time</a:t>
            </a:r>
          </a:p>
        </p:txBody>
      </p:sp>
      <p:sp>
        <p:nvSpPr>
          <p:cNvPr id="61444" name="Freeform: Shape 61443">
            <a:extLst>
              <a:ext uri="{FF2B5EF4-FFF2-40B4-BE49-F238E27FC236}">
                <a16:creationId xmlns:a16="http://schemas.microsoft.com/office/drawing/2014/main" id="{FA274F07-8288-4014-9D45-DFF56EF96549}"/>
              </a:ext>
            </a:extLst>
          </p:cNvPr>
          <p:cNvSpPr/>
          <p:nvPr/>
        </p:nvSpPr>
        <p:spPr>
          <a:xfrm>
            <a:off x="4279141" y="4838275"/>
            <a:ext cx="356090" cy="350866"/>
          </a:xfrm>
          <a:custGeom>
            <a:avLst/>
            <a:gdLst>
              <a:gd name="connsiteX0" fmla="*/ 573540 w 572168"/>
              <a:gd name="connsiteY0" fmla="*/ 465985 h 563774"/>
              <a:gd name="connsiteX1" fmla="*/ 556249 w 572168"/>
              <a:gd name="connsiteY1" fmla="*/ 489921 h 563774"/>
              <a:gd name="connsiteX2" fmla="*/ 520785 w 572168"/>
              <a:gd name="connsiteY2" fmla="*/ 492803 h 563774"/>
              <a:gd name="connsiteX3" fmla="*/ 431924 w 572168"/>
              <a:gd name="connsiteY3" fmla="*/ 462278 h 563774"/>
              <a:gd name="connsiteX4" fmla="*/ 424440 w 572168"/>
              <a:gd name="connsiteY4" fmla="*/ 461774 h 563774"/>
              <a:gd name="connsiteX5" fmla="*/ 331746 w 572168"/>
              <a:gd name="connsiteY5" fmla="*/ 484940 h 563774"/>
              <a:gd name="connsiteX6" fmla="*/ 323912 w 572168"/>
              <a:gd name="connsiteY6" fmla="*/ 489403 h 563774"/>
              <a:gd name="connsiteX7" fmla="*/ 201910 w 572168"/>
              <a:gd name="connsiteY7" fmla="*/ 556524 h 563774"/>
              <a:gd name="connsiteX8" fmla="*/ 118701 w 572168"/>
              <a:gd name="connsiteY8" fmla="*/ 544284 h 563774"/>
              <a:gd name="connsiteX9" fmla="*/ 99451 w 572168"/>
              <a:gd name="connsiteY9" fmla="*/ 543598 h 563774"/>
              <a:gd name="connsiteX10" fmla="*/ 42864 w 572168"/>
              <a:gd name="connsiteY10" fmla="*/ 563058 h 563774"/>
              <a:gd name="connsiteX11" fmla="*/ 2280 w 572168"/>
              <a:gd name="connsiteY11" fmla="*/ 544745 h 563774"/>
              <a:gd name="connsiteX12" fmla="*/ 2001 w 572168"/>
              <a:gd name="connsiteY12" fmla="*/ 521789 h 563774"/>
              <a:gd name="connsiteX13" fmla="*/ 21978 w 572168"/>
              <a:gd name="connsiteY13" fmla="*/ 463607 h 563774"/>
              <a:gd name="connsiteX14" fmla="*/ 21628 w 572168"/>
              <a:gd name="connsiteY14" fmla="*/ 448582 h 563774"/>
              <a:gd name="connsiteX15" fmla="*/ 46473 w 572168"/>
              <a:gd name="connsiteY15" fmla="*/ 269881 h 563774"/>
              <a:gd name="connsiteX16" fmla="*/ 74102 w 572168"/>
              <a:gd name="connsiteY16" fmla="*/ 242279 h 563774"/>
              <a:gd name="connsiteX17" fmla="*/ 78551 w 572168"/>
              <a:gd name="connsiteY17" fmla="*/ 233886 h 563774"/>
              <a:gd name="connsiteX18" fmla="*/ 150709 w 572168"/>
              <a:gd name="connsiteY18" fmla="*/ 69636 h 563774"/>
              <a:gd name="connsiteX19" fmla="*/ 291037 w 572168"/>
              <a:gd name="connsiteY19" fmla="*/ 1759 h 563774"/>
              <a:gd name="connsiteX20" fmla="*/ 494765 w 572168"/>
              <a:gd name="connsiteY20" fmla="*/ 74028 h 563774"/>
              <a:gd name="connsiteX21" fmla="*/ 561677 w 572168"/>
              <a:gd name="connsiteY21" fmla="*/ 214818 h 563774"/>
              <a:gd name="connsiteX22" fmla="*/ 542063 w 572168"/>
              <a:gd name="connsiteY22" fmla="*/ 341381 h 563774"/>
              <a:gd name="connsiteX23" fmla="*/ 541434 w 572168"/>
              <a:gd name="connsiteY23" fmla="*/ 356783 h 563774"/>
              <a:gd name="connsiteX24" fmla="*/ 573526 w 572168"/>
              <a:gd name="connsiteY24" fmla="*/ 449225 h 563774"/>
              <a:gd name="connsiteX25" fmla="*/ 573540 w 572168"/>
              <a:gd name="connsiteY25" fmla="*/ 465985 h 563774"/>
              <a:gd name="connsiteX26" fmla="*/ 527640 w 572168"/>
              <a:gd name="connsiteY26" fmla="*/ 238964 h 563774"/>
              <a:gd name="connsiteX27" fmla="*/ 520072 w 572168"/>
              <a:gd name="connsiteY27" fmla="*/ 186629 h 563774"/>
              <a:gd name="connsiteX28" fmla="*/ 436667 w 572168"/>
              <a:gd name="connsiteY28" fmla="*/ 71203 h 563774"/>
              <a:gd name="connsiteX29" fmla="*/ 291484 w 572168"/>
              <a:gd name="connsiteY29" fmla="*/ 37544 h 563774"/>
              <a:gd name="connsiteX30" fmla="*/ 159242 w 572168"/>
              <a:gd name="connsiteY30" fmla="*/ 112877 h 563774"/>
              <a:gd name="connsiteX31" fmla="*/ 116252 w 572168"/>
              <a:gd name="connsiteY31" fmla="*/ 274357 h 563774"/>
              <a:gd name="connsiteX32" fmla="*/ 191810 w 572168"/>
              <a:gd name="connsiteY32" fmla="*/ 404137 h 563774"/>
              <a:gd name="connsiteX33" fmla="*/ 333341 w 572168"/>
              <a:gd name="connsiteY33" fmla="*/ 449169 h 563774"/>
              <a:gd name="connsiteX34" fmla="*/ 410647 w 572168"/>
              <a:gd name="connsiteY34" fmla="*/ 428955 h 563774"/>
              <a:gd name="connsiteX35" fmla="*/ 440024 w 572168"/>
              <a:gd name="connsiteY35" fmla="*/ 427458 h 563774"/>
              <a:gd name="connsiteX36" fmla="*/ 531445 w 572168"/>
              <a:gd name="connsiteY36" fmla="*/ 459046 h 563774"/>
              <a:gd name="connsiteX37" fmla="*/ 537685 w 572168"/>
              <a:gd name="connsiteY37" fmla="*/ 458990 h 563774"/>
              <a:gd name="connsiteX38" fmla="*/ 537321 w 572168"/>
              <a:gd name="connsiteY38" fmla="*/ 453198 h 563774"/>
              <a:gd name="connsiteX39" fmla="*/ 505019 w 572168"/>
              <a:gd name="connsiteY39" fmla="*/ 359665 h 563774"/>
              <a:gd name="connsiteX40" fmla="*/ 506726 w 572168"/>
              <a:gd name="connsiteY40" fmla="*/ 333533 h 563774"/>
              <a:gd name="connsiteX41" fmla="*/ 527640 w 572168"/>
              <a:gd name="connsiteY41" fmla="*/ 238964 h 563774"/>
              <a:gd name="connsiteX42" fmla="*/ 80971 w 572168"/>
              <a:gd name="connsiteY42" fmla="*/ 285045 h 563774"/>
              <a:gd name="connsiteX43" fmla="*/ 78495 w 572168"/>
              <a:gd name="connsiteY43" fmla="*/ 286878 h 563774"/>
              <a:gd name="connsiteX44" fmla="*/ 43437 w 572168"/>
              <a:gd name="connsiteY44" fmla="*/ 370381 h 563774"/>
              <a:gd name="connsiteX45" fmla="*/ 58406 w 572168"/>
              <a:gd name="connsiteY45" fmla="*/ 444581 h 563774"/>
              <a:gd name="connsiteX46" fmla="*/ 59371 w 572168"/>
              <a:gd name="connsiteY46" fmla="*/ 463439 h 563774"/>
              <a:gd name="connsiteX47" fmla="*/ 39422 w 572168"/>
              <a:gd name="connsiteY47" fmla="*/ 521635 h 563774"/>
              <a:gd name="connsiteX48" fmla="*/ 38765 w 572168"/>
              <a:gd name="connsiteY48" fmla="*/ 526279 h 563774"/>
              <a:gd name="connsiteX49" fmla="*/ 43424 w 572168"/>
              <a:gd name="connsiteY49" fmla="*/ 525552 h 563774"/>
              <a:gd name="connsiteX50" fmla="*/ 98948 w 572168"/>
              <a:gd name="connsiteY50" fmla="*/ 506442 h 563774"/>
              <a:gd name="connsiteX51" fmla="*/ 122548 w 572168"/>
              <a:gd name="connsiteY51" fmla="*/ 507463 h 563774"/>
              <a:gd name="connsiteX52" fmla="*/ 234911 w 572168"/>
              <a:gd name="connsiteY52" fmla="*/ 512696 h 563774"/>
              <a:gd name="connsiteX53" fmla="*/ 282041 w 572168"/>
              <a:gd name="connsiteY53" fmla="*/ 482912 h 563774"/>
              <a:gd name="connsiteX54" fmla="*/ 80971 w 572168"/>
              <a:gd name="connsiteY54" fmla="*/ 285045 h 563774"/>
              <a:gd name="connsiteX55" fmla="*/ 346911 w 572168"/>
              <a:gd name="connsiteY55" fmla="*/ 256996 h 563774"/>
              <a:gd name="connsiteX56" fmla="*/ 420733 w 572168"/>
              <a:gd name="connsiteY56" fmla="*/ 256954 h 563774"/>
              <a:gd name="connsiteX57" fmla="*/ 439703 w 572168"/>
              <a:gd name="connsiteY57" fmla="*/ 238824 h 563774"/>
              <a:gd name="connsiteX58" fmla="*/ 419810 w 572168"/>
              <a:gd name="connsiteY58" fmla="*/ 221673 h 563774"/>
              <a:gd name="connsiteX59" fmla="*/ 230798 w 572168"/>
              <a:gd name="connsiteY59" fmla="*/ 221659 h 563774"/>
              <a:gd name="connsiteX60" fmla="*/ 218501 w 572168"/>
              <a:gd name="connsiteY60" fmla="*/ 221743 h 563774"/>
              <a:gd name="connsiteX61" fmla="*/ 202036 w 572168"/>
              <a:gd name="connsiteY61" fmla="*/ 235299 h 563774"/>
              <a:gd name="connsiteX62" fmla="*/ 220530 w 572168"/>
              <a:gd name="connsiteY62" fmla="*/ 256954 h 563774"/>
              <a:gd name="connsiteX63" fmla="*/ 320624 w 572168"/>
              <a:gd name="connsiteY63" fmla="*/ 256996 h 563774"/>
              <a:gd name="connsiteX64" fmla="*/ 346911 w 572168"/>
              <a:gd name="connsiteY64" fmla="*/ 256996 h 563774"/>
              <a:gd name="connsiteX65" fmla="*/ 419600 w 572168"/>
              <a:gd name="connsiteY65" fmla="*/ 186573 h 563774"/>
              <a:gd name="connsiteX66" fmla="*/ 427896 w 572168"/>
              <a:gd name="connsiteY66" fmla="*/ 185762 h 563774"/>
              <a:gd name="connsiteX67" fmla="*/ 439507 w 572168"/>
              <a:gd name="connsiteY67" fmla="*/ 165827 h 563774"/>
              <a:gd name="connsiteX68" fmla="*/ 420859 w 572168"/>
              <a:gd name="connsiteY68" fmla="*/ 151348 h 563774"/>
              <a:gd name="connsiteX69" fmla="*/ 220698 w 572168"/>
              <a:gd name="connsiteY69" fmla="*/ 151306 h 563774"/>
              <a:gd name="connsiteX70" fmla="*/ 209562 w 572168"/>
              <a:gd name="connsiteY70" fmla="*/ 154468 h 563774"/>
              <a:gd name="connsiteX71" fmla="*/ 202330 w 572168"/>
              <a:gd name="connsiteY71" fmla="*/ 174025 h 563774"/>
              <a:gd name="connsiteX72" fmla="*/ 219425 w 572168"/>
              <a:gd name="connsiteY72" fmla="*/ 186559 h 563774"/>
              <a:gd name="connsiteX73" fmla="*/ 321184 w 572168"/>
              <a:gd name="connsiteY73" fmla="*/ 186587 h 563774"/>
              <a:gd name="connsiteX74" fmla="*/ 419600 w 572168"/>
              <a:gd name="connsiteY74" fmla="*/ 186573 h 563774"/>
              <a:gd name="connsiteX75" fmla="*/ 339020 w 572168"/>
              <a:gd name="connsiteY75" fmla="*/ 327265 h 563774"/>
              <a:gd name="connsiteX76" fmla="*/ 347890 w 572168"/>
              <a:gd name="connsiteY76" fmla="*/ 326426 h 563774"/>
              <a:gd name="connsiteX77" fmla="*/ 361656 w 572168"/>
              <a:gd name="connsiteY77" fmla="*/ 309079 h 563774"/>
              <a:gd name="connsiteX78" fmla="*/ 347218 w 572168"/>
              <a:gd name="connsiteY78" fmla="*/ 292236 h 563774"/>
              <a:gd name="connsiteX79" fmla="*/ 338321 w 572168"/>
              <a:gd name="connsiteY79" fmla="*/ 291466 h 563774"/>
              <a:gd name="connsiteX80" fmla="*/ 225314 w 572168"/>
              <a:gd name="connsiteY80" fmla="*/ 291466 h 563774"/>
              <a:gd name="connsiteX81" fmla="*/ 215857 w 572168"/>
              <a:gd name="connsiteY81" fmla="*/ 292264 h 563774"/>
              <a:gd name="connsiteX82" fmla="*/ 201630 w 572168"/>
              <a:gd name="connsiteY82" fmla="*/ 309191 h 563774"/>
              <a:gd name="connsiteX83" fmla="*/ 221523 w 572168"/>
              <a:gd name="connsiteY83" fmla="*/ 327237 h 563774"/>
              <a:gd name="connsiteX84" fmla="*/ 281384 w 572168"/>
              <a:gd name="connsiteY84" fmla="*/ 327293 h 563774"/>
              <a:gd name="connsiteX85" fmla="*/ 339020 w 572168"/>
              <a:gd name="connsiteY85" fmla="*/ 327265 h 563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72168" h="563774">
                <a:moveTo>
                  <a:pt x="573540" y="465985"/>
                </a:moveTo>
                <a:cubicBezTo>
                  <a:pt x="570490" y="475931"/>
                  <a:pt x="565258" y="484311"/>
                  <a:pt x="556249" y="489921"/>
                </a:cubicBezTo>
                <a:cubicBezTo>
                  <a:pt x="544931" y="496957"/>
                  <a:pt x="533054" y="497027"/>
                  <a:pt x="520785" y="492803"/>
                </a:cubicBezTo>
                <a:cubicBezTo>
                  <a:pt x="491170" y="482604"/>
                  <a:pt x="461540" y="472462"/>
                  <a:pt x="431924" y="462278"/>
                </a:cubicBezTo>
                <a:cubicBezTo>
                  <a:pt x="429462" y="461438"/>
                  <a:pt x="427210" y="460459"/>
                  <a:pt x="424440" y="461774"/>
                </a:cubicBezTo>
                <a:cubicBezTo>
                  <a:pt x="395104" y="475707"/>
                  <a:pt x="364090" y="483038"/>
                  <a:pt x="331746" y="484940"/>
                </a:cubicBezTo>
                <a:cubicBezTo>
                  <a:pt x="328179" y="485150"/>
                  <a:pt x="326024" y="486759"/>
                  <a:pt x="323912" y="489403"/>
                </a:cubicBezTo>
                <a:cubicBezTo>
                  <a:pt x="292590" y="528727"/>
                  <a:pt x="251768" y="551320"/>
                  <a:pt x="201910" y="556524"/>
                </a:cubicBezTo>
                <a:cubicBezTo>
                  <a:pt x="173371" y="559504"/>
                  <a:pt x="145295" y="555699"/>
                  <a:pt x="118701" y="544284"/>
                </a:cubicBezTo>
                <a:cubicBezTo>
                  <a:pt x="112098" y="541444"/>
                  <a:pt x="106278" y="541094"/>
                  <a:pt x="99451" y="543598"/>
                </a:cubicBezTo>
                <a:cubicBezTo>
                  <a:pt x="80733" y="550467"/>
                  <a:pt x="61820" y="556832"/>
                  <a:pt x="42864" y="563058"/>
                </a:cubicBezTo>
                <a:cubicBezTo>
                  <a:pt x="25713" y="568695"/>
                  <a:pt x="8883" y="560931"/>
                  <a:pt x="2280" y="544745"/>
                </a:cubicBezTo>
                <a:cubicBezTo>
                  <a:pt x="-811" y="537149"/>
                  <a:pt x="-615" y="529455"/>
                  <a:pt x="2001" y="521789"/>
                </a:cubicBezTo>
                <a:cubicBezTo>
                  <a:pt x="8618" y="502385"/>
                  <a:pt x="15109" y="482926"/>
                  <a:pt x="21978" y="463607"/>
                </a:cubicBezTo>
                <a:cubicBezTo>
                  <a:pt x="23852" y="458346"/>
                  <a:pt x="23670" y="453814"/>
                  <a:pt x="21628" y="448582"/>
                </a:cubicBezTo>
                <a:cubicBezTo>
                  <a:pt x="-3455" y="384426"/>
                  <a:pt x="4911" y="324775"/>
                  <a:pt x="46473" y="269881"/>
                </a:cubicBezTo>
                <a:cubicBezTo>
                  <a:pt x="54377" y="259431"/>
                  <a:pt x="63764" y="250323"/>
                  <a:pt x="74102" y="242279"/>
                </a:cubicBezTo>
                <a:cubicBezTo>
                  <a:pt x="76956" y="240055"/>
                  <a:pt x="78425" y="237663"/>
                  <a:pt x="78551" y="233886"/>
                </a:cubicBezTo>
                <a:cubicBezTo>
                  <a:pt x="80817" y="169590"/>
                  <a:pt x="105145" y="114878"/>
                  <a:pt x="150709" y="69636"/>
                </a:cubicBezTo>
                <a:cubicBezTo>
                  <a:pt x="189655" y="30969"/>
                  <a:pt x="236618" y="7774"/>
                  <a:pt x="291037" y="1759"/>
                </a:cubicBezTo>
                <a:cubicBezTo>
                  <a:pt x="370245" y="-6999"/>
                  <a:pt x="438737" y="16923"/>
                  <a:pt x="494765" y="74028"/>
                </a:cubicBezTo>
                <a:cubicBezTo>
                  <a:pt x="533138" y="113129"/>
                  <a:pt x="555283" y="160315"/>
                  <a:pt x="561677" y="214818"/>
                </a:cubicBezTo>
                <a:cubicBezTo>
                  <a:pt x="566839" y="258829"/>
                  <a:pt x="560082" y="301007"/>
                  <a:pt x="542063" y="341381"/>
                </a:cubicBezTo>
                <a:cubicBezTo>
                  <a:pt x="539671" y="346725"/>
                  <a:pt x="539489" y="351299"/>
                  <a:pt x="541434" y="356783"/>
                </a:cubicBezTo>
                <a:cubicBezTo>
                  <a:pt x="552318" y="387532"/>
                  <a:pt x="562866" y="418393"/>
                  <a:pt x="573526" y="449225"/>
                </a:cubicBezTo>
                <a:cubicBezTo>
                  <a:pt x="573540" y="454793"/>
                  <a:pt x="573540" y="460389"/>
                  <a:pt x="573540" y="465985"/>
                </a:cubicBezTo>
                <a:close/>
                <a:moveTo>
                  <a:pt x="527640" y="238964"/>
                </a:moveTo>
                <a:cubicBezTo>
                  <a:pt x="528088" y="223366"/>
                  <a:pt x="525318" y="204816"/>
                  <a:pt x="520072" y="186629"/>
                </a:cubicBezTo>
                <a:cubicBezTo>
                  <a:pt x="506097" y="138184"/>
                  <a:pt x="478258" y="99433"/>
                  <a:pt x="436667" y="71203"/>
                </a:cubicBezTo>
                <a:cubicBezTo>
                  <a:pt x="392796" y="41433"/>
                  <a:pt x="344197" y="30143"/>
                  <a:pt x="291484" y="37544"/>
                </a:cubicBezTo>
                <a:cubicBezTo>
                  <a:pt x="237429" y="45140"/>
                  <a:pt x="193194" y="70615"/>
                  <a:pt x="159242" y="112877"/>
                </a:cubicBezTo>
                <a:cubicBezTo>
                  <a:pt x="121303" y="160091"/>
                  <a:pt x="107187" y="214468"/>
                  <a:pt x="116252" y="274357"/>
                </a:cubicBezTo>
                <a:cubicBezTo>
                  <a:pt x="124282" y="327405"/>
                  <a:pt x="150163" y="370759"/>
                  <a:pt x="191810" y="404137"/>
                </a:cubicBezTo>
                <a:cubicBezTo>
                  <a:pt x="232994" y="437138"/>
                  <a:pt x="280447" y="452065"/>
                  <a:pt x="333341" y="449169"/>
                </a:cubicBezTo>
                <a:cubicBezTo>
                  <a:pt x="360508" y="447687"/>
                  <a:pt x="386431" y="441223"/>
                  <a:pt x="410647" y="428955"/>
                </a:cubicBezTo>
                <a:cubicBezTo>
                  <a:pt x="420649" y="423890"/>
                  <a:pt x="429644" y="423709"/>
                  <a:pt x="440024" y="427458"/>
                </a:cubicBezTo>
                <a:cubicBezTo>
                  <a:pt x="470353" y="438398"/>
                  <a:pt x="500948" y="448582"/>
                  <a:pt x="531445" y="459046"/>
                </a:cubicBezTo>
                <a:cubicBezTo>
                  <a:pt x="533502" y="459745"/>
                  <a:pt x="535796" y="461088"/>
                  <a:pt x="537685" y="458990"/>
                </a:cubicBezTo>
                <a:cubicBezTo>
                  <a:pt x="539350" y="457143"/>
                  <a:pt x="537978" y="455087"/>
                  <a:pt x="537321" y="453198"/>
                </a:cubicBezTo>
                <a:cubicBezTo>
                  <a:pt x="526619" y="422002"/>
                  <a:pt x="516155" y="390708"/>
                  <a:pt x="505019" y="359665"/>
                </a:cubicBezTo>
                <a:cubicBezTo>
                  <a:pt x="501676" y="350320"/>
                  <a:pt x="502291" y="342388"/>
                  <a:pt x="506726" y="333533"/>
                </a:cubicBezTo>
                <a:cubicBezTo>
                  <a:pt x="521079" y="304910"/>
                  <a:pt x="528074" y="274427"/>
                  <a:pt x="527640" y="238964"/>
                </a:cubicBezTo>
                <a:close/>
                <a:moveTo>
                  <a:pt x="80971" y="285045"/>
                </a:moveTo>
                <a:cubicBezTo>
                  <a:pt x="79796" y="285031"/>
                  <a:pt x="79194" y="286080"/>
                  <a:pt x="78495" y="286878"/>
                </a:cubicBezTo>
                <a:cubicBezTo>
                  <a:pt x="57357" y="310744"/>
                  <a:pt x="45704" y="338667"/>
                  <a:pt x="43437" y="370381"/>
                </a:cubicBezTo>
                <a:cubicBezTo>
                  <a:pt x="41563" y="396429"/>
                  <a:pt x="46711" y="421218"/>
                  <a:pt x="58406" y="444581"/>
                </a:cubicBezTo>
                <a:cubicBezTo>
                  <a:pt x="61526" y="450806"/>
                  <a:pt x="61722" y="456836"/>
                  <a:pt x="59371" y="463439"/>
                </a:cubicBezTo>
                <a:cubicBezTo>
                  <a:pt x="52503" y="482758"/>
                  <a:pt x="46012" y="502203"/>
                  <a:pt x="39422" y="521635"/>
                </a:cubicBezTo>
                <a:cubicBezTo>
                  <a:pt x="38919" y="523132"/>
                  <a:pt x="37394" y="524964"/>
                  <a:pt x="38765" y="526279"/>
                </a:cubicBezTo>
                <a:cubicBezTo>
                  <a:pt x="40094" y="527552"/>
                  <a:pt x="41927" y="526069"/>
                  <a:pt x="43424" y="525552"/>
                </a:cubicBezTo>
                <a:cubicBezTo>
                  <a:pt x="61960" y="519257"/>
                  <a:pt x="80565" y="513185"/>
                  <a:pt x="98948" y="506442"/>
                </a:cubicBezTo>
                <a:cubicBezTo>
                  <a:pt x="107229" y="503406"/>
                  <a:pt x="114532" y="503644"/>
                  <a:pt x="122548" y="507463"/>
                </a:cubicBezTo>
                <a:cubicBezTo>
                  <a:pt x="159186" y="524922"/>
                  <a:pt x="196762" y="526741"/>
                  <a:pt x="234911" y="512696"/>
                </a:cubicBezTo>
                <a:cubicBezTo>
                  <a:pt x="252747" y="506134"/>
                  <a:pt x="268472" y="496104"/>
                  <a:pt x="282041" y="482912"/>
                </a:cubicBezTo>
                <a:cubicBezTo>
                  <a:pt x="173525" y="458794"/>
                  <a:pt x="106600" y="392988"/>
                  <a:pt x="80971" y="285045"/>
                </a:cubicBezTo>
                <a:close/>
                <a:moveTo>
                  <a:pt x="346911" y="256996"/>
                </a:moveTo>
                <a:cubicBezTo>
                  <a:pt x="371518" y="256996"/>
                  <a:pt x="396126" y="257066"/>
                  <a:pt x="420733" y="256954"/>
                </a:cubicBezTo>
                <a:cubicBezTo>
                  <a:pt x="432344" y="256912"/>
                  <a:pt x="439898" y="249540"/>
                  <a:pt x="439703" y="238824"/>
                </a:cubicBezTo>
                <a:cubicBezTo>
                  <a:pt x="439521" y="228276"/>
                  <a:pt x="431952" y="221673"/>
                  <a:pt x="419810" y="221673"/>
                </a:cubicBezTo>
                <a:cubicBezTo>
                  <a:pt x="356801" y="221645"/>
                  <a:pt x="293807" y="221659"/>
                  <a:pt x="230798" y="221659"/>
                </a:cubicBezTo>
                <a:cubicBezTo>
                  <a:pt x="226699" y="221659"/>
                  <a:pt x="222586" y="221533"/>
                  <a:pt x="218501" y="221743"/>
                </a:cubicBezTo>
                <a:cubicBezTo>
                  <a:pt x="210304" y="222163"/>
                  <a:pt x="203882" y="227549"/>
                  <a:pt x="202036" y="235299"/>
                </a:cubicBezTo>
                <a:cubicBezTo>
                  <a:pt x="199322" y="246756"/>
                  <a:pt x="207813" y="256912"/>
                  <a:pt x="220530" y="256954"/>
                </a:cubicBezTo>
                <a:cubicBezTo>
                  <a:pt x="253895" y="257066"/>
                  <a:pt x="287260" y="256996"/>
                  <a:pt x="320624" y="256996"/>
                </a:cubicBezTo>
                <a:cubicBezTo>
                  <a:pt x="329396" y="256996"/>
                  <a:pt x="338153" y="256996"/>
                  <a:pt x="346911" y="256996"/>
                </a:cubicBezTo>
                <a:close/>
                <a:moveTo>
                  <a:pt x="419600" y="186573"/>
                </a:moveTo>
                <a:cubicBezTo>
                  <a:pt x="422384" y="186573"/>
                  <a:pt x="425167" y="186713"/>
                  <a:pt x="427896" y="185762"/>
                </a:cubicBezTo>
                <a:cubicBezTo>
                  <a:pt x="436233" y="182852"/>
                  <a:pt x="440836" y="175018"/>
                  <a:pt x="439507" y="165827"/>
                </a:cubicBezTo>
                <a:cubicBezTo>
                  <a:pt x="438304" y="157545"/>
                  <a:pt x="430735" y="151362"/>
                  <a:pt x="420859" y="151348"/>
                </a:cubicBezTo>
                <a:cubicBezTo>
                  <a:pt x="354143" y="151250"/>
                  <a:pt x="287427" y="151292"/>
                  <a:pt x="220698" y="151306"/>
                </a:cubicBezTo>
                <a:cubicBezTo>
                  <a:pt x="216697" y="151306"/>
                  <a:pt x="212934" y="152229"/>
                  <a:pt x="209562" y="154468"/>
                </a:cubicBezTo>
                <a:cubicBezTo>
                  <a:pt x="203015" y="158832"/>
                  <a:pt x="200161" y="166597"/>
                  <a:pt x="202330" y="174025"/>
                </a:cubicBezTo>
                <a:cubicBezTo>
                  <a:pt x="204624" y="181873"/>
                  <a:pt x="210779" y="186546"/>
                  <a:pt x="219425" y="186559"/>
                </a:cubicBezTo>
                <a:cubicBezTo>
                  <a:pt x="253349" y="186629"/>
                  <a:pt x="287260" y="186587"/>
                  <a:pt x="321184" y="186587"/>
                </a:cubicBezTo>
                <a:cubicBezTo>
                  <a:pt x="354003" y="186587"/>
                  <a:pt x="386809" y="186601"/>
                  <a:pt x="419600" y="186573"/>
                </a:cubicBezTo>
                <a:close/>
                <a:moveTo>
                  <a:pt x="339020" y="327265"/>
                </a:moveTo>
                <a:cubicBezTo>
                  <a:pt x="341986" y="327251"/>
                  <a:pt x="345008" y="327028"/>
                  <a:pt x="347890" y="326426"/>
                </a:cubicBezTo>
                <a:cubicBezTo>
                  <a:pt x="356186" y="324677"/>
                  <a:pt x="361907" y="317305"/>
                  <a:pt x="361656" y="309079"/>
                </a:cubicBezTo>
                <a:cubicBezTo>
                  <a:pt x="361404" y="300615"/>
                  <a:pt x="355626" y="293761"/>
                  <a:pt x="347218" y="292236"/>
                </a:cubicBezTo>
                <a:cubicBezTo>
                  <a:pt x="344295" y="291704"/>
                  <a:pt x="341287" y="291466"/>
                  <a:pt x="338321" y="291466"/>
                </a:cubicBezTo>
                <a:cubicBezTo>
                  <a:pt x="300648" y="291410"/>
                  <a:pt x="262974" y="291410"/>
                  <a:pt x="225314" y="291466"/>
                </a:cubicBezTo>
                <a:cubicBezTo>
                  <a:pt x="222153" y="291466"/>
                  <a:pt x="218963" y="291732"/>
                  <a:pt x="215857" y="292264"/>
                </a:cubicBezTo>
                <a:cubicBezTo>
                  <a:pt x="207534" y="293705"/>
                  <a:pt x="201700" y="300769"/>
                  <a:pt x="201630" y="309191"/>
                </a:cubicBezTo>
                <a:cubicBezTo>
                  <a:pt x="201546" y="319767"/>
                  <a:pt x="209408" y="327125"/>
                  <a:pt x="221523" y="327237"/>
                </a:cubicBezTo>
                <a:cubicBezTo>
                  <a:pt x="241472" y="327419"/>
                  <a:pt x="261435" y="327279"/>
                  <a:pt x="281384" y="327293"/>
                </a:cubicBezTo>
                <a:cubicBezTo>
                  <a:pt x="300606" y="327307"/>
                  <a:pt x="319813" y="327349"/>
                  <a:pt x="339020" y="327265"/>
                </a:cubicBezTo>
                <a:close/>
              </a:path>
            </a:pathLst>
          </a:custGeom>
          <a:solidFill>
            <a:schemeClr val="accent4">
              <a:lumMod val="60000"/>
              <a:lumOff val="40000"/>
            </a:schemeClr>
          </a:solidFill>
          <a:ln w="59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6" name="TextBox 85">
            <a:extLst>
              <a:ext uri="{FF2B5EF4-FFF2-40B4-BE49-F238E27FC236}">
                <a16:creationId xmlns:a16="http://schemas.microsoft.com/office/drawing/2014/main" id="{D5FBA5AE-2896-43F3-B2A4-6D9D00848AA6}"/>
              </a:ext>
            </a:extLst>
          </p:cNvPr>
          <p:cNvSpPr txBox="1"/>
          <p:nvPr/>
        </p:nvSpPr>
        <p:spPr>
          <a:xfrm>
            <a:off x="3855426" y="5321162"/>
            <a:ext cx="1197764" cy="457369"/>
          </a:xfrm>
          <a:prstGeom prst="rect">
            <a:avLst/>
          </a:prstGeom>
          <a:noFill/>
        </p:spPr>
        <p:txBody>
          <a:bodyPr wrap="none" rtlCol="0">
            <a:spAutoFit/>
          </a:bodyPr>
          <a:lstStyle/>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Better</a:t>
            </a:r>
          </a:p>
          <a:p>
            <a:pPr marL="0" marR="0" lvl="0" indent="0" algn="ctr" defTabSz="914400" rtl="0" eaLnBrk="1" fontAlgn="auto" latinLnBrk="0" hangingPunct="1">
              <a:lnSpc>
                <a:spcPts val="15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Communication</a:t>
            </a:r>
          </a:p>
        </p:txBody>
      </p:sp>
    </p:spTree>
    <p:extLst>
      <p:ext uri="{BB962C8B-B14F-4D97-AF65-F5344CB8AC3E}">
        <p14:creationId xmlns:p14="http://schemas.microsoft.com/office/powerpoint/2010/main" val="1841108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autoRev="1" fill="hold" nodeType="afterEffect">
                                  <p:stCondLst>
                                    <p:cond delay="0"/>
                                  </p:stCondLst>
                                  <p:endCondLst>
                                    <p:cond evt="onNext" delay="0">
                                      <p:tgtEl>
                                        <p:sldTgt/>
                                      </p:tgtEl>
                                    </p:cond>
                                  </p:endCondLst>
                                  <p:childTnLst>
                                    <p:animRot by="1800000">
                                      <p:cBhvr>
                                        <p:cTn id="6" dur="5000" fill="hold"/>
                                        <p:tgtEl>
                                          <p:spTgt spid="97"/>
                                        </p:tgtEl>
                                        <p:attrNameLst>
                                          <p:attrName>r</p:attrName>
                                        </p:attrNameLst>
                                      </p:cBhvr>
                                    </p:animRot>
                                  </p:childTnLst>
                                </p:cTn>
                              </p:par>
                              <p:par>
                                <p:cTn id="7" presetID="22" presetClass="entr" presetSubtype="2" fill="hold" nodeType="withEffect">
                                  <p:stCondLst>
                                    <p:cond delay="2000"/>
                                  </p:stCondLst>
                                  <p:childTnLst>
                                    <p:set>
                                      <p:cBhvr>
                                        <p:cTn id="8" dur="1" fill="hold">
                                          <p:stCondLst>
                                            <p:cond delay="0"/>
                                          </p:stCondLst>
                                        </p:cTn>
                                        <p:tgtEl>
                                          <p:spTgt spid="35"/>
                                        </p:tgtEl>
                                        <p:attrNameLst>
                                          <p:attrName>style.visibility</p:attrName>
                                        </p:attrNameLst>
                                      </p:cBhvr>
                                      <p:to>
                                        <p:strVal val="visible"/>
                                      </p:to>
                                    </p:set>
                                    <p:animEffect transition="in" filter="wipe(right)">
                                      <p:cBhvr>
                                        <p:cTn id="9" dur="3000"/>
                                        <p:tgtEl>
                                          <p:spTgt spid="35"/>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childTnLst>
                                </p:cTn>
                              </p:par>
                              <p:par>
                                <p:cTn id="13" presetID="0" presetClass="path" presetSubtype="0" decel="50000" fill="hold" grpId="1" nodeType="withEffect">
                                  <p:stCondLst>
                                    <p:cond delay="0"/>
                                  </p:stCondLst>
                                  <p:childTnLst>
                                    <p:animMotion origin="layout" path="M -0.0483 -3.33333E-6 L 2.21177E-17 -3.33333E-6 " pathEditMode="relative" rAng="0" ptsTypes="AA">
                                      <p:cBhvr>
                                        <p:cTn id="14" dur="1500" fill="hold"/>
                                        <p:tgtEl>
                                          <p:spTgt spid="10"/>
                                        </p:tgtEl>
                                        <p:attrNameLst>
                                          <p:attrName>ppt_x</p:attrName>
                                          <p:attrName>ppt_y</p:attrName>
                                        </p:attrNameLst>
                                      </p:cBhvr>
                                      <p:rCtr x="2292" y="0"/>
                                    </p:animMotion>
                                  </p:childTnLst>
                                </p:cTn>
                              </p:par>
                              <p:par>
                                <p:cTn id="15" presetID="10" presetClass="entr" presetSubtype="0" fill="hold" grpId="0" nodeType="withEffect">
                                  <p:stCondLst>
                                    <p:cond delay="50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childTnLst>
                                </p:cTn>
                              </p:par>
                              <p:par>
                                <p:cTn id="18" presetID="0" presetClass="path" presetSubtype="0" decel="50000" fill="hold" grpId="1" nodeType="withEffect">
                                  <p:stCondLst>
                                    <p:cond delay="500"/>
                                  </p:stCondLst>
                                  <p:childTnLst>
                                    <p:animMotion origin="layout" path="M -0.05143 -4.81481E-6 L -1.45833E-6 -4.81481E-6 " pathEditMode="relative" rAng="0" ptsTypes="AA">
                                      <p:cBhvr>
                                        <p:cTn id="19" dur="1500" fill="hold"/>
                                        <p:tgtEl>
                                          <p:spTgt spid="31"/>
                                        </p:tgtEl>
                                        <p:attrNameLst>
                                          <p:attrName>ppt_x</p:attrName>
                                          <p:attrName>ppt_y</p:attrName>
                                        </p:attrNameLst>
                                      </p:cBhvr>
                                      <p:rCtr x="2565" y="0"/>
                                    </p:animMotion>
                                  </p:childTnLst>
                                </p:cTn>
                              </p:par>
                              <p:par>
                                <p:cTn id="20" presetID="10" presetClass="entr" presetSubtype="0" fill="hold" grpId="0" nodeType="withEffect">
                                  <p:stCondLst>
                                    <p:cond delay="100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000"/>
                                        <p:tgtEl>
                                          <p:spTgt spid="41"/>
                                        </p:tgtEl>
                                      </p:cBhvr>
                                    </p:animEffect>
                                  </p:childTnLst>
                                </p:cTn>
                              </p:par>
                              <p:par>
                                <p:cTn id="23" presetID="0" presetClass="path" presetSubtype="0" decel="50000" fill="hold" grpId="1" nodeType="withEffect">
                                  <p:stCondLst>
                                    <p:cond delay="1000"/>
                                  </p:stCondLst>
                                  <p:childTnLst>
                                    <p:animMotion origin="layout" path="M -0.0461 -3.33333E-6 L 3.95833E-6 -3.33333E-6 " pathEditMode="relative" rAng="0" ptsTypes="AA">
                                      <p:cBhvr>
                                        <p:cTn id="24" dur="1500" fill="hold"/>
                                        <p:tgtEl>
                                          <p:spTgt spid="41"/>
                                        </p:tgtEl>
                                        <p:attrNameLst>
                                          <p:attrName>ppt_x</p:attrName>
                                          <p:attrName>ppt_y</p:attrName>
                                        </p:attrNameLst>
                                      </p:cBhvr>
                                      <p:rCtr x="2305" y="0"/>
                                    </p:animMotion>
                                  </p:childTnLst>
                                </p:cTn>
                              </p:par>
                              <p:par>
                                <p:cTn id="25" presetID="21" presetClass="entr" presetSubtype="1" fill="hold" grpId="0" nodeType="withEffect">
                                  <p:stCondLst>
                                    <p:cond delay="1500"/>
                                  </p:stCondLst>
                                  <p:childTnLst>
                                    <p:set>
                                      <p:cBhvr>
                                        <p:cTn id="26" dur="1" fill="hold">
                                          <p:stCondLst>
                                            <p:cond delay="0"/>
                                          </p:stCondLst>
                                        </p:cTn>
                                        <p:tgtEl>
                                          <p:spTgt spid="61461"/>
                                        </p:tgtEl>
                                        <p:attrNameLst>
                                          <p:attrName>style.visibility</p:attrName>
                                        </p:attrNameLst>
                                      </p:cBhvr>
                                      <p:to>
                                        <p:strVal val="visible"/>
                                      </p:to>
                                    </p:set>
                                    <p:animEffect transition="in" filter="wheel(1)">
                                      <p:cBhvr>
                                        <p:cTn id="27" dur="2000"/>
                                        <p:tgtEl>
                                          <p:spTgt spid="61461"/>
                                        </p:tgtEl>
                                      </p:cBhvr>
                                    </p:animEffect>
                                  </p:childTnLst>
                                </p:cTn>
                              </p:par>
                              <p:par>
                                <p:cTn id="28" presetID="12" presetClass="entr" presetSubtype="8" fill="hold" grpId="0" nodeType="withEffect">
                                  <p:stCondLst>
                                    <p:cond delay="2000"/>
                                  </p:stCondLst>
                                  <p:childTnLst>
                                    <p:set>
                                      <p:cBhvr>
                                        <p:cTn id="29" dur="1" fill="hold">
                                          <p:stCondLst>
                                            <p:cond delay="0"/>
                                          </p:stCondLst>
                                        </p:cTn>
                                        <p:tgtEl>
                                          <p:spTgt spid="102"/>
                                        </p:tgtEl>
                                        <p:attrNameLst>
                                          <p:attrName>style.visibility</p:attrName>
                                        </p:attrNameLst>
                                      </p:cBhvr>
                                      <p:to>
                                        <p:strVal val="visible"/>
                                      </p:to>
                                    </p:set>
                                    <p:anim calcmode="lin" valueType="num">
                                      <p:cBhvr additive="base">
                                        <p:cTn id="30" dur="1500"/>
                                        <p:tgtEl>
                                          <p:spTgt spid="102"/>
                                        </p:tgtEl>
                                        <p:attrNameLst>
                                          <p:attrName>ppt_x</p:attrName>
                                        </p:attrNameLst>
                                      </p:cBhvr>
                                      <p:tavLst>
                                        <p:tav tm="0">
                                          <p:val>
                                            <p:strVal val="#ppt_x-#ppt_w*1.125000"/>
                                          </p:val>
                                        </p:tav>
                                        <p:tav tm="100000">
                                          <p:val>
                                            <p:strVal val="#ppt_x"/>
                                          </p:val>
                                        </p:tav>
                                      </p:tavLst>
                                    </p:anim>
                                    <p:animEffect transition="in" filter="wipe(right)">
                                      <p:cBhvr>
                                        <p:cTn id="31" dur="1500"/>
                                        <p:tgtEl>
                                          <p:spTgt spid="102"/>
                                        </p:tgtEl>
                                      </p:cBhvr>
                                    </p:animEffect>
                                  </p:childTnLst>
                                </p:cTn>
                              </p:par>
                              <p:par>
                                <p:cTn id="32" presetID="12" presetClass="entr" presetSubtype="8" fill="hold" grpId="0" nodeType="withEffect">
                                  <p:stCondLst>
                                    <p:cond delay="2000"/>
                                  </p:stCondLst>
                                  <p:childTnLst>
                                    <p:set>
                                      <p:cBhvr>
                                        <p:cTn id="33" dur="1" fill="hold">
                                          <p:stCondLst>
                                            <p:cond delay="0"/>
                                          </p:stCondLst>
                                        </p:cTn>
                                        <p:tgtEl>
                                          <p:spTgt spid="103"/>
                                        </p:tgtEl>
                                        <p:attrNameLst>
                                          <p:attrName>style.visibility</p:attrName>
                                        </p:attrNameLst>
                                      </p:cBhvr>
                                      <p:to>
                                        <p:strVal val="visible"/>
                                      </p:to>
                                    </p:set>
                                    <p:anim calcmode="lin" valueType="num">
                                      <p:cBhvr additive="base">
                                        <p:cTn id="34" dur="1500"/>
                                        <p:tgtEl>
                                          <p:spTgt spid="103"/>
                                        </p:tgtEl>
                                        <p:attrNameLst>
                                          <p:attrName>ppt_x</p:attrName>
                                        </p:attrNameLst>
                                      </p:cBhvr>
                                      <p:tavLst>
                                        <p:tav tm="0">
                                          <p:val>
                                            <p:strVal val="#ppt_x-#ppt_w*1.125000"/>
                                          </p:val>
                                        </p:tav>
                                        <p:tav tm="100000">
                                          <p:val>
                                            <p:strVal val="#ppt_x"/>
                                          </p:val>
                                        </p:tav>
                                      </p:tavLst>
                                    </p:anim>
                                    <p:animEffect transition="in" filter="wipe(right)">
                                      <p:cBhvr>
                                        <p:cTn id="35" dur="1500"/>
                                        <p:tgtEl>
                                          <p:spTgt spid="103"/>
                                        </p:tgtEl>
                                      </p:cBhvr>
                                    </p:animEffect>
                                  </p:childTnLst>
                                </p:cTn>
                              </p:par>
                              <p:par>
                                <p:cTn id="36" presetID="22" presetClass="entr" presetSubtype="2" fill="hold" nodeType="withEffect">
                                  <p:stCondLst>
                                    <p:cond delay="3000"/>
                                  </p:stCondLst>
                                  <p:childTnLst>
                                    <p:set>
                                      <p:cBhvr>
                                        <p:cTn id="37" dur="1" fill="hold">
                                          <p:stCondLst>
                                            <p:cond delay="0"/>
                                          </p:stCondLst>
                                        </p:cTn>
                                        <p:tgtEl>
                                          <p:spTgt spid="67"/>
                                        </p:tgtEl>
                                        <p:attrNameLst>
                                          <p:attrName>style.visibility</p:attrName>
                                        </p:attrNameLst>
                                      </p:cBhvr>
                                      <p:to>
                                        <p:strVal val="visible"/>
                                      </p:to>
                                    </p:set>
                                    <p:animEffect transition="in" filter="wipe(right)">
                                      <p:cBhvr>
                                        <p:cTn id="38" dur="2000"/>
                                        <p:tgtEl>
                                          <p:spTgt spid="67"/>
                                        </p:tgtEl>
                                      </p:cBhvr>
                                    </p:animEffect>
                                  </p:childTnLst>
                                </p:cTn>
                              </p:par>
                              <p:par>
                                <p:cTn id="39" presetID="23" presetClass="entr" presetSubtype="16" fill="hold" grpId="0" nodeType="withEffect">
                                  <p:stCondLst>
                                    <p:cond delay="3000"/>
                                  </p:stCondLst>
                                  <p:childTnLst>
                                    <p:set>
                                      <p:cBhvr>
                                        <p:cTn id="40" dur="1" fill="hold">
                                          <p:stCondLst>
                                            <p:cond delay="0"/>
                                          </p:stCondLst>
                                        </p:cTn>
                                        <p:tgtEl>
                                          <p:spTgt spid="62"/>
                                        </p:tgtEl>
                                        <p:attrNameLst>
                                          <p:attrName>style.visibility</p:attrName>
                                        </p:attrNameLst>
                                      </p:cBhvr>
                                      <p:to>
                                        <p:strVal val="visible"/>
                                      </p:to>
                                    </p:set>
                                    <p:anim calcmode="lin" valueType="num">
                                      <p:cBhvr>
                                        <p:cTn id="41" dur="1500" fill="hold"/>
                                        <p:tgtEl>
                                          <p:spTgt spid="62"/>
                                        </p:tgtEl>
                                        <p:attrNameLst>
                                          <p:attrName>ppt_w</p:attrName>
                                        </p:attrNameLst>
                                      </p:cBhvr>
                                      <p:tavLst>
                                        <p:tav tm="0">
                                          <p:val>
                                            <p:fltVal val="0"/>
                                          </p:val>
                                        </p:tav>
                                        <p:tav tm="100000">
                                          <p:val>
                                            <p:strVal val="#ppt_w"/>
                                          </p:val>
                                        </p:tav>
                                      </p:tavLst>
                                    </p:anim>
                                    <p:anim calcmode="lin" valueType="num">
                                      <p:cBhvr>
                                        <p:cTn id="42" dur="1500" fill="hold"/>
                                        <p:tgtEl>
                                          <p:spTgt spid="62"/>
                                        </p:tgtEl>
                                        <p:attrNameLst>
                                          <p:attrName>ppt_h</p:attrName>
                                        </p:attrNameLst>
                                      </p:cBhvr>
                                      <p:tavLst>
                                        <p:tav tm="0">
                                          <p:val>
                                            <p:fltVal val="0"/>
                                          </p:val>
                                        </p:tav>
                                        <p:tav tm="100000">
                                          <p:val>
                                            <p:strVal val="#ppt_h"/>
                                          </p:val>
                                        </p:tav>
                                      </p:tavLst>
                                    </p:anim>
                                  </p:childTnLst>
                                </p:cTn>
                              </p:par>
                              <p:par>
                                <p:cTn id="43" presetID="23" presetClass="entr" presetSubtype="16" fill="hold" grpId="0" nodeType="withEffect">
                                  <p:stCondLst>
                                    <p:cond delay="3000"/>
                                  </p:stCondLst>
                                  <p:childTnLst>
                                    <p:set>
                                      <p:cBhvr>
                                        <p:cTn id="44" dur="1" fill="hold">
                                          <p:stCondLst>
                                            <p:cond delay="0"/>
                                          </p:stCondLst>
                                        </p:cTn>
                                        <p:tgtEl>
                                          <p:spTgt spid="63"/>
                                        </p:tgtEl>
                                        <p:attrNameLst>
                                          <p:attrName>style.visibility</p:attrName>
                                        </p:attrNameLst>
                                      </p:cBhvr>
                                      <p:to>
                                        <p:strVal val="visible"/>
                                      </p:to>
                                    </p:set>
                                    <p:anim calcmode="lin" valueType="num">
                                      <p:cBhvr>
                                        <p:cTn id="45" dur="1500" fill="hold"/>
                                        <p:tgtEl>
                                          <p:spTgt spid="63"/>
                                        </p:tgtEl>
                                        <p:attrNameLst>
                                          <p:attrName>ppt_w</p:attrName>
                                        </p:attrNameLst>
                                      </p:cBhvr>
                                      <p:tavLst>
                                        <p:tav tm="0">
                                          <p:val>
                                            <p:fltVal val="0"/>
                                          </p:val>
                                        </p:tav>
                                        <p:tav tm="100000">
                                          <p:val>
                                            <p:strVal val="#ppt_w"/>
                                          </p:val>
                                        </p:tav>
                                      </p:tavLst>
                                    </p:anim>
                                    <p:anim calcmode="lin" valueType="num">
                                      <p:cBhvr>
                                        <p:cTn id="46" dur="1500" fill="hold"/>
                                        <p:tgtEl>
                                          <p:spTgt spid="63"/>
                                        </p:tgtEl>
                                        <p:attrNameLst>
                                          <p:attrName>ppt_h</p:attrName>
                                        </p:attrNameLst>
                                      </p:cBhvr>
                                      <p:tavLst>
                                        <p:tav tm="0">
                                          <p:val>
                                            <p:fltVal val="0"/>
                                          </p:val>
                                        </p:tav>
                                        <p:tav tm="100000">
                                          <p:val>
                                            <p:strVal val="#ppt_h"/>
                                          </p:val>
                                        </p:tav>
                                      </p:tavLst>
                                    </p:anim>
                                  </p:childTnLst>
                                </p:cTn>
                              </p:par>
                              <p:par>
                                <p:cTn id="47" presetID="23" presetClass="entr" presetSubtype="16" fill="hold" grpId="0" nodeType="withEffect">
                                  <p:stCondLst>
                                    <p:cond delay="3000"/>
                                  </p:stCondLst>
                                  <p:childTnLst>
                                    <p:set>
                                      <p:cBhvr>
                                        <p:cTn id="48" dur="1" fill="hold">
                                          <p:stCondLst>
                                            <p:cond delay="0"/>
                                          </p:stCondLst>
                                        </p:cTn>
                                        <p:tgtEl>
                                          <p:spTgt spid="61443"/>
                                        </p:tgtEl>
                                        <p:attrNameLst>
                                          <p:attrName>style.visibility</p:attrName>
                                        </p:attrNameLst>
                                      </p:cBhvr>
                                      <p:to>
                                        <p:strVal val="visible"/>
                                      </p:to>
                                    </p:set>
                                    <p:anim calcmode="lin" valueType="num">
                                      <p:cBhvr>
                                        <p:cTn id="49" dur="1500" fill="hold"/>
                                        <p:tgtEl>
                                          <p:spTgt spid="61443"/>
                                        </p:tgtEl>
                                        <p:attrNameLst>
                                          <p:attrName>ppt_w</p:attrName>
                                        </p:attrNameLst>
                                      </p:cBhvr>
                                      <p:tavLst>
                                        <p:tav tm="0">
                                          <p:val>
                                            <p:fltVal val="0"/>
                                          </p:val>
                                        </p:tav>
                                        <p:tav tm="100000">
                                          <p:val>
                                            <p:strVal val="#ppt_w"/>
                                          </p:val>
                                        </p:tav>
                                      </p:tavLst>
                                    </p:anim>
                                    <p:anim calcmode="lin" valueType="num">
                                      <p:cBhvr>
                                        <p:cTn id="50" dur="1500" fill="hold"/>
                                        <p:tgtEl>
                                          <p:spTgt spid="61443"/>
                                        </p:tgtEl>
                                        <p:attrNameLst>
                                          <p:attrName>ppt_h</p:attrName>
                                        </p:attrNameLst>
                                      </p:cBhvr>
                                      <p:tavLst>
                                        <p:tav tm="0">
                                          <p:val>
                                            <p:fltVal val="0"/>
                                          </p:val>
                                        </p:tav>
                                        <p:tav tm="100000">
                                          <p:val>
                                            <p:strVal val="#ppt_h"/>
                                          </p:val>
                                        </p:tav>
                                      </p:tavLst>
                                    </p:anim>
                                  </p:childTnLst>
                                </p:cTn>
                              </p:par>
                              <p:par>
                                <p:cTn id="51" presetID="23" presetClass="entr" presetSubtype="16" fill="hold" grpId="0" nodeType="withEffect">
                                  <p:stCondLst>
                                    <p:cond delay="3000"/>
                                  </p:stCondLst>
                                  <p:childTnLst>
                                    <p:set>
                                      <p:cBhvr>
                                        <p:cTn id="52" dur="1" fill="hold">
                                          <p:stCondLst>
                                            <p:cond delay="0"/>
                                          </p:stCondLst>
                                        </p:cTn>
                                        <p:tgtEl>
                                          <p:spTgt spid="61440"/>
                                        </p:tgtEl>
                                        <p:attrNameLst>
                                          <p:attrName>style.visibility</p:attrName>
                                        </p:attrNameLst>
                                      </p:cBhvr>
                                      <p:to>
                                        <p:strVal val="visible"/>
                                      </p:to>
                                    </p:set>
                                    <p:anim calcmode="lin" valueType="num">
                                      <p:cBhvr>
                                        <p:cTn id="53" dur="1500" fill="hold"/>
                                        <p:tgtEl>
                                          <p:spTgt spid="61440"/>
                                        </p:tgtEl>
                                        <p:attrNameLst>
                                          <p:attrName>ppt_w</p:attrName>
                                        </p:attrNameLst>
                                      </p:cBhvr>
                                      <p:tavLst>
                                        <p:tav tm="0">
                                          <p:val>
                                            <p:fltVal val="0"/>
                                          </p:val>
                                        </p:tav>
                                        <p:tav tm="100000">
                                          <p:val>
                                            <p:strVal val="#ppt_w"/>
                                          </p:val>
                                        </p:tav>
                                      </p:tavLst>
                                    </p:anim>
                                    <p:anim calcmode="lin" valueType="num">
                                      <p:cBhvr>
                                        <p:cTn id="54" dur="1500" fill="hold"/>
                                        <p:tgtEl>
                                          <p:spTgt spid="61440"/>
                                        </p:tgtEl>
                                        <p:attrNameLst>
                                          <p:attrName>ppt_h</p:attrName>
                                        </p:attrNameLst>
                                      </p:cBhvr>
                                      <p:tavLst>
                                        <p:tav tm="0">
                                          <p:val>
                                            <p:fltVal val="0"/>
                                          </p:val>
                                        </p:tav>
                                        <p:tav tm="100000">
                                          <p:val>
                                            <p:strVal val="#ppt_h"/>
                                          </p:val>
                                        </p:tav>
                                      </p:tavLst>
                                    </p:anim>
                                  </p:childTnLst>
                                </p:cTn>
                              </p:par>
                              <p:par>
                                <p:cTn id="55" presetID="23" presetClass="entr" presetSubtype="16" fill="hold" grpId="0" nodeType="withEffect">
                                  <p:stCondLst>
                                    <p:cond delay="3000"/>
                                  </p:stCondLst>
                                  <p:childTnLst>
                                    <p:set>
                                      <p:cBhvr>
                                        <p:cTn id="56" dur="1" fill="hold">
                                          <p:stCondLst>
                                            <p:cond delay="0"/>
                                          </p:stCondLst>
                                        </p:cTn>
                                        <p:tgtEl>
                                          <p:spTgt spid="61441"/>
                                        </p:tgtEl>
                                        <p:attrNameLst>
                                          <p:attrName>style.visibility</p:attrName>
                                        </p:attrNameLst>
                                      </p:cBhvr>
                                      <p:to>
                                        <p:strVal val="visible"/>
                                      </p:to>
                                    </p:set>
                                    <p:anim calcmode="lin" valueType="num">
                                      <p:cBhvr>
                                        <p:cTn id="57" dur="1500" fill="hold"/>
                                        <p:tgtEl>
                                          <p:spTgt spid="61441"/>
                                        </p:tgtEl>
                                        <p:attrNameLst>
                                          <p:attrName>ppt_w</p:attrName>
                                        </p:attrNameLst>
                                      </p:cBhvr>
                                      <p:tavLst>
                                        <p:tav tm="0">
                                          <p:val>
                                            <p:fltVal val="0"/>
                                          </p:val>
                                        </p:tav>
                                        <p:tav tm="100000">
                                          <p:val>
                                            <p:strVal val="#ppt_w"/>
                                          </p:val>
                                        </p:tav>
                                      </p:tavLst>
                                    </p:anim>
                                    <p:anim calcmode="lin" valueType="num">
                                      <p:cBhvr>
                                        <p:cTn id="58" dur="1500" fill="hold"/>
                                        <p:tgtEl>
                                          <p:spTgt spid="61441"/>
                                        </p:tgtEl>
                                        <p:attrNameLst>
                                          <p:attrName>ppt_h</p:attrName>
                                        </p:attrNameLst>
                                      </p:cBhvr>
                                      <p:tavLst>
                                        <p:tav tm="0">
                                          <p:val>
                                            <p:fltVal val="0"/>
                                          </p:val>
                                        </p:tav>
                                        <p:tav tm="100000">
                                          <p:val>
                                            <p:strVal val="#ppt_h"/>
                                          </p:val>
                                        </p:tav>
                                      </p:tavLst>
                                    </p:anim>
                                  </p:childTnLst>
                                </p:cTn>
                              </p:par>
                              <p:par>
                                <p:cTn id="59" presetID="23" presetClass="entr" presetSubtype="16" fill="hold" grpId="0" nodeType="withEffect">
                                  <p:stCondLst>
                                    <p:cond delay="3000"/>
                                  </p:stCondLst>
                                  <p:childTnLst>
                                    <p:set>
                                      <p:cBhvr>
                                        <p:cTn id="60" dur="1" fill="hold">
                                          <p:stCondLst>
                                            <p:cond delay="0"/>
                                          </p:stCondLst>
                                        </p:cTn>
                                        <p:tgtEl>
                                          <p:spTgt spid="61444"/>
                                        </p:tgtEl>
                                        <p:attrNameLst>
                                          <p:attrName>style.visibility</p:attrName>
                                        </p:attrNameLst>
                                      </p:cBhvr>
                                      <p:to>
                                        <p:strVal val="visible"/>
                                      </p:to>
                                    </p:set>
                                    <p:anim calcmode="lin" valueType="num">
                                      <p:cBhvr>
                                        <p:cTn id="61" dur="1500" fill="hold"/>
                                        <p:tgtEl>
                                          <p:spTgt spid="61444"/>
                                        </p:tgtEl>
                                        <p:attrNameLst>
                                          <p:attrName>ppt_w</p:attrName>
                                        </p:attrNameLst>
                                      </p:cBhvr>
                                      <p:tavLst>
                                        <p:tav tm="0">
                                          <p:val>
                                            <p:fltVal val="0"/>
                                          </p:val>
                                        </p:tav>
                                        <p:tav tm="100000">
                                          <p:val>
                                            <p:strVal val="#ppt_w"/>
                                          </p:val>
                                        </p:tav>
                                      </p:tavLst>
                                    </p:anim>
                                    <p:anim calcmode="lin" valueType="num">
                                      <p:cBhvr>
                                        <p:cTn id="62" dur="1500" fill="hold"/>
                                        <p:tgtEl>
                                          <p:spTgt spid="61444"/>
                                        </p:tgtEl>
                                        <p:attrNameLst>
                                          <p:attrName>ppt_h</p:attrName>
                                        </p:attrNameLst>
                                      </p:cBhvr>
                                      <p:tavLst>
                                        <p:tav tm="0">
                                          <p:val>
                                            <p:fltVal val="0"/>
                                          </p:val>
                                        </p:tav>
                                        <p:tav tm="100000">
                                          <p:val>
                                            <p:strVal val="#ppt_h"/>
                                          </p:val>
                                        </p:tav>
                                      </p:tavLst>
                                    </p:anim>
                                  </p:childTnLst>
                                </p:cTn>
                              </p:par>
                              <p:par>
                                <p:cTn id="63" presetID="10" presetClass="entr" presetSubtype="0" fill="hold" grpId="0" nodeType="withEffect">
                                  <p:stCondLst>
                                    <p:cond delay="4000"/>
                                  </p:stCondLst>
                                  <p:childTnLst>
                                    <p:set>
                                      <p:cBhvr>
                                        <p:cTn id="64" dur="1" fill="hold">
                                          <p:stCondLst>
                                            <p:cond delay="0"/>
                                          </p:stCondLst>
                                        </p:cTn>
                                        <p:tgtEl>
                                          <p:spTgt spid="61445"/>
                                        </p:tgtEl>
                                        <p:attrNameLst>
                                          <p:attrName>style.visibility</p:attrName>
                                        </p:attrNameLst>
                                      </p:cBhvr>
                                      <p:to>
                                        <p:strVal val="visible"/>
                                      </p:to>
                                    </p:set>
                                    <p:animEffect transition="in" filter="fade">
                                      <p:cBhvr>
                                        <p:cTn id="65" dur="1000"/>
                                        <p:tgtEl>
                                          <p:spTgt spid="61445"/>
                                        </p:tgtEl>
                                      </p:cBhvr>
                                    </p:animEffect>
                                  </p:childTnLst>
                                </p:cTn>
                              </p:par>
                              <p:par>
                                <p:cTn id="66" presetID="10" presetClass="entr" presetSubtype="0" fill="hold" grpId="0" nodeType="withEffect">
                                  <p:stCondLst>
                                    <p:cond delay="4000"/>
                                  </p:stCondLst>
                                  <p:childTnLst>
                                    <p:set>
                                      <p:cBhvr>
                                        <p:cTn id="67" dur="1" fill="hold">
                                          <p:stCondLst>
                                            <p:cond delay="0"/>
                                          </p:stCondLst>
                                        </p:cTn>
                                        <p:tgtEl>
                                          <p:spTgt spid="74"/>
                                        </p:tgtEl>
                                        <p:attrNameLst>
                                          <p:attrName>style.visibility</p:attrName>
                                        </p:attrNameLst>
                                      </p:cBhvr>
                                      <p:to>
                                        <p:strVal val="visible"/>
                                      </p:to>
                                    </p:set>
                                    <p:animEffect transition="in" filter="fade">
                                      <p:cBhvr>
                                        <p:cTn id="68" dur="1000"/>
                                        <p:tgtEl>
                                          <p:spTgt spid="74"/>
                                        </p:tgtEl>
                                      </p:cBhvr>
                                    </p:animEffect>
                                  </p:childTnLst>
                                </p:cTn>
                              </p:par>
                              <p:par>
                                <p:cTn id="69" presetID="10" presetClass="entr" presetSubtype="0" fill="hold" grpId="0" nodeType="withEffect">
                                  <p:stCondLst>
                                    <p:cond delay="4000"/>
                                  </p:stCondLst>
                                  <p:childTnLst>
                                    <p:set>
                                      <p:cBhvr>
                                        <p:cTn id="70" dur="1" fill="hold">
                                          <p:stCondLst>
                                            <p:cond delay="0"/>
                                          </p:stCondLst>
                                        </p:cTn>
                                        <p:tgtEl>
                                          <p:spTgt spid="83"/>
                                        </p:tgtEl>
                                        <p:attrNameLst>
                                          <p:attrName>style.visibility</p:attrName>
                                        </p:attrNameLst>
                                      </p:cBhvr>
                                      <p:to>
                                        <p:strVal val="visible"/>
                                      </p:to>
                                    </p:set>
                                    <p:animEffect transition="in" filter="fade">
                                      <p:cBhvr>
                                        <p:cTn id="71" dur="1000"/>
                                        <p:tgtEl>
                                          <p:spTgt spid="83"/>
                                        </p:tgtEl>
                                      </p:cBhvr>
                                    </p:animEffect>
                                  </p:childTnLst>
                                </p:cTn>
                              </p:par>
                              <p:par>
                                <p:cTn id="72" presetID="10" presetClass="entr" presetSubtype="0" fill="hold" grpId="0" nodeType="withEffect">
                                  <p:stCondLst>
                                    <p:cond delay="4000"/>
                                  </p:stCondLst>
                                  <p:childTnLst>
                                    <p:set>
                                      <p:cBhvr>
                                        <p:cTn id="73" dur="1" fill="hold">
                                          <p:stCondLst>
                                            <p:cond delay="0"/>
                                          </p:stCondLst>
                                        </p:cTn>
                                        <p:tgtEl>
                                          <p:spTgt spid="77"/>
                                        </p:tgtEl>
                                        <p:attrNameLst>
                                          <p:attrName>style.visibility</p:attrName>
                                        </p:attrNameLst>
                                      </p:cBhvr>
                                      <p:to>
                                        <p:strVal val="visible"/>
                                      </p:to>
                                    </p:set>
                                    <p:animEffect transition="in" filter="fade">
                                      <p:cBhvr>
                                        <p:cTn id="74" dur="1000"/>
                                        <p:tgtEl>
                                          <p:spTgt spid="77"/>
                                        </p:tgtEl>
                                      </p:cBhvr>
                                    </p:animEffect>
                                  </p:childTnLst>
                                </p:cTn>
                              </p:par>
                              <p:par>
                                <p:cTn id="75" presetID="10" presetClass="entr" presetSubtype="0" fill="hold" grpId="0" nodeType="withEffect">
                                  <p:stCondLst>
                                    <p:cond delay="4000"/>
                                  </p:stCondLst>
                                  <p:childTnLst>
                                    <p:set>
                                      <p:cBhvr>
                                        <p:cTn id="76" dur="1" fill="hold">
                                          <p:stCondLst>
                                            <p:cond delay="0"/>
                                          </p:stCondLst>
                                        </p:cTn>
                                        <p:tgtEl>
                                          <p:spTgt spid="80"/>
                                        </p:tgtEl>
                                        <p:attrNameLst>
                                          <p:attrName>style.visibility</p:attrName>
                                        </p:attrNameLst>
                                      </p:cBhvr>
                                      <p:to>
                                        <p:strVal val="visible"/>
                                      </p:to>
                                    </p:set>
                                    <p:animEffect transition="in" filter="fade">
                                      <p:cBhvr>
                                        <p:cTn id="77" dur="1000"/>
                                        <p:tgtEl>
                                          <p:spTgt spid="80"/>
                                        </p:tgtEl>
                                      </p:cBhvr>
                                    </p:animEffect>
                                  </p:childTnLst>
                                </p:cTn>
                              </p:par>
                              <p:par>
                                <p:cTn id="78" presetID="10" presetClass="entr" presetSubtype="0" fill="hold" grpId="0" nodeType="withEffect">
                                  <p:stCondLst>
                                    <p:cond delay="4000"/>
                                  </p:stCondLst>
                                  <p:childTnLst>
                                    <p:set>
                                      <p:cBhvr>
                                        <p:cTn id="79" dur="1" fill="hold">
                                          <p:stCondLst>
                                            <p:cond delay="0"/>
                                          </p:stCondLst>
                                        </p:cTn>
                                        <p:tgtEl>
                                          <p:spTgt spid="86"/>
                                        </p:tgtEl>
                                        <p:attrNameLst>
                                          <p:attrName>style.visibility</p:attrName>
                                        </p:attrNameLst>
                                      </p:cBhvr>
                                      <p:to>
                                        <p:strVal val="visible"/>
                                      </p:to>
                                    </p:set>
                                    <p:animEffect transition="in" filter="fade">
                                      <p:cBhvr>
                                        <p:cTn id="80" dur="10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1461" grpId="0">
        <p:bldAsOne/>
      </p:bldGraphic>
      <p:bldP spid="102" grpId="0"/>
      <p:bldP spid="103" grpId="0"/>
      <p:bldP spid="10" grpId="0" animBg="1"/>
      <p:bldP spid="10" grpId="1" animBg="1"/>
      <p:bldP spid="31" grpId="0" animBg="1"/>
      <p:bldP spid="31" grpId="1" animBg="1"/>
      <p:bldP spid="41" grpId="0" animBg="1"/>
      <p:bldP spid="41" grpId="1" animBg="1"/>
      <p:bldP spid="62" grpId="0" animBg="1"/>
      <p:bldP spid="61445" grpId="0"/>
      <p:bldP spid="63" grpId="0" animBg="1"/>
      <p:bldP spid="74" grpId="0"/>
      <p:bldP spid="61440" grpId="0" animBg="1"/>
      <p:bldP spid="77" grpId="0"/>
      <p:bldP spid="61441" grpId="0" animBg="1"/>
      <p:bldP spid="80" grpId="0"/>
      <p:bldP spid="61443" grpId="0" animBg="1"/>
      <p:bldP spid="83" grpId="0"/>
      <p:bldP spid="61444" grpId="0" animBg="1"/>
      <p:bldP spid="8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3D400E-0F7D-422E-9A29-4609AF97ECD0}"/>
              </a:ext>
            </a:extLst>
          </p:cNvPr>
          <p:cNvSpPr txBox="1"/>
          <p:nvPr/>
        </p:nvSpPr>
        <p:spPr>
          <a:xfrm>
            <a:off x="2840150" y="347081"/>
            <a:ext cx="6511719" cy="446276"/>
          </a:xfrm>
          <a:prstGeom prst="rect">
            <a:avLst/>
          </a:prstGeom>
          <a:noFill/>
        </p:spPr>
        <p:txBody>
          <a:bodyPr wrap="none" rtlCol="0">
            <a:spAutoFit/>
          </a:bodyPr>
          <a:lstStyle/>
          <a:p>
            <a:pPr algn="ctr"/>
            <a:r>
              <a:rPr lang="en-US" sz="2300" b="1" dirty="0">
                <a:solidFill>
                  <a:schemeClr val="bg1">
                    <a:alpha val="80000"/>
                  </a:schemeClr>
                </a:solidFill>
                <a:latin typeface="Century Gothic" panose="020B0502020202020204" pitchFamily="34" charset="0"/>
              </a:rPr>
              <a:t>FROM COST REDUCTION TO VALUE CREATION</a:t>
            </a:r>
          </a:p>
        </p:txBody>
      </p:sp>
      <p:sp>
        <p:nvSpPr>
          <p:cNvPr id="113" name="Rectangle: Top Corners Rounded 112">
            <a:extLst>
              <a:ext uri="{FF2B5EF4-FFF2-40B4-BE49-F238E27FC236}">
                <a16:creationId xmlns:a16="http://schemas.microsoft.com/office/drawing/2014/main" id="{E4498F74-4BB5-4420-A1FA-D7218DF8CFD3}"/>
              </a:ext>
            </a:extLst>
          </p:cNvPr>
          <p:cNvSpPr/>
          <p:nvPr/>
        </p:nvSpPr>
        <p:spPr>
          <a:xfrm>
            <a:off x="5168746" y="5764501"/>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Influence supplier cost base</a:t>
            </a:r>
          </a:p>
        </p:txBody>
      </p:sp>
      <p:sp>
        <p:nvSpPr>
          <p:cNvPr id="114" name="Oval 113">
            <a:extLst>
              <a:ext uri="{FF2B5EF4-FFF2-40B4-BE49-F238E27FC236}">
                <a16:creationId xmlns:a16="http://schemas.microsoft.com/office/drawing/2014/main" id="{B5B87BA5-0917-438E-AFE5-6EFE67E6D9CA}"/>
              </a:ext>
            </a:extLst>
          </p:cNvPr>
          <p:cNvSpPr/>
          <p:nvPr/>
        </p:nvSpPr>
        <p:spPr>
          <a:xfrm>
            <a:off x="6000110" y="5676232"/>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8</a:t>
            </a:r>
          </a:p>
        </p:txBody>
      </p:sp>
      <p:sp>
        <p:nvSpPr>
          <p:cNvPr id="13" name="Freeform: Shape 12">
            <a:extLst>
              <a:ext uri="{FF2B5EF4-FFF2-40B4-BE49-F238E27FC236}">
                <a16:creationId xmlns:a16="http://schemas.microsoft.com/office/drawing/2014/main" id="{1050D4D0-B8E7-46EA-9FAC-F349616D0B48}"/>
              </a:ext>
            </a:extLst>
          </p:cNvPr>
          <p:cNvSpPr/>
          <p:nvPr/>
        </p:nvSpPr>
        <p:spPr>
          <a:xfrm>
            <a:off x="870272" y="1712739"/>
            <a:ext cx="1854507" cy="1030590"/>
          </a:xfrm>
          <a:custGeom>
            <a:avLst/>
            <a:gdLst>
              <a:gd name="connsiteX0" fmla="*/ 337374 w 1854507"/>
              <a:gd name="connsiteY0" fmla="*/ 0 h 1030590"/>
              <a:gd name="connsiteX1" fmla="*/ 662293 w 1854507"/>
              <a:gd name="connsiteY1" fmla="*/ 0 h 1030590"/>
              <a:gd name="connsiteX2" fmla="*/ 927253 w 1854507"/>
              <a:gd name="connsiteY2" fmla="*/ 264960 h 1030590"/>
              <a:gd name="connsiteX3" fmla="*/ 1192213 w 1854507"/>
              <a:gd name="connsiteY3" fmla="*/ 0 h 1030590"/>
              <a:gd name="connsiteX4" fmla="*/ 1517133 w 1854507"/>
              <a:gd name="connsiteY4" fmla="*/ 0 h 1030590"/>
              <a:gd name="connsiteX5" fmla="*/ 1854507 w 1854507"/>
              <a:gd name="connsiteY5" fmla="*/ 337374 h 1030590"/>
              <a:gd name="connsiteX6" fmla="*/ 1854507 w 1854507"/>
              <a:gd name="connsiteY6" fmla="*/ 693216 h 1030590"/>
              <a:gd name="connsiteX7" fmla="*/ 1517133 w 1854507"/>
              <a:gd name="connsiteY7" fmla="*/ 1030590 h 1030590"/>
              <a:gd name="connsiteX8" fmla="*/ 337374 w 1854507"/>
              <a:gd name="connsiteY8" fmla="*/ 1030590 h 1030590"/>
              <a:gd name="connsiteX9" fmla="*/ 0 w 1854507"/>
              <a:gd name="connsiteY9" fmla="*/ 693216 h 1030590"/>
              <a:gd name="connsiteX10" fmla="*/ 0 w 1854507"/>
              <a:gd name="connsiteY10" fmla="*/ 337374 h 1030590"/>
              <a:gd name="connsiteX11" fmla="*/ 337374 w 1854507"/>
              <a:gd name="connsiteY11" fmla="*/ 0 h 103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507" h="1030590">
                <a:moveTo>
                  <a:pt x="337374" y="0"/>
                </a:moveTo>
                <a:lnTo>
                  <a:pt x="662293" y="0"/>
                </a:lnTo>
                <a:cubicBezTo>
                  <a:pt x="662293" y="146333"/>
                  <a:pt x="780920" y="264960"/>
                  <a:pt x="927253" y="264960"/>
                </a:cubicBezTo>
                <a:cubicBezTo>
                  <a:pt x="1073586" y="264960"/>
                  <a:pt x="1192213" y="146333"/>
                  <a:pt x="1192213" y="0"/>
                </a:cubicBezTo>
                <a:lnTo>
                  <a:pt x="1517133" y="0"/>
                </a:lnTo>
                <a:cubicBezTo>
                  <a:pt x="1703460" y="0"/>
                  <a:pt x="1854507" y="151047"/>
                  <a:pt x="1854507" y="337374"/>
                </a:cubicBezTo>
                <a:lnTo>
                  <a:pt x="1854507" y="693216"/>
                </a:lnTo>
                <a:cubicBezTo>
                  <a:pt x="1854507" y="879543"/>
                  <a:pt x="1703460" y="1030590"/>
                  <a:pt x="1517133" y="1030590"/>
                </a:cubicBezTo>
                <a:lnTo>
                  <a:pt x="337374" y="1030590"/>
                </a:lnTo>
                <a:cubicBezTo>
                  <a:pt x="151047" y="1030590"/>
                  <a:pt x="0" y="879543"/>
                  <a:pt x="0" y="693216"/>
                </a:cubicBezTo>
                <a:lnTo>
                  <a:pt x="0" y="337374"/>
                </a:lnTo>
                <a:cubicBezTo>
                  <a:pt x="0" y="151047"/>
                  <a:pt x="151047" y="0"/>
                  <a:pt x="337374"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137160" rIns="182880" bIns="0" numCol="1" spcCol="0" rtlCol="0" fromWordArt="0" anchor="ctr" anchorCtr="0" forceAA="0" compatLnSpc="1">
            <a:prstTxWarp prst="textNoShape">
              <a:avLst/>
            </a:prstTxWarp>
            <a:noAutofit/>
          </a:bodyPr>
          <a:lstStyle/>
          <a:p>
            <a:pPr lvl="0" algn="ctr">
              <a:lnSpc>
                <a:spcPts val="1400"/>
              </a:lnSpc>
              <a:spcAft>
                <a:spcPts val="1200"/>
              </a:spcAft>
            </a:pPr>
            <a:r>
              <a:rPr lang="en-US" sz="900" b="1" dirty="0">
                <a:solidFill>
                  <a:srgbClr val="FFFFFF"/>
                </a:solidFill>
                <a:latin typeface="Century Gothic" panose="020B0502020202020204" pitchFamily="34" charset="0"/>
              </a:rPr>
              <a:t>Price reduction to “Current best price level”</a:t>
            </a:r>
          </a:p>
        </p:txBody>
      </p:sp>
      <p:sp>
        <p:nvSpPr>
          <p:cNvPr id="77" name="Freeform: Shape 76">
            <a:extLst>
              <a:ext uri="{FF2B5EF4-FFF2-40B4-BE49-F238E27FC236}">
                <a16:creationId xmlns:a16="http://schemas.microsoft.com/office/drawing/2014/main" id="{9C25CC8E-3FC9-4C78-BA6D-F6621A2A5A0F}"/>
              </a:ext>
            </a:extLst>
          </p:cNvPr>
          <p:cNvSpPr/>
          <p:nvPr/>
        </p:nvSpPr>
        <p:spPr>
          <a:xfrm>
            <a:off x="9467221" y="1712739"/>
            <a:ext cx="1854507" cy="1030590"/>
          </a:xfrm>
          <a:custGeom>
            <a:avLst/>
            <a:gdLst>
              <a:gd name="connsiteX0" fmla="*/ 337374 w 1854507"/>
              <a:gd name="connsiteY0" fmla="*/ 0 h 1030590"/>
              <a:gd name="connsiteX1" fmla="*/ 662293 w 1854507"/>
              <a:gd name="connsiteY1" fmla="*/ 0 h 1030590"/>
              <a:gd name="connsiteX2" fmla="*/ 927253 w 1854507"/>
              <a:gd name="connsiteY2" fmla="*/ 264960 h 1030590"/>
              <a:gd name="connsiteX3" fmla="*/ 1192213 w 1854507"/>
              <a:gd name="connsiteY3" fmla="*/ 0 h 1030590"/>
              <a:gd name="connsiteX4" fmla="*/ 1517133 w 1854507"/>
              <a:gd name="connsiteY4" fmla="*/ 0 h 1030590"/>
              <a:gd name="connsiteX5" fmla="*/ 1854507 w 1854507"/>
              <a:gd name="connsiteY5" fmla="*/ 337374 h 1030590"/>
              <a:gd name="connsiteX6" fmla="*/ 1854507 w 1854507"/>
              <a:gd name="connsiteY6" fmla="*/ 693216 h 1030590"/>
              <a:gd name="connsiteX7" fmla="*/ 1517133 w 1854507"/>
              <a:gd name="connsiteY7" fmla="*/ 1030590 h 1030590"/>
              <a:gd name="connsiteX8" fmla="*/ 337374 w 1854507"/>
              <a:gd name="connsiteY8" fmla="*/ 1030590 h 1030590"/>
              <a:gd name="connsiteX9" fmla="*/ 0 w 1854507"/>
              <a:gd name="connsiteY9" fmla="*/ 693216 h 1030590"/>
              <a:gd name="connsiteX10" fmla="*/ 0 w 1854507"/>
              <a:gd name="connsiteY10" fmla="*/ 337374 h 1030590"/>
              <a:gd name="connsiteX11" fmla="*/ 337374 w 1854507"/>
              <a:gd name="connsiteY11" fmla="*/ 0 h 103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507" h="1030590">
                <a:moveTo>
                  <a:pt x="337374" y="0"/>
                </a:moveTo>
                <a:lnTo>
                  <a:pt x="662293" y="0"/>
                </a:lnTo>
                <a:cubicBezTo>
                  <a:pt x="662293" y="146333"/>
                  <a:pt x="780920" y="264960"/>
                  <a:pt x="927253" y="264960"/>
                </a:cubicBezTo>
                <a:cubicBezTo>
                  <a:pt x="1073586" y="264960"/>
                  <a:pt x="1192213" y="146333"/>
                  <a:pt x="1192213" y="0"/>
                </a:cubicBezTo>
                <a:lnTo>
                  <a:pt x="1517133" y="0"/>
                </a:lnTo>
                <a:cubicBezTo>
                  <a:pt x="1703460" y="0"/>
                  <a:pt x="1854507" y="151047"/>
                  <a:pt x="1854507" y="337374"/>
                </a:cubicBezTo>
                <a:lnTo>
                  <a:pt x="1854507" y="693216"/>
                </a:lnTo>
                <a:cubicBezTo>
                  <a:pt x="1854507" y="879543"/>
                  <a:pt x="1703460" y="1030590"/>
                  <a:pt x="1517133" y="1030590"/>
                </a:cubicBezTo>
                <a:lnTo>
                  <a:pt x="337374" y="1030590"/>
                </a:lnTo>
                <a:cubicBezTo>
                  <a:pt x="151047" y="1030590"/>
                  <a:pt x="0" y="879543"/>
                  <a:pt x="0" y="693216"/>
                </a:cubicBezTo>
                <a:lnTo>
                  <a:pt x="0" y="337374"/>
                </a:lnTo>
                <a:cubicBezTo>
                  <a:pt x="0" y="151047"/>
                  <a:pt x="151047" y="0"/>
                  <a:pt x="337374"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137160" rIns="182880" bIns="0" numCol="1" spcCol="0" rtlCol="0" fromWordArt="0" anchor="ctr" anchorCtr="0" forceAA="0" compatLnSpc="1">
            <a:prstTxWarp prst="textNoShape">
              <a:avLst/>
            </a:prstTxWarp>
            <a:noAutofit/>
          </a:bodyPr>
          <a:lstStyle/>
          <a:p>
            <a:pPr algn="ctr">
              <a:lnSpc>
                <a:spcPts val="1400"/>
              </a:lnSpc>
              <a:spcAft>
                <a:spcPts val="1200"/>
              </a:spcAft>
            </a:pPr>
            <a:r>
              <a:rPr lang="en-US" sz="900" b="1" dirty="0">
                <a:solidFill>
                  <a:srgbClr val="FFFFFF"/>
                </a:solidFill>
                <a:latin typeface="Century Gothic" panose="020B0502020202020204" pitchFamily="34" charset="0"/>
              </a:rPr>
              <a:t>Business model adaptation</a:t>
            </a:r>
          </a:p>
        </p:txBody>
      </p:sp>
      <p:sp>
        <p:nvSpPr>
          <p:cNvPr id="78" name="Oval 77">
            <a:extLst>
              <a:ext uri="{FF2B5EF4-FFF2-40B4-BE49-F238E27FC236}">
                <a16:creationId xmlns:a16="http://schemas.microsoft.com/office/drawing/2014/main" id="{5310DB53-71A0-4E62-BD24-CA606380927B}"/>
              </a:ext>
            </a:extLst>
          </p:cNvPr>
          <p:cNvSpPr/>
          <p:nvPr/>
        </p:nvSpPr>
        <p:spPr>
          <a:xfrm>
            <a:off x="10204618" y="1522883"/>
            <a:ext cx="379712" cy="379712"/>
          </a:xfrm>
          <a:prstGeom prst="ellipse">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sz="1400" b="1" dirty="0">
                <a:solidFill>
                  <a:schemeClr val="accent4">
                    <a:lumMod val="60000"/>
                    <a:lumOff val="40000"/>
                  </a:schemeClr>
                </a:solidFill>
                <a:latin typeface="Century Gothic" panose="020B0502020202020204" pitchFamily="34" charset="0"/>
              </a:rPr>
              <a:t>E</a:t>
            </a:r>
          </a:p>
        </p:txBody>
      </p:sp>
      <p:sp>
        <p:nvSpPr>
          <p:cNvPr id="92" name="Freeform: Shape 91">
            <a:extLst>
              <a:ext uri="{FF2B5EF4-FFF2-40B4-BE49-F238E27FC236}">
                <a16:creationId xmlns:a16="http://schemas.microsoft.com/office/drawing/2014/main" id="{B4EF9A54-AFD5-44B2-B04F-373617D41EA4}"/>
              </a:ext>
            </a:extLst>
          </p:cNvPr>
          <p:cNvSpPr/>
          <p:nvPr/>
        </p:nvSpPr>
        <p:spPr>
          <a:xfrm>
            <a:off x="7317983" y="1712739"/>
            <a:ext cx="1854507" cy="1030590"/>
          </a:xfrm>
          <a:custGeom>
            <a:avLst/>
            <a:gdLst>
              <a:gd name="connsiteX0" fmla="*/ 337374 w 1854507"/>
              <a:gd name="connsiteY0" fmla="*/ 0 h 1030590"/>
              <a:gd name="connsiteX1" fmla="*/ 662293 w 1854507"/>
              <a:gd name="connsiteY1" fmla="*/ 0 h 1030590"/>
              <a:gd name="connsiteX2" fmla="*/ 927253 w 1854507"/>
              <a:gd name="connsiteY2" fmla="*/ 264960 h 1030590"/>
              <a:gd name="connsiteX3" fmla="*/ 1192213 w 1854507"/>
              <a:gd name="connsiteY3" fmla="*/ 0 h 1030590"/>
              <a:gd name="connsiteX4" fmla="*/ 1517133 w 1854507"/>
              <a:gd name="connsiteY4" fmla="*/ 0 h 1030590"/>
              <a:gd name="connsiteX5" fmla="*/ 1854507 w 1854507"/>
              <a:gd name="connsiteY5" fmla="*/ 337374 h 1030590"/>
              <a:gd name="connsiteX6" fmla="*/ 1854507 w 1854507"/>
              <a:gd name="connsiteY6" fmla="*/ 693216 h 1030590"/>
              <a:gd name="connsiteX7" fmla="*/ 1517133 w 1854507"/>
              <a:gd name="connsiteY7" fmla="*/ 1030590 h 1030590"/>
              <a:gd name="connsiteX8" fmla="*/ 337374 w 1854507"/>
              <a:gd name="connsiteY8" fmla="*/ 1030590 h 1030590"/>
              <a:gd name="connsiteX9" fmla="*/ 0 w 1854507"/>
              <a:gd name="connsiteY9" fmla="*/ 693216 h 1030590"/>
              <a:gd name="connsiteX10" fmla="*/ 0 w 1854507"/>
              <a:gd name="connsiteY10" fmla="*/ 337374 h 1030590"/>
              <a:gd name="connsiteX11" fmla="*/ 337374 w 1854507"/>
              <a:gd name="connsiteY11" fmla="*/ 0 h 103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507" h="1030590">
                <a:moveTo>
                  <a:pt x="337374" y="0"/>
                </a:moveTo>
                <a:lnTo>
                  <a:pt x="662293" y="0"/>
                </a:lnTo>
                <a:cubicBezTo>
                  <a:pt x="662293" y="146333"/>
                  <a:pt x="780920" y="264960"/>
                  <a:pt x="927253" y="264960"/>
                </a:cubicBezTo>
                <a:cubicBezTo>
                  <a:pt x="1073586" y="264960"/>
                  <a:pt x="1192213" y="146333"/>
                  <a:pt x="1192213" y="0"/>
                </a:cubicBezTo>
                <a:lnTo>
                  <a:pt x="1517133" y="0"/>
                </a:lnTo>
                <a:cubicBezTo>
                  <a:pt x="1703460" y="0"/>
                  <a:pt x="1854507" y="151047"/>
                  <a:pt x="1854507" y="337374"/>
                </a:cubicBezTo>
                <a:lnTo>
                  <a:pt x="1854507" y="693216"/>
                </a:lnTo>
                <a:cubicBezTo>
                  <a:pt x="1854507" y="879543"/>
                  <a:pt x="1703460" y="1030590"/>
                  <a:pt x="1517133" y="1030590"/>
                </a:cubicBezTo>
                <a:lnTo>
                  <a:pt x="337374" y="1030590"/>
                </a:lnTo>
                <a:cubicBezTo>
                  <a:pt x="151047" y="1030590"/>
                  <a:pt x="0" y="879543"/>
                  <a:pt x="0" y="693216"/>
                </a:cubicBezTo>
                <a:lnTo>
                  <a:pt x="0" y="337374"/>
                </a:lnTo>
                <a:cubicBezTo>
                  <a:pt x="0" y="151047"/>
                  <a:pt x="151047" y="0"/>
                  <a:pt x="337374"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137160" rIns="182880" bIns="0" numCol="1" spcCol="0" rtlCol="0" fromWordArt="0" anchor="ctr" anchorCtr="0" forceAA="0" compatLnSpc="1">
            <a:prstTxWarp prst="textNoShape">
              <a:avLst/>
            </a:prstTxWarp>
            <a:noAutofit/>
          </a:bodyPr>
          <a:lstStyle/>
          <a:p>
            <a:pPr algn="ctr">
              <a:lnSpc>
                <a:spcPts val="1400"/>
              </a:lnSpc>
              <a:spcAft>
                <a:spcPts val="1200"/>
              </a:spcAft>
            </a:pPr>
            <a:r>
              <a:rPr lang="en-US" sz="900" b="1" dirty="0">
                <a:solidFill>
                  <a:srgbClr val="FFFFFF"/>
                </a:solidFill>
                <a:latin typeface="Century Gothic" panose="020B0502020202020204" pitchFamily="34" charset="0"/>
              </a:rPr>
              <a:t>Design-to-cost</a:t>
            </a:r>
          </a:p>
        </p:txBody>
      </p:sp>
      <p:sp>
        <p:nvSpPr>
          <p:cNvPr id="93" name="Oval 92">
            <a:extLst>
              <a:ext uri="{FF2B5EF4-FFF2-40B4-BE49-F238E27FC236}">
                <a16:creationId xmlns:a16="http://schemas.microsoft.com/office/drawing/2014/main" id="{EDC4B9F9-38FD-439B-BE6F-21345AD644CC}"/>
              </a:ext>
            </a:extLst>
          </p:cNvPr>
          <p:cNvSpPr/>
          <p:nvPr/>
        </p:nvSpPr>
        <p:spPr>
          <a:xfrm>
            <a:off x="8055380" y="1522883"/>
            <a:ext cx="379712" cy="379712"/>
          </a:xfrm>
          <a:prstGeom prst="ellipse">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sz="1400" b="1" dirty="0">
                <a:solidFill>
                  <a:schemeClr val="accent4">
                    <a:lumMod val="60000"/>
                    <a:lumOff val="40000"/>
                  </a:schemeClr>
                </a:solidFill>
                <a:latin typeface="Century Gothic" panose="020B0502020202020204" pitchFamily="34" charset="0"/>
              </a:rPr>
              <a:t>D</a:t>
            </a:r>
          </a:p>
        </p:txBody>
      </p:sp>
      <p:sp>
        <p:nvSpPr>
          <p:cNvPr id="107" name="Freeform: Shape 106">
            <a:extLst>
              <a:ext uri="{FF2B5EF4-FFF2-40B4-BE49-F238E27FC236}">
                <a16:creationId xmlns:a16="http://schemas.microsoft.com/office/drawing/2014/main" id="{95013AD5-912C-4503-B248-CAA2600A9066}"/>
              </a:ext>
            </a:extLst>
          </p:cNvPr>
          <p:cNvSpPr/>
          <p:nvPr/>
        </p:nvSpPr>
        <p:spPr>
          <a:xfrm>
            <a:off x="5168746" y="1712739"/>
            <a:ext cx="1854507" cy="1030590"/>
          </a:xfrm>
          <a:custGeom>
            <a:avLst/>
            <a:gdLst>
              <a:gd name="connsiteX0" fmla="*/ 337374 w 1854507"/>
              <a:gd name="connsiteY0" fmla="*/ 0 h 1030590"/>
              <a:gd name="connsiteX1" fmla="*/ 662293 w 1854507"/>
              <a:gd name="connsiteY1" fmla="*/ 0 h 1030590"/>
              <a:gd name="connsiteX2" fmla="*/ 927253 w 1854507"/>
              <a:gd name="connsiteY2" fmla="*/ 264960 h 1030590"/>
              <a:gd name="connsiteX3" fmla="*/ 1192213 w 1854507"/>
              <a:gd name="connsiteY3" fmla="*/ 0 h 1030590"/>
              <a:gd name="connsiteX4" fmla="*/ 1517133 w 1854507"/>
              <a:gd name="connsiteY4" fmla="*/ 0 h 1030590"/>
              <a:gd name="connsiteX5" fmla="*/ 1854507 w 1854507"/>
              <a:gd name="connsiteY5" fmla="*/ 337374 h 1030590"/>
              <a:gd name="connsiteX6" fmla="*/ 1854507 w 1854507"/>
              <a:gd name="connsiteY6" fmla="*/ 693216 h 1030590"/>
              <a:gd name="connsiteX7" fmla="*/ 1517133 w 1854507"/>
              <a:gd name="connsiteY7" fmla="*/ 1030590 h 1030590"/>
              <a:gd name="connsiteX8" fmla="*/ 337374 w 1854507"/>
              <a:gd name="connsiteY8" fmla="*/ 1030590 h 1030590"/>
              <a:gd name="connsiteX9" fmla="*/ 0 w 1854507"/>
              <a:gd name="connsiteY9" fmla="*/ 693216 h 1030590"/>
              <a:gd name="connsiteX10" fmla="*/ 0 w 1854507"/>
              <a:gd name="connsiteY10" fmla="*/ 337374 h 1030590"/>
              <a:gd name="connsiteX11" fmla="*/ 337374 w 1854507"/>
              <a:gd name="connsiteY11" fmla="*/ 0 h 103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507" h="1030590">
                <a:moveTo>
                  <a:pt x="337374" y="0"/>
                </a:moveTo>
                <a:lnTo>
                  <a:pt x="662293" y="0"/>
                </a:lnTo>
                <a:cubicBezTo>
                  <a:pt x="662293" y="146333"/>
                  <a:pt x="780920" y="264960"/>
                  <a:pt x="927253" y="264960"/>
                </a:cubicBezTo>
                <a:cubicBezTo>
                  <a:pt x="1073586" y="264960"/>
                  <a:pt x="1192213" y="146333"/>
                  <a:pt x="1192213" y="0"/>
                </a:cubicBezTo>
                <a:lnTo>
                  <a:pt x="1517133" y="0"/>
                </a:lnTo>
                <a:cubicBezTo>
                  <a:pt x="1703460" y="0"/>
                  <a:pt x="1854507" y="151047"/>
                  <a:pt x="1854507" y="337374"/>
                </a:cubicBezTo>
                <a:lnTo>
                  <a:pt x="1854507" y="693216"/>
                </a:lnTo>
                <a:cubicBezTo>
                  <a:pt x="1854507" y="879543"/>
                  <a:pt x="1703460" y="1030590"/>
                  <a:pt x="1517133" y="1030590"/>
                </a:cubicBezTo>
                <a:lnTo>
                  <a:pt x="337374" y="1030590"/>
                </a:lnTo>
                <a:cubicBezTo>
                  <a:pt x="151047" y="1030590"/>
                  <a:pt x="0" y="879543"/>
                  <a:pt x="0" y="693216"/>
                </a:cubicBezTo>
                <a:lnTo>
                  <a:pt x="0" y="337374"/>
                </a:lnTo>
                <a:cubicBezTo>
                  <a:pt x="0" y="151047"/>
                  <a:pt x="151047" y="0"/>
                  <a:pt x="337374"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137160" rIns="182880" bIns="0" numCol="1" spcCol="0" rtlCol="0" fromWordArt="0" anchor="ctr" anchorCtr="0" forceAA="0" compatLnSpc="1">
            <a:prstTxWarp prst="textNoShape">
              <a:avLst/>
            </a:prstTxWarp>
            <a:noAutofit/>
          </a:bodyPr>
          <a:lstStyle/>
          <a:p>
            <a:pPr algn="ctr">
              <a:lnSpc>
                <a:spcPts val="1400"/>
              </a:lnSpc>
              <a:spcAft>
                <a:spcPts val="1200"/>
              </a:spcAft>
            </a:pPr>
            <a:r>
              <a:rPr lang="en-US" sz="900" b="1" dirty="0">
                <a:solidFill>
                  <a:srgbClr val="FFFFFF"/>
                </a:solidFill>
                <a:latin typeface="Century Gothic" panose="020B0502020202020204" pitchFamily="34" charset="0"/>
              </a:rPr>
              <a:t>System cost reduction</a:t>
            </a:r>
          </a:p>
        </p:txBody>
      </p:sp>
      <p:sp>
        <p:nvSpPr>
          <p:cNvPr id="108" name="Oval 107">
            <a:extLst>
              <a:ext uri="{FF2B5EF4-FFF2-40B4-BE49-F238E27FC236}">
                <a16:creationId xmlns:a16="http://schemas.microsoft.com/office/drawing/2014/main" id="{D6D65BCD-AF1E-4633-8949-E2CA344EB6CD}"/>
              </a:ext>
            </a:extLst>
          </p:cNvPr>
          <p:cNvSpPr/>
          <p:nvPr/>
        </p:nvSpPr>
        <p:spPr>
          <a:xfrm>
            <a:off x="5906143" y="1522883"/>
            <a:ext cx="379712" cy="379712"/>
          </a:xfrm>
          <a:prstGeom prst="ellipse">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sz="1400" b="1" dirty="0">
                <a:solidFill>
                  <a:schemeClr val="accent4">
                    <a:lumMod val="60000"/>
                    <a:lumOff val="40000"/>
                  </a:schemeClr>
                </a:solidFill>
                <a:latin typeface="Century Gothic" panose="020B0502020202020204" pitchFamily="34" charset="0"/>
              </a:rPr>
              <a:t>C</a:t>
            </a:r>
          </a:p>
        </p:txBody>
      </p:sp>
      <p:sp>
        <p:nvSpPr>
          <p:cNvPr id="122" name="Freeform: Shape 121">
            <a:extLst>
              <a:ext uri="{FF2B5EF4-FFF2-40B4-BE49-F238E27FC236}">
                <a16:creationId xmlns:a16="http://schemas.microsoft.com/office/drawing/2014/main" id="{92BFAC81-B6D8-4D15-B707-4E23E0E49524}"/>
              </a:ext>
            </a:extLst>
          </p:cNvPr>
          <p:cNvSpPr/>
          <p:nvPr/>
        </p:nvSpPr>
        <p:spPr>
          <a:xfrm>
            <a:off x="3019509" y="1712739"/>
            <a:ext cx="1854507" cy="1030590"/>
          </a:xfrm>
          <a:custGeom>
            <a:avLst/>
            <a:gdLst>
              <a:gd name="connsiteX0" fmla="*/ 337374 w 1854507"/>
              <a:gd name="connsiteY0" fmla="*/ 0 h 1030590"/>
              <a:gd name="connsiteX1" fmla="*/ 662293 w 1854507"/>
              <a:gd name="connsiteY1" fmla="*/ 0 h 1030590"/>
              <a:gd name="connsiteX2" fmla="*/ 927253 w 1854507"/>
              <a:gd name="connsiteY2" fmla="*/ 264960 h 1030590"/>
              <a:gd name="connsiteX3" fmla="*/ 1192213 w 1854507"/>
              <a:gd name="connsiteY3" fmla="*/ 0 h 1030590"/>
              <a:gd name="connsiteX4" fmla="*/ 1517133 w 1854507"/>
              <a:gd name="connsiteY4" fmla="*/ 0 h 1030590"/>
              <a:gd name="connsiteX5" fmla="*/ 1854507 w 1854507"/>
              <a:gd name="connsiteY5" fmla="*/ 337374 h 1030590"/>
              <a:gd name="connsiteX6" fmla="*/ 1854507 w 1854507"/>
              <a:gd name="connsiteY6" fmla="*/ 693216 h 1030590"/>
              <a:gd name="connsiteX7" fmla="*/ 1517133 w 1854507"/>
              <a:gd name="connsiteY7" fmla="*/ 1030590 h 1030590"/>
              <a:gd name="connsiteX8" fmla="*/ 337374 w 1854507"/>
              <a:gd name="connsiteY8" fmla="*/ 1030590 h 1030590"/>
              <a:gd name="connsiteX9" fmla="*/ 0 w 1854507"/>
              <a:gd name="connsiteY9" fmla="*/ 693216 h 1030590"/>
              <a:gd name="connsiteX10" fmla="*/ 0 w 1854507"/>
              <a:gd name="connsiteY10" fmla="*/ 337374 h 1030590"/>
              <a:gd name="connsiteX11" fmla="*/ 337374 w 1854507"/>
              <a:gd name="connsiteY11" fmla="*/ 0 h 1030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4507" h="1030590">
                <a:moveTo>
                  <a:pt x="337374" y="0"/>
                </a:moveTo>
                <a:lnTo>
                  <a:pt x="662293" y="0"/>
                </a:lnTo>
                <a:cubicBezTo>
                  <a:pt x="662293" y="146333"/>
                  <a:pt x="780920" y="264960"/>
                  <a:pt x="927253" y="264960"/>
                </a:cubicBezTo>
                <a:cubicBezTo>
                  <a:pt x="1073586" y="264960"/>
                  <a:pt x="1192213" y="146333"/>
                  <a:pt x="1192213" y="0"/>
                </a:cubicBezTo>
                <a:lnTo>
                  <a:pt x="1517133" y="0"/>
                </a:lnTo>
                <a:cubicBezTo>
                  <a:pt x="1703460" y="0"/>
                  <a:pt x="1854507" y="151047"/>
                  <a:pt x="1854507" y="337374"/>
                </a:cubicBezTo>
                <a:lnTo>
                  <a:pt x="1854507" y="693216"/>
                </a:lnTo>
                <a:cubicBezTo>
                  <a:pt x="1854507" y="879543"/>
                  <a:pt x="1703460" y="1030590"/>
                  <a:pt x="1517133" y="1030590"/>
                </a:cubicBezTo>
                <a:lnTo>
                  <a:pt x="337374" y="1030590"/>
                </a:lnTo>
                <a:cubicBezTo>
                  <a:pt x="151047" y="1030590"/>
                  <a:pt x="0" y="879543"/>
                  <a:pt x="0" y="693216"/>
                </a:cubicBezTo>
                <a:lnTo>
                  <a:pt x="0" y="337374"/>
                </a:lnTo>
                <a:cubicBezTo>
                  <a:pt x="0" y="151047"/>
                  <a:pt x="151047" y="0"/>
                  <a:pt x="337374"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137160" rIns="182880" bIns="0" numCol="1" spcCol="0" rtlCol="0" fromWordArt="0" anchor="ctr" anchorCtr="0" forceAA="0" compatLnSpc="1">
            <a:prstTxWarp prst="textNoShape">
              <a:avLst/>
            </a:prstTxWarp>
            <a:noAutofit/>
          </a:bodyPr>
          <a:lstStyle/>
          <a:p>
            <a:pPr algn="ctr">
              <a:lnSpc>
                <a:spcPts val="1400"/>
              </a:lnSpc>
              <a:spcAft>
                <a:spcPts val="1200"/>
              </a:spcAft>
            </a:pPr>
            <a:r>
              <a:rPr lang="en-US" sz="900" b="1" dirty="0">
                <a:solidFill>
                  <a:srgbClr val="FFFFFF"/>
                </a:solidFill>
                <a:latin typeface="Century Gothic" panose="020B0502020202020204" pitchFamily="34" charset="0"/>
              </a:rPr>
              <a:t>Volume shift in           supply base</a:t>
            </a:r>
          </a:p>
        </p:txBody>
      </p:sp>
      <p:sp>
        <p:nvSpPr>
          <p:cNvPr id="123" name="Oval 122">
            <a:extLst>
              <a:ext uri="{FF2B5EF4-FFF2-40B4-BE49-F238E27FC236}">
                <a16:creationId xmlns:a16="http://schemas.microsoft.com/office/drawing/2014/main" id="{BFF736BE-3F8F-4516-B711-6761CADBE4E1}"/>
              </a:ext>
            </a:extLst>
          </p:cNvPr>
          <p:cNvSpPr/>
          <p:nvPr/>
        </p:nvSpPr>
        <p:spPr>
          <a:xfrm>
            <a:off x="3756906" y="1522883"/>
            <a:ext cx="379712" cy="379712"/>
          </a:xfrm>
          <a:prstGeom prst="ellipse">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sz="1400" b="1" dirty="0">
                <a:solidFill>
                  <a:schemeClr val="accent4">
                    <a:lumMod val="60000"/>
                    <a:lumOff val="40000"/>
                  </a:schemeClr>
                </a:solidFill>
                <a:latin typeface="Century Gothic" panose="020B0502020202020204" pitchFamily="34" charset="0"/>
              </a:rPr>
              <a:t>B</a:t>
            </a:r>
          </a:p>
        </p:txBody>
      </p:sp>
      <p:sp>
        <p:nvSpPr>
          <p:cNvPr id="14" name="Rectangle: Top Corners Rounded 13">
            <a:extLst>
              <a:ext uri="{FF2B5EF4-FFF2-40B4-BE49-F238E27FC236}">
                <a16:creationId xmlns:a16="http://schemas.microsoft.com/office/drawing/2014/main" id="{F9C93BAD-6B1E-4907-AC92-9290D07252DD}"/>
              </a:ext>
            </a:extLst>
          </p:cNvPr>
          <p:cNvSpPr/>
          <p:nvPr/>
        </p:nvSpPr>
        <p:spPr>
          <a:xfrm>
            <a:off x="870272" y="2958334"/>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Re-negotiations with current suppliers</a:t>
            </a:r>
          </a:p>
        </p:txBody>
      </p:sp>
      <p:sp>
        <p:nvSpPr>
          <p:cNvPr id="10" name="Oval 9">
            <a:extLst>
              <a:ext uri="{FF2B5EF4-FFF2-40B4-BE49-F238E27FC236}">
                <a16:creationId xmlns:a16="http://schemas.microsoft.com/office/drawing/2014/main" id="{B4B51EB7-6841-4084-8568-B8CA638C609D}"/>
              </a:ext>
            </a:extLst>
          </p:cNvPr>
          <p:cNvSpPr/>
          <p:nvPr/>
        </p:nvSpPr>
        <p:spPr>
          <a:xfrm>
            <a:off x="1701636" y="2870065"/>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1</a:t>
            </a:r>
          </a:p>
        </p:txBody>
      </p:sp>
      <p:sp>
        <p:nvSpPr>
          <p:cNvPr id="89" name="Rectangle: Top Corners Rounded 88">
            <a:extLst>
              <a:ext uri="{FF2B5EF4-FFF2-40B4-BE49-F238E27FC236}">
                <a16:creationId xmlns:a16="http://schemas.microsoft.com/office/drawing/2014/main" id="{4480E625-CB9C-49B8-8268-DC57CEF9D395}"/>
              </a:ext>
            </a:extLst>
          </p:cNvPr>
          <p:cNvSpPr/>
          <p:nvPr/>
        </p:nvSpPr>
        <p:spPr>
          <a:xfrm>
            <a:off x="9467221" y="2958334"/>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Shifting sourcing scope or footprint</a:t>
            </a:r>
          </a:p>
        </p:txBody>
      </p:sp>
      <p:sp>
        <p:nvSpPr>
          <p:cNvPr id="90" name="Oval 89">
            <a:extLst>
              <a:ext uri="{FF2B5EF4-FFF2-40B4-BE49-F238E27FC236}">
                <a16:creationId xmlns:a16="http://schemas.microsoft.com/office/drawing/2014/main" id="{42790699-F74C-4984-BA37-576D3241B815}"/>
              </a:ext>
            </a:extLst>
          </p:cNvPr>
          <p:cNvSpPr/>
          <p:nvPr/>
        </p:nvSpPr>
        <p:spPr>
          <a:xfrm>
            <a:off x="10298585" y="2870065"/>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12</a:t>
            </a:r>
          </a:p>
        </p:txBody>
      </p:sp>
      <p:sp>
        <p:nvSpPr>
          <p:cNvPr id="104" name="Rectangle: Top Corners Rounded 103">
            <a:extLst>
              <a:ext uri="{FF2B5EF4-FFF2-40B4-BE49-F238E27FC236}">
                <a16:creationId xmlns:a16="http://schemas.microsoft.com/office/drawing/2014/main" id="{5C237981-5780-41DD-B8A7-53C3186CF083}"/>
              </a:ext>
            </a:extLst>
          </p:cNvPr>
          <p:cNvSpPr/>
          <p:nvPr/>
        </p:nvSpPr>
        <p:spPr>
          <a:xfrm>
            <a:off x="7317983" y="2958334"/>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Simplification and standardization</a:t>
            </a:r>
          </a:p>
        </p:txBody>
      </p:sp>
      <p:sp>
        <p:nvSpPr>
          <p:cNvPr id="105" name="Oval 104">
            <a:extLst>
              <a:ext uri="{FF2B5EF4-FFF2-40B4-BE49-F238E27FC236}">
                <a16:creationId xmlns:a16="http://schemas.microsoft.com/office/drawing/2014/main" id="{0E49BCE4-55AC-4342-9311-566050F9E6DE}"/>
              </a:ext>
            </a:extLst>
          </p:cNvPr>
          <p:cNvSpPr/>
          <p:nvPr/>
        </p:nvSpPr>
        <p:spPr>
          <a:xfrm>
            <a:off x="8149347" y="2870065"/>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9</a:t>
            </a:r>
          </a:p>
        </p:txBody>
      </p:sp>
      <p:sp>
        <p:nvSpPr>
          <p:cNvPr id="119" name="Rectangle: Top Corners Rounded 118">
            <a:extLst>
              <a:ext uri="{FF2B5EF4-FFF2-40B4-BE49-F238E27FC236}">
                <a16:creationId xmlns:a16="http://schemas.microsoft.com/office/drawing/2014/main" id="{A453929E-6205-48E6-93B8-E03179324613}"/>
              </a:ext>
            </a:extLst>
          </p:cNvPr>
          <p:cNvSpPr/>
          <p:nvPr/>
        </p:nvSpPr>
        <p:spPr>
          <a:xfrm>
            <a:off x="5168746" y="2958334"/>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Reducing TCO (Total Cost of Ownership)</a:t>
            </a:r>
          </a:p>
        </p:txBody>
      </p:sp>
      <p:sp>
        <p:nvSpPr>
          <p:cNvPr id="120" name="Oval 119">
            <a:extLst>
              <a:ext uri="{FF2B5EF4-FFF2-40B4-BE49-F238E27FC236}">
                <a16:creationId xmlns:a16="http://schemas.microsoft.com/office/drawing/2014/main" id="{203739DE-E4C4-407C-83EA-8BFC4D43D520}"/>
              </a:ext>
            </a:extLst>
          </p:cNvPr>
          <p:cNvSpPr/>
          <p:nvPr/>
        </p:nvSpPr>
        <p:spPr>
          <a:xfrm>
            <a:off x="6000110" y="2870065"/>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5</a:t>
            </a:r>
          </a:p>
        </p:txBody>
      </p:sp>
      <p:sp>
        <p:nvSpPr>
          <p:cNvPr id="134" name="Rectangle: Top Corners Rounded 133">
            <a:extLst>
              <a:ext uri="{FF2B5EF4-FFF2-40B4-BE49-F238E27FC236}">
                <a16:creationId xmlns:a16="http://schemas.microsoft.com/office/drawing/2014/main" id="{D6D8A630-9743-4C9F-BCC8-4E800316A3E0}"/>
              </a:ext>
            </a:extLst>
          </p:cNvPr>
          <p:cNvSpPr/>
          <p:nvPr/>
        </p:nvSpPr>
        <p:spPr>
          <a:xfrm>
            <a:off x="3019509" y="2958334"/>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Volume shift to “best price supplier”</a:t>
            </a:r>
          </a:p>
        </p:txBody>
      </p:sp>
      <p:sp>
        <p:nvSpPr>
          <p:cNvPr id="135" name="Oval 134">
            <a:extLst>
              <a:ext uri="{FF2B5EF4-FFF2-40B4-BE49-F238E27FC236}">
                <a16:creationId xmlns:a16="http://schemas.microsoft.com/office/drawing/2014/main" id="{0D35C129-643F-4BD2-9B4D-A28C9EE56534}"/>
              </a:ext>
            </a:extLst>
          </p:cNvPr>
          <p:cNvSpPr/>
          <p:nvPr/>
        </p:nvSpPr>
        <p:spPr>
          <a:xfrm>
            <a:off x="3850873" y="2870065"/>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2</a:t>
            </a:r>
          </a:p>
        </p:txBody>
      </p:sp>
      <p:sp>
        <p:nvSpPr>
          <p:cNvPr id="87" name="Rectangle: Top Corners Rounded 86">
            <a:extLst>
              <a:ext uri="{FF2B5EF4-FFF2-40B4-BE49-F238E27FC236}">
                <a16:creationId xmlns:a16="http://schemas.microsoft.com/office/drawing/2014/main" id="{B775B535-6B1D-437B-9923-73104068A2A0}"/>
              </a:ext>
            </a:extLst>
          </p:cNvPr>
          <p:cNvSpPr/>
          <p:nvPr/>
        </p:nvSpPr>
        <p:spPr>
          <a:xfrm>
            <a:off x="9467221" y="3893723"/>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Altering company value-add</a:t>
            </a:r>
          </a:p>
        </p:txBody>
      </p:sp>
      <p:sp>
        <p:nvSpPr>
          <p:cNvPr id="88" name="Oval 87">
            <a:extLst>
              <a:ext uri="{FF2B5EF4-FFF2-40B4-BE49-F238E27FC236}">
                <a16:creationId xmlns:a16="http://schemas.microsoft.com/office/drawing/2014/main" id="{D3B4646E-26DF-465D-BA12-43F34D433C84}"/>
              </a:ext>
            </a:extLst>
          </p:cNvPr>
          <p:cNvSpPr/>
          <p:nvPr/>
        </p:nvSpPr>
        <p:spPr>
          <a:xfrm>
            <a:off x="10298585" y="3805454"/>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13</a:t>
            </a:r>
          </a:p>
        </p:txBody>
      </p:sp>
      <p:sp>
        <p:nvSpPr>
          <p:cNvPr id="102" name="Rectangle: Top Corners Rounded 101">
            <a:extLst>
              <a:ext uri="{FF2B5EF4-FFF2-40B4-BE49-F238E27FC236}">
                <a16:creationId xmlns:a16="http://schemas.microsoft.com/office/drawing/2014/main" id="{21B7109F-8CC3-440E-8308-8009D11B15E4}"/>
              </a:ext>
            </a:extLst>
          </p:cNvPr>
          <p:cNvSpPr/>
          <p:nvPr/>
        </p:nvSpPr>
        <p:spPr>
          <a:xfrm>
            <a:off x="7317983" y="3893723"/>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Joint product development with supplier</a:t>
            </a:r>
          </a:p>
        </p:txBody>
      </p:sp>
      <p:sp>
        <p:nvSpPr>
          <p:cNvPr id="103" name="Oval 102">
            <a:extLst>
              <a:ext uri="{FF2B5EF4-FFF2-40B4-BE49-F238E27FC236}">
                <a16:creationId xmlns:a16="http://schemas.microsoft.com/office/drawing/2014/main" id="{947E3E1C-7FA0-4BBD-9AE2-609862DDEA07}"/>
              </a:ext>
            </a:extLst>
          </p:cNvPr>
          <p:cNvSpPr/>
          <p:nvPr/>
        </p:nvSpPr>
        <p:spPr>
          <a:xfrm>
            <a:off x="8149347" y="3805454"/>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10</a:t>
            </a:r>
          </a:p>
        </p:txBody>
      </p:sp>
      <p:sp>
        <p:nvSpPr>
          <p:cNvPr id="117" name="Rectangle: Top Corners Rounded 116">
            <a:extLst>
              <a:ext uri="{FF2B5EF4-FFF2-40B4-BE49-F238E27FC236}">
                <a16:creationId xmlns:a16="http://schemas.microsoft.com/office/drawing/2014/main" id="{4D76EEE0-D2FE-4082-84BF-13D0AAFA3C6E}"/>
              </a:ext>
            </a:extLst>
          </p:cNvPr>
          <p:cNvSpPr/>
          <p:nvPr/>
        </p:nvSpPr>
        <p:spPr>
          <a:xfrm>
            <a:off x="5168746" y="3893723"/>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Supplier relationship management</a:t>
            </a:r>
          </a:p>
        </p:txBody>
      </p:sp>
      <p:sp>
        <p:nvSpPr>
          <p:cNvPr id="118" name="Oval 117">
            <a:extLst>
              <a:ext uri="{FF2B5EF4-FFF2-40B4-BE49-F238E27FC236}">
                <a16:creationId xmlns:a16="http://schemas.microsoft.com/office/drawing/2014/main" id="{95D21248-49B2-4E7F-9058-2817B5CBBEC7}"/>
              </a:ext>
            </a:extLst>
          </p:cNvPr>
          <p:cNvSpPr/>
          <p:nvPr/>
        </p:nvSpPr>
        <p:spPr>
          <a:xfrm>
            <a:off x="6000110" y="3805454"/>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6</a:t>
            </a:r>
          </a:p>
        </p:txBody>
      </p:sp>
      <p:sp>
        <p:nvSpPr>
          <p:cNvPr id="132" name="Rectangle: Top Corners Rounded 131">
            <a:extLst>
              <a:ext uri="{FF2B5EF4-FFF2-40B4-BE49-F238E27FC236}">
                <a16:creationId xmlns:a16="http://schemas.microsoft.com/office/drawing/2014/main" id="{489C51A9-7B91-4974-B811-416A89A776B3}"/>
              </a:ext>
            </a:extLst>
          </p:cNvPr>
          <p:cNvSpPr/>
          <p:nvPr/>
        </p:nvSpPr>
        <p:spPr>
          <a:xfrm>
            <a:off x="3019509" y="3893723"/>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Volume consolidation</a:t>
            </a:r>
          </a:p>
        </p:txBody>
      </p:sp>
      <p:sp>
        <p:nvSpPr>
          <p:cNvPr id="133" name="Oval 132">
            <a:extLst>
              <a:ext uri="{FF2B5EF4-FFF2-40B4-BE49-F238E27FC236}">
                <a16:creationId xmlns:a16="http://schemas.microsoft.com/office/drawing/2014/main" id="{FC605A64-63CF-4192-8168-A8084AD65B47}"/>
              </a:ext>
            </a:extLst>
          </p:cNvPr>
          <p:cNvSpPr/>
          <p:nvPr/>
        </p:nvSpPr>
        <p:spPr>
          <a:xfrm>
            <a:off x="3850873" y="3805454"/>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3</a:t>
            </a:r>
          </a:p>
        </p:txBody>
      </p:sp>
      <p:sp>
        <p:nvSpPr>
          <p:cNvPr id="100" name="Rectangle: Top Corners Rounded 99">
            <a:extLst>
              <a:ext uri="{FF2B5EF4-FFF2-40B4-BE49-F238E27FC236}">
                <a16:creationId xmlns:a16="http://schemas.microsoft.com/office/drawing/2014/main" id="{684D6A0A-890B-4C25-A51F-612CF11EA3B3}"/>
              </a:ext>
            </a:extLst>
          </p:cNvPr>
          <p:cNvSpPr/>
          <p:nvPr/>
        </p:nvSpPr>
        <p:spPr>
          <a:xfrm>
            <a:off x="7317983" y="4829112"/>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DFMA collaboration (Concurrent engineering)</a:t>
            </a:r>
          </a:p>
        </p:txBody>
      </p:sp>
      <p:sp>
        <p:nvSpPr>
          <p:cNvPr id="101" name="Oval 100">
            <a:extLst>
              <a:ext uri="{FF2B5EF4-FFF2-40B4-BE49-F238E27FC236}">
                <a16:creationId xmlns:a16="http://schemas.microsoft.com/office/drawing/2014/main" id="{C4A366DC-9604-4B22-9F35-C031A6D8B73F}"/>
              </a:ext>
            </a:extLst>
          </p:cNvPr>
          <p:cNvSpPr/>
          <p:nvPr/>
        </p:nvSpPr>
        <p:spPr>
          <a:xfrm>
            <a:off x="8149347" y="4740843"/>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11</a:t>
            </a:r>
          </a:p>
        </p:txBody>
      </p:sp>
      <p:sp>
        <p:nvSpPr>
          <p:cNvPr id="115" name="Rectangle: Top Corners Rounded 114">
            <a:extLst>
              <a:ext uri="{FF2B5EF4-FFF2-40B4-BE49-F238E27FC236}">
                <a16:creationId xmlns:a16="http://schemas.microsoft.com/office/drawing/2014/main" id="{3851A9A0-412A-4637-B4D0-C77F7FE2A1F8}"/>
              </a:ext>
            </a:extLst>
          </p:cNvPr>
          <p:cNvSpPr/>
          <p:nvPr/>
        </p:nvSpPr>
        <p:spPr>
          <a:xfrm>
            <a:off x="5168746" y="4829112"/>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latin typeface="Century Gothic" panose="020B0502020202020204" pitchFamily="34" charset="0"/>
              </a:rPr>
              <a:t>Optimization of processes &amp; tools</a:t>
            </a:r>
            <a:endParaRPr lang="en-US" sz="800" dirty="0">
              <a:solidFill>
                <a:schemeClr val="lt1"/>
              </a:solidFill>
              <a:latin typeface="Century Gothic" panose="020B0502020202020204" pitchFamily="34" charset="0"/>
            </a:endParaRPr>
          </a:p>
        </p:txBody>
      </p:sp>
      <p:sp>
        <p:nvSpPr>
          <p:cNvPr id="116" name="Oval 115">
            <a:extLst>
              <a:ext uri="{FF2B5EF4-FFF2-40B4-BE49-F238E27FC236}">
                <a16:creationId xmlns:a16="http://schemas.microsoft.com/office/drawing/2014/main" id="{3D95E413-CEBE-48B7-A952-FAB974A67BF4}"/>
              </a:ext>
            </a:extLst>
          </p:cNvPr>
          <p:cNvSpPr/>
          <p:nvPr/>
        </p:nvSpPr>
        <p:spPr>
          <a:xfrm>
            <a:off x="6000110" y="4740843"/>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7</a:t>
            </a:r>
          </a:p>
        </p:txBody>
      </p:sp>
      <p:sp>
        <p:nvSpPr>
          <p:cNvPr id="130" name="Rectangle: Top Corners Rounded 129">
            <a:extLst>
              <a:ext uri="{FF2B5EF4-FFF2-40B4-BE49-F238E27FC236}">
                <a16:creationId xmlns:a16="http://schemas.microsoft.com/office/drawing/2014/main" id="{3E77F379-3EA3-4C90-AD4C-A4434FC5DBE8}"/>
              </a:ext>
            </a:extLst>
          </p:cNvPr>
          <p:cNvSpPr/>
          <p:nvPr/>
        </p:nvSpPr>
        <p:spPr>
          <a:xfrm>
            <a:off x="3019509" y="4829112"/>
            <a:ext cx="1854507" cy="720384"/>
          </a:xfrm>
          <a:prstGeom prst="round2SameRect">
            <a:avLst>
              <a:gd name="adj1" fmla="val 0"/>
              <a:gd name="adj2" fmla="val 43468"/>
            </a:avLst>
          </a:prstGeom>
          <a:gradFill>
            <a:gsLst>
              <a:gs pos="49000">
                <a:schemeClr val="bg1">
                  <a:alpha val="16004"/>
                </a:schemeClr>
              </a:gs>
              <a:gs pos="100000">
                <a:schemeClr val="bg1">
                  <a:alpha val="0"/>
                </a:schemeClr>
              </a:gs>
              <a:gs pos="0">
                <a:schemeClr val="bg1">
                  <a:alpha val="35387"/>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bIns="0" rtlCol="0" anchor="ctr"/>
          <a:lstStyle/>
          <a:p>
            <a:pPr algn="ctr">
              <a:lnSpc>
                <a:spcPts val="1400"/>
              </a:lnSpc>
            </a:pPr>
            <a:r>
              <a:rPr lang="en-US" sz="800" dirty="0">
                <a:solidFill>
                  <a:schemeClr val="lt1"/>
                </a:solidFill>
                <a:latin typeface="Century Gothic" panose="020B0502020202020204" pitchFamily="34" charset="0"/>
              </a:rPr>
              <a:t>Demand Control</a:t>
            </a:r>
          </a:p>
        </p:txBody>
      </p:sp>
      <p:sp>
        <p:nvSpPr>
          <p:cNvPr id="131" name="Oval 130">
            <a:extLst>
              <a:ext uri="{FF2B5EF4-FFF2-40B4-BE49-F238E27FC236}">
                <a16:creationId xmlns:a16="http://schemas.microsoft.com/office/drawing/2014/main" id="{D4706A36-A404-40AF-8C53-4E52EB2FD61A}"/>
              </a:ext>
            </a:extLst>
          </p:cNvPr>
          <p:cNvSpPr/>
          <p:nvPr/>
        </p:nvSpPr>
        <p:spPr>
          <a:xfrm>
            <a:off x="3850873" y="4740843"/>
            <a:ext cx="191780" cy="191778"/>
          </a:xfrm>
          <a:prstGeom prst="ellipse">
            <a:avLst/>
          </a:prstGeom>
          <a:gradFill flip="none" rotWithShape="1">
            <a:gsLst>
              <a:gs pos="99000">
                <a:schemeClr val="bg1">
                  <a:alpha val="50090"/>
                </a:schemeClr>
              </a:gs>
              <a:gs pos="68000">
                <a:schemeClr val="bg1">
                  <a:alpha val="33402"/>
                </a:schemeClr>
              </a:gs>
              <a:gs pos="8000">
                <a:schemeClr val="bg1"/>
              </a:gs>
            </a:gsLst>
            <a:path path="circle">
              <a:fillToRect l="50000" t="130000" r="50000" b="-30000"/>
            </a:path>
            <a:tileRect/>
          </a:gradFill>
          <a:ln w="6350" cap="flat">
            <a:gradFill>
              <a:gsLst>
                <a:gs pos="42500">
                  <a:schemeClr val="tx2">
                    <a:lumMod val="7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900" b="1" dirty="0">
                <a:solidFill>
                  <a:schemeClr val="tx2"/>
                </a:solidFill>
                <a:latin typeface="Century Gothic" panose="020B0502020202020204" pitchFamily="34" charset="0"/>
              </a:rPr>
              <a:t>4</a:t>
            </a:r>
          </a:p>
        </p:txBody>
      </p:sp>
      <p:sp>
        <p:nvSpPr>
          <p:cNvPr id="160" name="Oval 159">
            <a:extLst>
              <a:ext uri="{FF2B5EF4-FFF2-40B4-BE49-F238E27FC236}">
                <a16:creationId xmlns:a16="http://schemas.microsoft.com/office/drawing/2014/main" id="{D16716B9-BFD1-4761-80EE-6BF82DA17B20}"/>
              </a:ext>
            </a:extLst>
          </p:cNvPr>
          <p:cNvSpPr/>
          <p:nvPr/>
        </p:nvSpPr>
        <p:spPr>
          <a:xfrm>
            <a:off x="1607669" y="1522883"/>
            <a:ext cx="379712" cy="379712"/>
          </a:xfrm>
          <a:prstGeom prst="ellipse">
            <a:avLst/>
          </a:pr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spcAft>
                <a:spcPts val="1200"/>
              </a:spcAft>
            </a:pPr>
            <a:r>
              <a:rPr lang="en-US" sz="1400" b="1" dirty="0">
                <a:solidFill>
                  <a:schemeClr val="accent4">
                    <a:lumMod val="60000"/>
                    <a:lumOff val="40000"/>
                  </a:schemeClr>
                </a:solidFill>
                <a:latin typeface="Century Gothic" panose="020B0502020202020204" pitchFamily="34" charset="0"/>
              </a:rPr>
              <a:t>A</a:t>
            </a:r>
          </a:p>
        </p:txBody>
      </p:sp>
      <p:grpSp>
        <p:nvGrpSpPr>
          <p:cNvPr id="2" name="Group 1">
            <a:extLst>
              <a:ext uri="{FF2B5EF4-FFF2-40B4-BE49-F238E27FC236}">
                <a16:creationId xmlns:a16="http://schemas.microsoft.com/office/drawing/2014/main" id="{87B0F7BC-10F7-D445-9790-85FE55A4A754}"/>
              </a:ext>
            </a:extLst>
          </p:cNvPr>
          <p:cNvGrpSpPr/>
          <p:nvPr/>
        </p:nvGrpSpPr>
        <p:grpSpPr>
          <a:xfrm>
            <a:off x="870272" y="1070365"/>
            <a:ext cx="10451469" cy="642374"/>
            <a:chOff x="870272" y="1070365"/>
            <a:chExt cx="10451469" cy="642374"/>
          </a:xfrm>
        </p:grpSpPr>
        <p:grpSp>
          <p:nvGrpSpPr>
            <p:cNvPr id="147" name="Group 146">
              <a:extLst>
                <a:ext uri="{FF2B5EF4-FFF2-40B4-BE49-F238E27FC236}">
                  <a16:creationId xmlns:a16="http://schemas.microsoft.com/office/drawing/2014/main" id="{742DE815-F5D6-44F6-9484-315EF5174400}"/>
                </a:ext>
              </a:extLst>
            </p:cNvPr>
            <p:cNvGrpSpPr/>
            <p:nvPr/>
          </p:nvGrpSpPr>
          <p:grpSpPr>
            <a:xfrm>
              <a:off x="870272" y="1070365"/>
              <a:ext cx="10451456" cy="642374"/>
              <a:chOff x="870272" y="1125229"/>
              <a:chExt cx="10451456" cy="642374"/>
            </a:xfrm>
            <a:gradFill>
              <a:gsLst>
                <a:gs pos="47000">
                  <a:schemeClr val="accent2">
                    <a:lumMod val="50000"/>
                  </a:schemeClr>
                </a:gs>
                <a:gs pos="93000">
                  <a:schemeClr val="accent4">
                    <a:lumMod val="60000"/>
                    <a:lumOff val="40000"/>
                    <a:alpha val="0"/>
                  </a:schemeClr>
                </a:gs>
              </a:gsLst>
              <a:lin ang="5400000" scaled="0"/>
            </a:gradFill>
          </p:grpSpPr>
          <p:sp>
            <p:nvSpPr>
              <p:cNvPr id="161" name="Arrow: Pentagon 160">
                <a:extLst>
                  <a:ext uri="{FF2B5EF4-FFF2-40B4-BE49-F238E27FC236}">
                    <a16:creationId xmlns:a16="http://schemas.microsoft.com/office/drawing/2014/main" id="{02411123-5641-4AE4-9B23-2A0692F55359}"/>
                  </a:ext>
                </a:extLst>
              </p:cNvPr>
              <p:cNvSpPr/>
              <p:nvPr/>
            </p:nvSpPr>
            <p:spPr>
              <a:xfrm>
                <a:off x="6096000" y="1125229"/>
                <a:ext cx="5225728" cy="642374"/>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Arrow: Pentagon 164">
                <a:extLst>
                  <a:ext uri="{FF2B5EF4-FFF2-40B4-BE49-F238E27FC236}">
                    <a16:creationId xmlns:a16="http://schemas.microsoft.com/office/drawing/2014/main" id="{5BEFF966-B236-4594-8C5C-D6CDAFDE6605}"/>
                  </a:ext>
                </a:extLst>
              </p:cNvPr>
              <p:cNvSpPr/>
              <p:nvPr/>
            </p:nvSpPr>
            <p:spPr>
              <a:xfrm flipH="1">
                <a:off x="870272" y="1125229"/>
                <a:ext cx="5225728" cy="642374"/>
              </a:xfrm>
              <a:prstGeom prst="homePlat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2" name="TextBox 161">
              <a:extLst>
                <a:ext uri="{FF2B5EF4-FFF2-40B4-BE49-F238E27FC236}">
                  <a16:creationId xmlns:a16="http://schemas.microsoft.com/office/drawing/2014/main" id="{9130998E-50E1-42FC-B50E-48F383056675}"/>
                </a:ext>
              </a:extLst>
            </p:cNvPr>
            <p:cNvSpPr txBox="1"/>
            <p:nvPr/>
          </p:nvSpPr>
          <p:spPr>
            <a:xfrm>
              <a:off x="5168746" y="1201139"/>
              <a:ext cx="1854520" cy="230832"/>
            </a:xfrm>
            <a:prstGeom prst="rect">
              <a:avLst/>
            </a:prstGeom>
            <a:noFill/>
          </p:spPr>
          <p:txBody>
            <a:bodyPr wrap="square" rtlCol="0">
              <a:spAutoFit/>
            </a:bodyPr>
            <a:lstStyle>
              <a:defPPr>
                <a:defRPr lang="en-US"/>
              </a:defPPr>
              <a:lvl1pPr algn="r">
                <a:defRPr sz="800">
                  <a:solidFill>
                    <a:schemeClr val="bg1"/>
                  </a:solidFill>
                  <a:latin typeface="Century Gothic" panose="020B0502020202020204" pitchFamily="34" charset="0"/>
                </a:defRPr>
              </a:lvl1pPr>
            </a:lstStyle>
            <a:p>
              <a:pPr algn="ctr"/>
              <a:r>
                <a:rPr lang="en-US" sz="900" b="1" dirty="0">
                  <a:solidFill>
                    <a:schemeClr val="accent4">
                      <a:lumMod val="60000"/>
                      <a:lumOff val="40000"/>
                    </a:schemeClr>
                  </a:solidFill>
                </a:rPr>
                <a:t>Ease of Implementation</a:t>
              </a:r>
            </a:p>
          </p:txBody>
        </p:sp>
        <p:sp>
          <p:nvSpPr>
            <p:cNvPr id="163" name="TextBox 162">
              <a:extLst>
                <a:ext uri="{FF2B5EF4-FFF2-40B4-BE49-F238E27FC236}">
                  <a16:creationId xmlns:a16="http://schemas.microsoft.com/office/drawing/2014/main" id="{3F71D96E-7548-40BD-A2A8-F86804D9D4E8}"/>
                </a:ext>
              </a:extLst>
            </p:cNvPr>
            <p:cNvSpPr txBox="1"/>
            <p:nvPr/>
          </p:nvSpPr>
          <p:spPr>
            <a:xfrm>
              <a:off x="9467213" y="1201139"/>
              <a:ext cx="1854528" cy="230832"/>
            </a:xfrm>
            <a:prstGeom prst="rect">
              <a:avLst/>
            </a:prstGeom>
            <a:noFill/>
          </p:spPr>
          <p:txBody>
            <a:bodyPr wrap="square" rtlCol="0">
              <a:spAutoFit/>
            </a:bodyPr>
            <a:lstStyle/>
            <a:p>
              <a:pPr algn="ctr"/>
              <a:r>
                <a:rPr lang="en-US" sz="900" b="1" dirty="0">
                  <a:solidFill>
                    <a:schemeClr val="accent4">
                      <a:lumMod val="60000"/>
                      <a:lumOff val="40000"/>
                    </a:schemeClr>
                  </a:solidFill>
                  <a:latin typeface="Century Gothic" panose="020B0502020202020204" pitchFamily="34" charset="0"/>
                </a:rPr>
                <a:t>Difficult/Long-term</a:t>
              </a:r>
            </a:p>
          </p:txBody>
        </p:sp>
        <p:sp>
          <p:nvSpPr>
            <p:cNvPr id="164" name="TextBox 163">
              <a:extLst>
                <a:ext uri="{FF2B5EF4-FFF2-40B4-BE49-F238E27FC236}">
                  <a16:creationId xmlns:a16="http://schemas.microsoft.com/office/drawing/2014/main" id="{C1ACE95C-AACD-40D4-A0AD-E99D74087C27}"/>
                </a:ext>
              </a:extLst>
            </p:cNvPr>
            <p:cNvSpPr txBox="1"/>
            <p:nvPr/>
          </p:nvSpPr>
          <p:spPr>
            <a:xfrm>
              <a:off x="870273" y="1201139"/>
              <a:ext cx="1854506" cy="230832"/>
            </a:xfrm>
            <a:prstGeom prst="rect">
              <a:avLst/>
            </a:prstGeom>
            <a:noFill/>
          </p:spPr>
          <p:txBody>
            <a:bodyPr wrap="square" rtlCol="0">
              <a:spAutoFit/>
            </a:bodyPr>
            <a:lstStyle/>
            <a:p>
              <a:pPr algn="ctr"/>
              <a:r>
                <a:rPr lang="en-US" sz="900" b="1" dirty="0">
                  <a:solidFill>
                    <a:schemeClr val="accent4">
                      <a:lumMod val="60000"/>
                      <a:lumOff val="40000"/>
                    </a:schemeClr>
                  </a:solidFill>
                  <a:latin typeface="Century Gothic" panose="020B0502020202020204" pitchFamily="34" charset="0"/>
                </a:rPr>
                <a:t>Easy/Quick</a:t>
              </a:r>
            </a:p>
          </p:txBody>
        </p:sp>
        <p:cxnSp>
          <p:nvCxnSpPr>
            <p:cNvPr id="170" name="Straight Arrow Connector 169">
              <a:extLst>
                <a:ext uri="{FF2B5EF4-FFF2-40B4-BE49-F238E27FC236}">
                  <a16:creationId xmlns:a16="http://schemas.microsoft.com/office/drawing/2014/main" id="{CD5400CB-1A66-45A7-A34A-F8DD8D338D53}"/>
                </a:ext>
              </a:extLst>
            </p:cNvPr>
            <p:cNvCxnSpPr>
              <a:cxnSpLocks/>
              <a:stCxn id="164" idx="3"/>
              <a:endCxn id="162" idx="1"/>
            </p:cNvCxnSpPr>
            <p:nvPr/>
          </p:nvCxnSpPr>
          <p:spPr>
            <a:xfrm>
              <a:off x="2724779" y="1316555"/>
              <a:ext cx="2443967" cy="0"/>
            </a:xfrm>
            <a:prstGeom prst="straightConnector1">
              <a:avLst/>
            </a:prstGeom>
            <a:ln w="12700">
              <a:gradFill>
                <a:gsLst>
                  <a:gs pos="0">
                    <a:schemeClr val="bg1">
                      <a:alpha val="0"/>
                    </a:schemeClr>
                  </a:gs>
                  <a:gs pos="100000">
                    <a:schemeClr val="bg1">
                      <a:alpha val="50000"/>
                    </a:schemeClr>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177" name="Straight Arrow Connector 176">
              <a:extLst>
                <a:ext uri="{FF2B5EF4-FFF2-40B4-BE49-F238E27FC236}">
                  <a16:creationId xmlns:a16="http://schemas.microsoft.com/office/drawing/2014/main" id="{52E034DE-54D1-4C24-BBC1-FBB1C9E7AF19}"/>
                </a:ext>
              </a:extLst>
            </p:cNvPr>
            <p:cNvCxnSpPr>
              <a:cxnSpLocks/>
              <a:stCxn id="162" idx="3"/>
              <a:endCxn id="163" idx="1"/>
            </p:cNvCxnSpPr>
            <p:nvPr/>
          </p:nvCxnSpPr>
          <p:spPr>
            <a:xfrm>
              <a:off x="7023266" y="1316555"/>
              <a:ext cx="2443947" cy="0"/>
            </a:xfrm>
            <a:prstGeom prst="straightConnector1">
              <a:avLst/>
            </a:prstGeom>
            <a:ln w="12700">
              <a:gradFill>
                <a:gsLst>
                  <a:gs pos="0">
                    <a:schemeClr val="bg1">
                      <a:alpha val="0"/>
                    </a:schemeClr>
                  </a:gs>
                  <a:gs pos="100000">
                    <a:schemeClr val="bg1">
                      <a:alpha val="50000"/>
                    </a:schemeClr>
                  </a:gs>
                </a:gsLst>
                <a:lin ang="0" scaled="0"/>
              </a:gradFill>
              <a:tailEnd type="triangle"/>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745B9FA1-A288-450A-A08D-220C42F19DD6}"/>
              </a:ext>
            </a:extLst>
          </p:cNvPr>
          <p:cNvGrpSpPr/>
          <p:nvPr/>
        </p:nvGrpSpPr>
        <p:grpSpPr>
          <a:xfrm rot="12483328">
            <a:off x="-2074827" y="4744714"/>
            <a:ext cx="4297556" cy="5220200"/>
            <a:chOff x="5668775" y="1917931"/>
            <a:chExt cx="790769" cy="960539"/>
          </a:xfrm>
        </p:grpSpPr>
        <p:sp>
          <p:nvSpPr>
            <p:cNvPr id="97" name="Freeform: Shape 96">
              <a:extLst>
                <a:ext uri="{FF2B5EF4-FFF2-40B4-BE49-F238E27FC236}">
                  <a16:creationId xmlns:a16="http://schemas.microsoft.com/office/drawing/2014/main" id="{54002F4F-63E4-4F30-8FDC-6C263D2102C9}"/>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DFA49A33-EB46-4757-B5B5-7AFA2820C662}"/>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A5590578-0114-45BB-8171-9C8572471157}"/>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C214C238-A2B0-4FC6-9246-09976407FEF8}"/>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FF8B2AD8-02C3-4E6A-8868-A79656166176}"/>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E4C68D47-4A70-4865-8AEE-13B7E0E18AA3}"/>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4F28A1FF-66ED-447C-A549-F1A90386A031}"/>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160A3E05-1244-4F4E-9015-4EDC91A37D12}"/>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6" name="Freeform: Shape 135">
              <a:extLst>
                <a:ext uri="{FF2B5EF4-FFF2-40B4-BE49-F238E27FC236}">
                  <a16:creationId xmlns:a16="http://schemas.microsoft.com/office/drawing/2014/main" id="{519E0989-AF90-4C5E-80DA-DDC395762428}"/>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7" name="Freeform: Shape 136">
              <a:extLst>
                <a:ext uri="{FF2B5EF4-FFF2-40B4-BE49-F238E27FC236}">
                  <a16:creationId xmlns:a16="http://schemas.microsoft.com/office/drawing/2014/main" id="{DA4C8BC6-296B-4E64-A7BD-5F81AFFE12FD}"/>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8" name="Freeform: Shape 137">
              <a:extLst>
                <a:ext uri="{FF2B5EF4-FFF2-40B4-BE49-F238E27FC236}">
                  <a16:creationId xmlns:a16="http://schemas.microsoft.com/office/drawing/2014/main" id="{4F3EB865-9ACB-4585-B2FB-3D22D820E18E}"/>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9" name="Freeform: Shape 138">
              <a:extLst>
                <a:ext uri="{FF2B5EF4-FFF2-40B4-BE49-F238E27FC236}">
                  <a16:creationId xmlns:a16="http://schemas.microsoft.com/office/drawing/2014/main" id="{D34B0E37-F584-411E-8270-CA95955A6F55}"/>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0" name="Freeform: Shape 139">
              <a:extLst>
                <a:ext uri="{FF2B5EF4-FFF2-40B4-BE49-F238E27FC236}">
                  <a16:creationId xmlns:a16="http://schemas.microsoft.com/office/drawing/2014/main" id="{1F2CE364-657B-43BA-B341-95CE1B5A57CE}"/>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1" name="Freeform: Shape 140">
              <a:extLst>
                <a:ext uri="{FF2B5EF4-FFF2-40B4-BE49-F238E27FC236}">
                  <a16:creationId xmlns:a16="http://schemas.microsoft.com/office/drawing/2014/main" id="{2934ADEE-A4CB-42A0-9133-5DA08BAB20AD}"/>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2" name="Freeform: Shape 141">
              <a:extLst>
                <a:ext uri="{FF2B5EF4-FFF2-40B4-BE49-F238E27FC236}">
                  <a16:creationId xmlns:a16="http://schemas.microsoft.com/office/drawing/2014/main" id="{413CEEE4-C30D-4886-BD28-195A0275440A}"/>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3" name="Freeform: Shape 142">
              <a:extLst>
                <a:ext uri="{FF2B5EF4-FFF2-40B4-BE49-F238E27FC236}">
                  <a16:creationId xmlns:a16="http://schemas.microsoft.com/office/drawing/2014/main" id="{67047B30-2173-47A3-96C0-F6A1FAB2B214}"/>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4" name="Freeform: Shape 143">
              <a:extLst>
                <a:ext uri="{FF2B5EF4-FFF2-40B4-BE49-F238E27FC236}">
                  <a16:creationId xmlns:a16="http://schemas.microsoft.com/office/drawing/2014/main" id="{110B08DA-72EB-4A02-9336-A4D77E0FC45B}"/>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5" name="Freeform: Shape 144">
              <a:extLst>
                <a:ext uri="{FF2B5EF4-FFF2-40B4-BE49-F238E27FC236}">
                  <a16:creationId xmlns:a16="http://schemas.microsoft.com/office/drawing/2014/main" id="{69035A20-93D0-47DC-AE6A-C88A98F10EF9}"/>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6" name="Freeform: Shape 145">
              <a:extLst>
                <a:ext uri="{FF2B5EF4-FFF2-40B4-BE49-F238E27FC236}">
                  <a16:creationId xmlns:a16="http://schemas.microsoft.com/office/drawing/2014/main" id="{BF448766-C58D-4101-BD91-AEA0EB443229}"/>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8" name="Freeform: Shape 147">
              <a:extLst>
                <a:ext uri="{FF2B5EF4-FFF2-40B4-BE49-F238E27FC236}">
                  <a16:creationId xmlns:a16="http://schemas.microsoft.com/office/drawing/2014/main" id="{1EBF20C4-DD66-4FB8-94D7-AA59B72F3808}"/>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9" name="Freeform: Shape 148">
              <a:extLst>
                <a:ext uri="{FF2B5EF4-FFF2-40B4-BE49-F238E27FC236}">
                  <a16:creationId xmlns:a16="http://schemas.microsoft.com/office/drawing/2014/main" id="{B7300506-F0F0-4F3B-9611-FE86FB7C09C5}"/>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0" name="Freeform: Shape 149">
              <a:extLst>
                <a:ext uri="{FF2B5EF4-FFF2-40B4-BE49-F238E27FC236}">
                  <a16:creationId xmlns:a16="http://schemas.microsoft.com/office/drawing/2014/main" id="{0D6FD2F9-5466-410A-A30F-FF4D297E56A6}"/>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69" name="Group 168">
            <a:extLst>
              <a:ext uri="{FF2B5EF4-FFF2-40B4-BE49-F238E27FC236}">
                <a16:creationId xmlns:a16="http://schemas.microsoft.com/office/drawing/2014/main" id="{ACCF7ABF-68BD-4721-9372-AC83B49000C4}"/>
              </a:ext>
            </a:extLst>
          </p:cNvPr>
          <p:cNvGrpSpPr/>
          <p:nvPr/>
        </p:nvGrpSpPr>
        <p:grpSpPr>
          <a:xfrm rot="9116672" flipH="1">
            <a:off x="9906252" y="4744714"/>
            <a:ext cx="4297556" cy="5220200"/>
            <a:chOff x="5668775" y="1917931"/>
            <a:chExt cx="790769" cy="960539"/>
          </a:xfrm>
        </p:grpSpPr>
        <p:sp>
          <p:nvSpPr>
            <p:cNvPr id="171" name="Freeform: Shape 170">
              <a:extLst>
                <a:ext uri="{FF2B5EF4-FFF2-40B4-BE49-F238E27FC236}">
                  <a16:creationId xmlns:a16="http://schemas.microsoft.com/office/drawing/2014/main" id="{6DEFEA53-3858-4B7D-8545-D17E224FE9A3}"/>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2" name="Freeform: Shape 171">
              <a:extLst>
                <a:ext uri="{FF2B5EF4-FFF2-40B4-BE49-F238E27FC236}">
                  <a16:creationId xmlns:a16="http://schemas.microsoft.com/office/drawing/2014/main" id="{A5A596EC-E126-4151-A2B3-CEE9B36BF961}"/>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3" name="Freeform: Shape 172">
              <a:extLst>
                <a:ext uri="{FF2B5EF4-FFF2-40B4-BE49-F238E27FC236}">
                  <a16:creationId xmlns:a16="http://schemas.microsoft.com/office/drawing/2014/main" id="{E0B9492F-3F03-4BAA-96F0-B4F07BACCDDC}"/>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4" name="Freeform: Shape 173">
              <a:extLst>
                <a:ext uri="{FF2B5EF4-FFF2-40B4-BE49-F238E27FC236}">
                  <a16:creationId xmlns:a16="http://schemas.microsoft.com/office/drawing/2014/main" id="{8DE7032D-B1FC-44E9-A524-CEA5B54ED9F2}"/>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5" name="Freeform: Shape 174">
              <a:extLst>
                <a:ext uri="{FF2B5EF4-FFF2-40B4-BE49-F238E27FC236}">
                  <a16:creationId xmlns:a16="http://schemas.microsoft.com/office/drawing/2014/main" id="{AAC52666-1535-4A99-B7AE-B2AF2977C5C1}"/>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6" name="Freeform: Shape 175">
              <a:extLst>
                <a:ext uri="{FF2B5EF4-FFF2-40B4-BE49-F238E27FC236}">
                  <a16:creationId xmlns:a16="http://schemas.microsoft.com/office/drawing/2014/main" id="{403C0F90-9A3C-4047-BE99-074C741B8E77}"/>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8" name="Freeform: Shape 177">
              <a:extLst>
                <a:ext uri="{FF2B5EF4-FFF2-40B4-BE49-F238E27FC236}">
                  <a16:creationId xmlns:a16="http://schemas.microsoft.com/office/drawing/2014/main" id="{64363528-FBD4-4FAF-9C24-E36EA86FDA19}"/>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9" name="Freeform: Shape 178">
              <a:extLst>
                <a:ext uri="{FF2B5EF4-FFF2-40B4-BE49-F238E27FC236}">
                  <a16:creationId xmlns:a16="http://schemas.microsoft.com/office/drawing/2014/main" id="{B6E3B097-2947-41C2-B843-33A4490104D5}"/>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0" name="Freeform: Shape 179">
              <a:extLst>
                <a:ext uri="{FF2B5EF4-FFF2-40B4-BE49-F238E27FC236}">
                  <a16:creationId xmlns:a16="http://schemas.microsoft.com/office/drawing/2014/main" id="{AF89F309-74EA-422D-8618-E4938433906C}"/>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1" name="Freeform: Shape 180">
              <a:extLst>
                <a:ext uri="{FF2B5EF4-FFF2-40B4-BE49-F238E27FC236}">
                  <a16:creationId xmlns:a16="http://schemas.microsoft.com/office/drawing/2014/main" id="{622BD943-684E-4A96-8B58-68016CFB215B}"/>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2" name="Freeform: Shape 181">
              <a:extLst>
                <a:ext uri="{FF2B5EF4-FFF2-40B4-BE49-F238E27FC236}">
                  <a16:creationId xmlns:a16="http://schemas.microsoft.com/office/drawing/2014/main" id="{4819FF30-AC4E-4325-9046-72E82E1A73F0}"/>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3" name="Freeform: Shape 182">
              <a:extLst>
                <a:ext uri="{FF2B5EF4-FFF2-40B4-BE49-F238E27FC236}">
                  <a16:creationId xmlns:a16="http://schemas.microsoft.com/office/drawing/2014/main" id="{4363CB9C-E42E-4511-9DF7-875394EC393A}"/>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4" name="Freeform: Shape 183">
              <a:extLst>
                <a:ext uri="{FF2B5EF4-FFF2-40B4-BE49-F238E27FC236}">
                  <a16:creationId xmlns:a16="http://schemas.microsoft.com/office/drawing/2014/main" id="{EBA66D6D-9E62-4F1D-85D7-861A93C2CAF0}"/>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5" name="Freeform: Shape 184">
              <a:extLst>
                <a:ext uri="{FF2B5EF4-FFF2-40B4-BE49-F238E27FC236}">
                  <a16:creationId xmlns:a16="http://schemas.microsoft.com/office/drawing/2014/main" id="{575C709A-F68F-47A5-8BEC-AB1849C703F8}"/>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6" name="Freeform: Shape 185">
              <a:extLst>
                <a:ext uri="{FF2B5EF4-FFF2-40B4-BE49-F238E27FC236}">
                  <a16:creationId xmlns:a16="http://schemas.microsoft.com/office/drawing/2014/main" id="{3C0851E6-6A74-44C6-BD91-0ADC230086E9}"/>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7" name="Freeform: Shape 186">
              <a:extLst>
                <a:ext uri="{FF2B5EF4-FFF2-40B4-BE49-F238E27FC236}">
                  <a16:creationId xmlns:a16="http://schemas.microsoft.com/office/drawing/2014/main" id="{DFBFB514-BB11-4BF6-8D00-19AEAF07172D}"/>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8" name="Freeform: Shape 187">
              <a:extLst>
                <a:ext uri="{FF2B5EF4-FFF2-40B4-BE49-F238E27FC236}">
                  <a16:creationId xmlns:a16="http://schemas.microsoft.com/office/drawing/2014/main" id="{71162A99-EE7E-4A0B-9F5F-9EAB760A6491}"/>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9" name="Freeform: Shape 188">
              <a:extLst>
                <a:ext uri="{FF2B5EF4-FFF2-40B4-BE49-F238E27FC236}">
                  <a16:creationId xmlns:a16="http://schemas.microsoft.com/office/drawing/2014/main" id="{9A9B4F4B-17F8-4B52-BE67-7BC4DFBEF814}"/>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0" name="Freeform: Shape 189">
              <a:extLst>
                <a:ext uri="{FF2B5EF4-FFF2-40B4-BE49-F238E27FC236}">
                  <a16:creationId xmlns:a16="http://schemas.microsoft.com/office/drawing/2014/main" id="{EDE66758-88BA-4E22-8DF8-EF5A57FF3340}"/>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1" name="Freeform: Shape 190">
              <a:extLst>
                <a:ext uri="{FF2B5EF4-FFF2-40B4-BE49-F238E27FC236}">
                  <a16:creationId xmlns:a16="http://schemas.microsoft.com/office/drawing/2014/main" id="{58D05563-754A-4BF4-BAB1-5E23B7C8862C}"/>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2" name="Freeform: Shape 191">
              <a:extLst>
                <a:ext uri="{FF2B5EF4-FFF2-40B4-BE49-F238E27FC236}">
                  <a16:creationId xmlns:a16="http://schemas.microsoft.com/office/drawing/2014/main" id="{80C4585A-8FAC-4922-B1FB-579B1A64C72B}"/>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3" name="Freeform: Shape 192">
              <a:extLst>
                <a:ext uri="{FF2B5EF4-FFF2-40B4-BE49-F238E27FC236}">
                  <a16:creationId xmlns:a16="http://schemas.microsoft.com/office/drawing/2014/main" id="{DA4ED530-A515-4084-B965-4D34A6C9E909}"/>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Tree>
    <p:extLst>
      <p:ext uri="{BB962C8B-B14F-4D97-AF65-F5344CB8AC3E}">
        <p14:creationId xmlns:p14="http://schemas.microsoft.com/office/powerpoint/2010/main" val="677086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afterEffect">
                                  <p:stCondLst>
                                    <p:cond delay="0"/>
                                  </p:stCondLst>
                                  <p:endCondLst>
                                    <p:cond evt="onNext" delay="0">
                                      <p:tgtEl>
                                        <p:sldTgt/>
                                      </p:tgtEl>
                                    </p:cond>
                                  </p:endCondLst>
                                  <p:childTnLst>
                                    <p:animScale>
                                      <p:cBhvr>
                                        <p:cTn id="6" dur="5000" fill="hold"/>
                                        <p:tgtEl>
                                          <p:spTgt spid="91"/>
                                        </p:tgtEl>
                                      </p:cBhvr>
                                      <p:by x="120000" y="120000"/>
                                    </p:animScale>
                                  </p:childTnLst>
                                </p:cTn>
                              </p:par>
                              <p:par>
                                <p:cTn id="7" presetID="6" presetClass="emph" presetSubtype="0" repeatCount="indefinite" autoRev="1" fill="hold" nodeType="withEffect">
                                  <p:stCondLst>
                                    <p:cond delay="0"/>
                                  </p:stCondLst>
                                  <p:endCondLst>
                                    <p:cond evt="onNext" delay="0">
                                      <p:tgtEl>
                                        <p:sldTgt/>
                                      </p:tgtEl>
                                    </p:cond>
                                  </p:endCondLst>
                                  <p:childTnLst>
                                    <p:animScale>
                                      <p:cBhvr>
                                        <p:cTn id="8" dur="5000" fill="hold"/>
                                        <p:tgtEl>
                                          <p:spTgt spid="169"/>
                                        </p:tgtEl>
                                      </p:cBhvr>
                                      <p:by x="120000" y="120000"/>
                                    </p:animScale>
                                  </p:childTnLst>
                                </p:cTn>
                              </p:par>
                              <p:par>
                                <p:cTn id="9" presetID="23" presetClass="entr" presetSubtype="16" fill="hold" grpId="0" nodeType="withEffect">
                                  <p:stCondLst>
                                    <p:cond delay="0"/>
                                  </p:stCondLst>
                                  <p:childTnLst>
                                    <p:set>
                                      <p:cBhvr>
                                        <p:cTn id="10" dur="1" fill="hold">
                                          <p:stCondLst>
                                            <p:cond delay="0"/>
                                          </p:stCondLst>
                                        </p:cTn>
                                        <p:tgtEl>
                                          <p:spTgt spid="160"/>
                                        </p:tgtEl>
                                        <p:attrNameLst>
                                          <p:attrName>style.visibility</p:attrName>
                                        </p:attrNameLst>
                                      </p:cBhvr>
                                      <p:to>
                                        <p:strVal val="visible"/>
                                      </p:to>
                                    </p:set>
                                    <p:anim calcmode="lin" valueType="num">
                                      <p:cBhvr>
                                        <p:cTn id="11" dur="1000" fill="hold"/>
                                        <p:tgtEl>
                                          <p:spTgt spid="160"/>
                                        </p:tgtEl>
                                        <p:attrNameLst>
                                          <p:attrName>ppt_w</p:attrName>
                                        </p:attrNameLst>
                                      </p:cBhvr>
                                      <p:tavLst>
                                        <p:tav tm="0">
                                          <p:val>
                                            <p:fltVal val="0"/>
                                          </p:val>
                                        </p:tav>
                                        <p:tav tm="100000">
                                          <p:val>
                                            <p:strVal val="#ppt_w"/>
                                          </p:val>
                                        </p:tav>
                                      </p:tavLst>
                                    </p:anim>
                                    <p:anim calcmode="lin" valueType="num">
                                      <p:cBhvr>
                                        <p:cTn id="12" dur="1000" fill="hold"/>
                                        <p:tgtEl>
                                          <p:spTgt spid="160"/>
                                        </p:tgtEl>
                                        <p:attrNameLst>
                                          <p:attrName>ppt_h</p:attrName>
                                        </p:attrNameLst>
                                      </p:cBhvr>
                                      <p:tavLst>
                                        <p:tav tm="0">
                                          <p:val>
                                            <p:fltVal val="0"/>
                                          </p:val>
                                        </p:tav>
                                        <p:tav tm="100000">
                                          <p:val>
                                            <p:strVal val="#ppt_h"/>
                                          </p:val>
                                        </p:tav>
                                      </p:tavLst>
                                    </p:anim>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childTnLst>
                                </p:cTn>
                              </p:par>
                              <p:par>
                                <p:cTn id="16" presetID="23" presetClass="entr" presetSubtype="16" fill="hold" grpId="0" nodeType="withEffect">
                                  <p:stCondLst>
                                    <p:cond delay="250"/>
                                  </p:stCondLst>
                                  <p:childTnLst>
                                    <p:set>
                                      <p:cBhvr>
                                        <p:cTn id="17" dur="1" fill="hold">
                                          <p:stCondLst>
                                            <p:cond delay="0"/>
                                          </p:stCondLst>
                                        </p:cTn>
                                        <p:tgtEl>
                                          <p:spTgt spid="123"/>
                                        </p:tgtEl>
                                        <p:attrNameLst>
                                          <p:attrName>style.visibility</p:attrName>
                                        </p:attrNameLst>
                                      </p:cBhvr>
                                      <p:to>
                                        <p:strVal val="visible"/>
                                      </p:to>
                                    </p:set>
                                    <p:anim calcmode="lin" valueType="num">
                                      <p:cBhvr>
                                        <p:cTn id="18" dur="1000" fill="hold"/>
                                        <p:tgtEl>
                                          <p:spTgt spid="123"/>
                                        </p:tgtEl>
                                        <p:attrNameLst>
                                          <p:attrName>ppt_w</p:attrName>
                                        </p:attrNameLst>
                                      </p:cBhvr>
                                      <p:tavLst>
                                        <p:tav tm="0">
                                          <p:val>
                                            <p:fltVal val="0"/>
                                          </p:val>
                                        </p:tav>
                                        <p:tav tm="100000">
                                          <p:val>
                                            <p:strVal val="#ppt_w"/>
                                          </p:val>
                                        </p:tav>
                                      </p:tavLst>
                                    </p:anim>
                                    <p:anim calcmode="lin" valueType="num">
                                      <p:cBhvr>
                                        <p:cTn id="19" dur="1000" fill="hold"/>
                                        <p:tgtEl>
                                          <p:spTgt spid="123"/>
                                        </p:tgtEl>
                                        <p:attrNameLst>
                                          <p:attrName>ppt_h</p:attrName>
                                        </p:attrNameLst>
                                      </p:cBhvr>
                                      <p:tavLst>
                                        <p:tav tm="0">
                                          <p:val>
                                            <p:fltVal val="0"/>
                                          </p:val>
                                        </p:tav>
                                        <p:tav tm="100000">
                                          <p:val>
                                            <p:strVal val="#ppt_h"/>
                                          </p:val>
                                        </p:tav>
                                      </p:tavLst>
                                    </p:anim>
                                  </p:childTnLst>
                                </p:cTn>
                              </p:par>
                              <p:par>
                                <p:cTn id="20" presetID="10" presetClass="entr" presetSubtype="0" fill="hold" grpId="0" nodeType="withEffect">
                                  <p:stCondLst>
                                    <p:cond delay="250"/>
                                  </p:stCondLst>
                                  <p:childTnLst>
                                    <p:set>
                                      <p:cBhvr>
                                        <p:cTn id="21" dur="1" fill="hold">
                                          <p:stCondLst>
                                            <p:cond delay="0"/>
                                          </p:stCondLst>
                                        </p:cTn>
                                        <p:tgtEl>
                                          <p:spTgt spid="122"/>
                                        </p:tgtEl>
                                        <p:attrNameLst>
                                          <p:attrName>style.visibility</p:attrName>
                                        </p:attrNameLst>
                                      </p:cBhvr>
                                      <p:to>
                                        <p:strVal val="visible"/>
                                      </p:to>
                                    </p:set>
                                    <p:animEffect transition="in" filter="fade">
                                      <p:cBhvr>
                                        <p:cTn id="22" dur="1000"/>
                                        <p:tgtEl>
                                          <p:spTgt spid="122"/>
                                        </p:tgtEl>
                                      </p:cBhvr>
                                    </p:animEffect>
                                  </p:childTnLst>
                                </p:cTn>
                              </p:par>
                              <p:par>
                                <p:cTn id="23" presetID="23" presetClass="entr" presetSubtype="16" fill="hold" grpId="0" nodeType="withEffect">
                                  <p:stCondLst>
                                    <p:cond delay="500"/>
                                  </p:stCondLst>
                                  <p:childTnLst>
                                    <p:set>
                                      <p:cBhvr>
                                        <p:cTn id="24" dur="1" fill="hold">
                                          <p:stCondLst>
                                            <p:cond delay="0"/>
                                          </p:stCondLst>
                                        </p:cTn>
                                        <p:tgtEl>
                                          <p:spTgt spid="108"/>
                                        </p:tgtEl>
                                        <p:attrNameLst>
                                          <p:attrName>style.visibility</p:attrName>
                                        </p:attrNameLst>
                                      </p:cBhvr>
                                      <p:to>
                                        <p:strVal val="visible"/>
                                      </p:to>
                                    </p:set>
                                    <p:anim calcmode="lin" valueType="num">
                                      <p:cBhvr>
                                        <p:cTn id="25" dur="1000" fill="hold"/>
                                        <p:tgtEl>
                                          <p:spTgt spid="108"/>
                                        </p:tgtEl>
                                        <p:attrNameLst>
                                          <p:attrName>ppt_w</p:attrName>
                                        </p:attrNameLst>
                                      </p:cBhvr>
                                      <p:tavLst>
                                        <p:tav tm="0">
                                          <p:val>
                                            <p:fltVal val="0"/>
                                          </p:val>
                                        </p:tav>
                                        <p:tav tm="100000">
                                          <p:val>
                                            <p:strVal val="#ppt_w"/>
                                          </p:val>
                                        </p:tav>
                                      </p:tavLst>
                                    </p:anim>
                                    <p:anim calcmode="lin" valueType="num">
                                      <p:cBhvr>
                                        <p:cTn id="26" dur="1000" fill="hold"/>
                                        <p:tgtEl>
                                          <p:spTgt spid="108"/>
                                        </p:tgtEl>
                                        <p:attrNameLst>
                                          <p:attrName>ppt_h</p:attrName>
                                        </p:attrNameLst>
                                      </p:cBhvr>
                                      <p:tavLst>
                                        <p:tav tm="0">
                                          <p:val>
                                            <p:fltVal val="0"/>
                                          </p:val>
                                        </p:tav>
                                        <p:tav tm="100000">
                                          <p:val>
                                            <p:strVal val="#ppt_h"/>
                                          </p:val>
                                        </p:tav>
                                      </p:tavLst>
                                    </p:anim>
                                  </p:childTnLst>
                                </p:cTn>
                              </p:par>
                              <p:par>
                                <p:cTn id="27" presetID="10" presetClass="entr" presetSubtype="0" fill="hold" grpId="0" nodeType="withEffect">
                                  <p:stCondLst>
                                    <p:cond delay="500"/>
                                  </p:stCondLst>
                                  <p:childTnLst>
                                    <p:set>
                                      <p:cBhvr>
                                        <p:cTn id="28" dur="1" fill="hold">
                                          <p:stCondLst>
                                            <p:cond delay="0"/>
                                          </p:stCondLst>
                                        </p:cTn>
                                        <p:tgtEl>
                                          <p:spTgt spid="107"/>
                                        </p:tgtEl>
                                        <p:attrNameLst>
                                          <p:attrName>style.visibility</p:attrName>
                                        </p:attrNameLst>
                                      </p:cBhvr>
                                      <p:to>
                                        <p:strVal val="visible"/>
                                      </p:to>
                                    </p:set>
                                    <p:animEffect transition="in" filter="fade">
                                      <p:cBhvr>
                                        <p:cTn id="29" dur="1000"/>
                                        <p:tgtEl>
                                          <p:spTgt spid="107"/>
                                        </p:tgtEl>
                                      </p:cBhvr>
                                    </p:animEffect>
                                  </p:childTnLst>
                                </p:cTn>
                              </p:par>
                              <p:par>
                                <p:cTn id="30" presetID="23" presetClass="entr" presetSubtype="16" fill="hold" grpId="0" nodeType="withEffect">
                                  <p:stCondLst>
                                    <p:cond delay="750"/>
                                  </p:stCondLst>
                                  <p:childTnLst>
                                    <p:set>
                                      <p:cBhvr>
                                        <p:cTn id="31" dur="1" fill="hold">
                                          <p:stCondLst>
                                            <p:cond delay="0"/>
                                          </p:stCondLst>
                                        </p:cTn>
                                        <p:tgtEl>
                                          <p:spTgt spid="93"/>
                                        </p:tgtEl>
                                        <p:attrNameLst>
                                          <p:attrName>style.visibility</p:attrName>
                                        </p:attrNameLst>
                                      </p:cBhvr>
                                      <p:to>
                                        <p:strVal val="visible"/>
                                      </p:to>
                                    </p:set>
                                    <p:anim calcmode="lin" valueType="num">
                                      <p:cBhvr>
                                        <p:cTn id="32" dur="1000" fill="hold"/>
                                        <p:tgtEl>
                                          <p:spTgt spid="93"/>
                                        </p:tgtEl>
                                        <p:attrNameLst>
                                          <p:attrName>ppt_w</p:attrName>
                                        </p:attrNameLst>
                                      </p:cBhvr>
                                      <p:tavLst>
                                        <p:tav tm="0">
                                          <p:val>
                                            <p:fltVal val="0"/>
                                          </p:val>
                                        </p:tav>
                                        <p:tav tm="100000">
                                          <p:val>
                                            <p:strVal val="#ppt_w"/>
                                          </p:val>
                                        </p:tav>
                                      </p:tavLst>
                                    </p:anim>
                                    <p:anim calcmode="lin" valueType="num">
                                      <p:cBhvr>
                                        <p:cTn id="33" dur="1000" fill="hold"/>
                                        <p:tgtEl>
                                          <p:spTgt spid="93"/>
                                        </p:tgtEl>
                                        <p:attrNameLst>
                                          <p:attrName>ppt_h</p:attrName>
                                        </p:attrNameLst>
                                      </p:cBhvr>
                                      <p:tavLst>
                                        <p:tav tm="0">
                                          <p:val>
                                            <p:fltVal val="0"/>
                                          </p:val>
                                        </p:tav>
                                        <p:tav tm="100000">
                                          <p:val>
                                            <p:strVal val="#ppt_h"/>
                                          </p:val>
                                        </p:tav>
                                      </p:tavLst>
                                    </p:anim>
                                  </p:childTnLst>
                                </p:cTn>
                              </p:par>
                              <p:par>
                                <p:cTn id="34" presetID="10" presetClass="entr" presetSubtype="0" fill="hold" grpId="0" nodeType="withEffect">
                                  <p:stCondLst>
                                    <p:cond delay="750"/>
                                  </p:stCondLst>
                                  <p:childTnLst>
                                    <p:set>
                                      <p:cBhvr>
                                        <p:cTn id="35" dur="1" fill="hold">
                                          <p:stCondLst>
                                            <p:cond delay="0"/>
                                          </p:stCondLst>
                                        </p:cTn>
                                        <p:tgtEl>
                                          <p:spTgt spid="92"/>
                                        </p:tgtEl>
                                        <p:attrNameLst>
                                          <p:attrName>style.visibility</p:attrName>
                                        </p:attrNameLst>
                                      </p:cBhvr>
                                      <p:to>
                                        <p:strVal val="visible"/>
                                      </p:to>
                                    </p:set>
                                    <p:animEffect transition="in" filter="fade">
                                      <p:cBhvr>
                                        <p:cTn id="36" dur="1000"/>
                                        <p:tgtEl>
                                          <p:spTgt spid="92"/>
                                        </p:tgtEl>
                                      </p:cBhvr>
                                    </p:animEffect>
                                  </p:childTnLst>
                                </p:cTn>
                              </p:par>
                              <p:par>
                                <p:cTn id="37" presetID="23" presetClass="entr" presetSubtype="16" fill="hold" grpId="0" nodeType="withEffect">
                                  <p:stCondLst>
                                    <p:cond delay="1000"/>
                                  </p:stCondLst>
                                  <p:childTnLst>
                                    <p:set>
                                      <p:cBhvr>
                                        <p:cTn id="38" dur="1" fill="hold">
                                          <p:stCondLst>
                                            <p:cond delay="0"/>
                                          </p:stCondLst>
                                        </p:cTn>
                                        <p:tgtEl>
                                          <p:spTgt spid="78"/>
                                        </p:tgtEl>
                                        <p:attrNameLst>
                                          <p:attrName>style.visibility</p:attrName>
                                        </p:attrNameLst>
                                      </p:cBhvr>
                                      <p:to>
                                        <p:strVal val="visible"/>
                                      </p:to>
                                    </p:set>
                                    <p:anim calcmode="lin" valueType="num">
                                      <p:cBhvr>
                                        <p:cTn id="39" dur="1000" fill="hold"/>
                                        <p:tgtEl>
                                          <p:spTgt spid="78"/>
                                        </p:tgtEl>
                                        <p:attrNameLst>
                                          <p:attrName>ppt_w</p:attrName>
                                        </p:attrNameLst>
                                      </p:cBhvr>
                                      <p:tavLst>
                                        <p:tav tm="0">
                                          <p:val>
                                            <p:fltVal val="0"/>
                                          </p:val>
                                        </p:tav>
                                        <p:tav tm="100000">
                                          <p:val>
                                            <p:strVal val="#ppt_w"/>
                                          </p:val>
                                        </p:tav>
                                      </p:tavLst>
                                    </p:anim>
                                    <p:anim calcmode="lin" valueType="num">
                                      <p:cBhvr>
                                        <p:cTn id="40" dur="1000" fill="hold"/>
                                        <p:tgtEl>
                                          <p:spTgt spid="78"/>
                                        </p:tgtEl>
                                        <p:attrNameLst>
                                          <p:attrName>ppt_h</p:attrName>
                                        </p:attrNameLst>
                                      </p:cBhvr>
                                      <p:tavLst>
                                        <p:tav tm="0">
                                          <p:val>
                                            <p:fltVal val="0"/>
                                          </p:val>
                                        </p:tav>
                                        <p:tav tm="100000">
                                          <p:val>
                                            <p:strVal val="#ppt_h"/>
                                          </p:val>
                                        </p:tav>
                                      </p:tavLst>
                                    </p:anim>
                                  </p:childTnLst>
                                </p:cTn>
                              </p:par>
                              <p:par>
                                <p:cTn id="41" presetID="10" presetClass="entr" presetSubtype="0" fill="hold" grpId="0" nodeType="withEffect">
                                  <p:stCondLst>
                                    <p:cond delay="1000"/>
                                  </p:stCondLst>
                                  <p:childTnLst>
                                    <p:set>
                                      <p:cBhvr>
                                        <p:cTn id="42" dur="1" fill="hold">
                                          <p:stCondLst>
                                            <p:cond delay="0"/>
                                          </p:stCondLst>
                                        </p:cTn>
                                        <p:tgtEl>
                                          <p:spTgt spid="77"/>
                                        </p:tgtEl>
                                        <p:attrNameLst>
                                          <p:attrName>style.visibility</p:attrName>
                                        </p:attrNameLst>
                                      </p:cBhvr>
                                      <p:to>
                                        <p:strVal val="visible"/>
                                      </p:to>
                                    </p:set>
                                    <p:animEffect transition="in" filter="fade">
                                      <p:cBhvr>
                                        <p:cTn id="43" dur="1000"/>
                                        <p:tgtEl>
                                          <p:spTgt spid="77"/>
                                        </p:tgtEl>
                                      </p:cBhvr>
                                    </p:animEffect>
                                  </p:childTnLst>
                                </p:cTn>
                              </p:par>
                              <p:par>
                                <p:cTn id="44" presetID="22" presetClass="entr" presetSubtype="8" fill="hold" nodeType="withEffect">
                                  <p:stCondLst>
                                    <p:cond delay="0"/>
                                  </p:stCondLst>
                                  <p:childTnLst>
                                    <p:set>
                                      <p:cBhvr>
                                        <p:cTn id="45" dur="1" fill="hold">
                                          <p:stCondLst>
                                            <p:cond delay="0"/>
                                          </p:stCondLst>
                                        </p:cTn>
                                        <p:tgtEl>
                                          <p:spTgt spid="2"/>
                                        </p:tgtEl>
                                        <p:attrNameLst>
                                          <p:attrName>style.visibility</p:attrName>
                                        </p:attrNameLst>
                                      </p:cBhvr>
                                      <p:to>
                                        <p:strVal val="visible"/>
                                      </p:to>
                                    </p:set>
                                    <p:animEffect transition="in" filter="wipe(left)">
                                      <p:cBhvr>
                                        <p:cTn id="46" dur="2000"/>
                                        <p:tgtEl>
                                          <p:spTgt spid="2"/>
                                        </p:tgtEl>
                                      </p:cBhvr>
                                    </p:animEffect>
                                  </p:childTnLst>
                                </p:cTn>
                              </p:par>
                              <p:par>
                                <p:cTn id="47" presetID="12" presetClass="entr" presetSubtype="1" fill="hold" grpId="0" nodeType="withEffect">
                                  <p:stCondLst>
                                    <p:cond delay="200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2000"/>
                                        <p:tgtEl>
                                          <p:spTgt spid="14"/>
                                        </p:tgtEl>
                                        <p:attrNameLst>
                                          <p:attrName>ppt_y</p:attrName>
                                        </p:attrNameLst>
                                      </p:cBhvr>
                                      <p:tavLst>
                                        <p:tav tm="0">
                                          <p:val>
                                            <p:strVal val="#ppt_y-#ppt_h*1.125000"/>
                                          </p:val>
                                        </p:tav>
                                        <p:tav tm="100000">
                                          <p:val>
                                            <p:strVal val="#ppt_y"/>
                                          </p:val>
                                        </p:tav>
                                      </p:tavLst>
                                    </p:anim>
                                    <p:animEffect transition="in" filter="wipe(down)">
                                      <p:cBhvr>
                                        <p:cTn id="50" dur="2000"/>
                                        <p:tgtEl>
                                          <p:spTgt spid="14"/>
                                        </p:tgtEl>
                                      </p:cBhvr>
                                    </p:animEffect>
                                  </p:childTnLst>
                                </p:cTn>
                              </p:par>
                              <p:par>
                                <p:cTn id="51" presetID="12" presetClass="entr" presetSubtype="1" fill="hold" grpId="0" nodeType="withEffect">
                                  <p:stCondLst>
                                    <p:cond delay="2000"/>
                                  </p:stCondLst>
                                  <p:childTnLst>
                                    <p:set>
                                      <p:cBhvr>
                                        <p:cTn id="52" dur="1" fill="hold">
                                          <p:stCondLst>
                                            <p:cond delay="0"/>
                                          </p:stCondLst>
                                        </p:cTn>
                                        <p:tgtEl>
                                          <p:spTgt spid="134"/>
                                        </p:tgtEl>
                                        <p:attrNameLst>
                                          <p:attrName>style.visibility</p:attrName>
                                        </p:attrNameLst>
                                      </p:cBhvr>
                                      <p:to>
                                        <p:strVal val="visible"/>
                                      </p:to>
                                    </p:set>
                                    <p:anim calcmode="lin" valueType="num">
                                      <p:cBhvr additive="base">
                                        <p:cTn id="53" dur="2000"/>
                                        <p:tgtEl>
                                          <p:spTgt spid="134"/>
                                        </p:tgtEl>
                                        <p:attrNameLst>
                                          <p:attrName>ppt_y</p:attrName>
                                        </p:attrNameLst>
                                      </p:cBhvr>
                                      <p:tavLst>
                                        <p:tav tm="0">
                                          <p:val>
                                            <p:strVal val="#ppt_y-#ppt_h*1.125000"/>
                                          </p:val>
                                        </p:tav>
                                        <p:tav tm="100000">
                                          <p:val>
                                            <p:strVal val="#ppt_y"/>
                                          </p:val>
                                        </p:tav>
                                      </p:tavLst>
                                    </p:anim>
                                    <p:animEffect transition="in" filter="wipe(down)">
                                      <p:cBhvr>
                                        <p:cTn id="54" dur="2000"/>
                                        <p:tgtEl>
                                          <p:spTgt spid="134"/>
                                        </p:tgtEl>
                                      </p:cBhvr>
                                    </p:animEffect>
                                  </p:childTnLst>
                                </p:cTn>
                              </p:par>
                              <p:par>
                                <p:cTn id="55" presetID="12" presetClass="entr" presetSubtype="1" fill="hold" grpId="0" nodeType="withEffect">
                                  <p:stCondLst>
                                    <p:cond delay="2000"/>
                                  </p:stCondLst>
                                  <p:childTnLst>
                                    <p:set>
                                      <p:cBhvr>
                                        <p:cTn id="56" dur="1" fill="hold">
                                          <p:stCondLst>
                                            <p:cond delay="0"/>
                                          </p:stCondLst>
                                        </p:cTn>
                                        <p:tgtEl>
                                          <p:spTgt spid="132"/>
                                        </p:tgtEl>
                                        <p:attrNameLst>
                                          <p:attrName>style.visibility</p:attrName>
                                        </p:attrNameLst>
                                      </p:cBhvr>
                                      <p:to>
                                        <p:strVal val="visible"/>
                                      </p:to>
                                    </p:set>
                                    <p:anim calcmode="lin" valueType="num">
                                      <p:cBhvr additive="base">
                                        <p:cTn id="57" dur="2000"/>
                                        <p:tgtEl>
                                          <p:spTgt spid="132"/>
                                        </p:tgtEl>
                                        <p:attrNameLst>
                                          <p:attrName>ppt_y</p:attrName>
                                        </p:attrNameLst>
                                      </p:cBhvr>
                                      <p:tavLst>
                                        <p:tav tm="0">
                                          <p:val>
                                            <p:strVal val="#ppt_y-#ppt_h*1.125000"/>
                                          </p:val>
                                        </p:tav>
                                        <p:tav tm="100000">
                                          <p:val>
                                            <p:strVal val="#ppt_y"/>
                                          </p:val>
                                        </p:tav>
                                      </p:tavLst>
                                    </p:anim>
                                    <p:animEffect transition="in" filter="wipe(down)">
                                      <p:cBhvr>
                                        <p:cTn id="58" dur="2000"/>
                                        <p:tgtEl>
                                          <p:spTgt spid="132"/>
                                        </p:tgtEl>
                                      </p:cBhvr>
                                    </p:animEffect>
                                  </p:childTnLst>
                                </p:cTn>
                              </p:par>
                              <p:par>
                                <p:cTn id="59" presetID="12" presetClass="entr" presetSubtype="1" fill="hold" grpId="0" nodeType="withEffect">
                                  <p:stCondLst>
                                    <p:cond delay="2000"/>
                                  </p:stCondLst>
                                  <p:childTnLst>
                                    <p:set>
                                      <p:cBhvr>
                                        <p:cTn id="60" dur="1" fill="hold">
                                          <p:stCondLst>
                                            <p:cond delay="0"/>
                                          </p:stCondLst>
                                        </p:cTn>
                                        <p:tgtEl>
                                          <p:spTgt spid="130"/>
                                        </p:tgtEl>
                                        <p:attrNameLst>
                                          <p:attrName>style.visibility</p:attrName>
                                        </p:attrNameLst>
                                      </p:cBhvr>
                                      <p:to>
                                        <p:strVal val="visible"/>
                                      </p:to>
                                    </p:set>
                                    <p:anim calcmode="lin" valueType="num">
                                      <p:cBhvr additive="base">
                                        <p:cTn id="61" dur="2000"/>
                                        <p:tgtEl>
                                          <p:spTgt spid="130"/>
                                        </p:tgtEl>
                                        <p:attrNameLst>
                                          <p:attrName>ppt_y</p:attrName>
                                        </p:attrNameLst>
                                      </p:cBhvr>
                                      <p:tavLst>
                                        <p:tav tm="0">
                                          <p:val>
                                            <p:strVal val="#ppt_y-#ppt_h*1.125000"/>
                                          </p:val>
                                        </p:tav>
                                        <p:tav tm="100000">
                                          <p:val>
                                            <p:strVal val="#ppt_y"/>
                                          </p:val>
                                        </p:tav>
                                      </p:tavLst>
                                    </p:anim>
                                    <p:animEffect transition="in" filter="wipe(down)">
                                      <p:cBhvr>
                                        <p:cTn id="62" dur="2000"/>
                                        <p:tgtEl>
                                          <p:spTgt spid="130"/>
                                        </p:tgtEl>
                                      </p:cBhvr>
                                    </p:animEffect>
                                  </p:childTnLst>
                                </p:cTn>
                              </p:par>
                              <p:par>
                                <p:cTn id="63" presetID="12" presetClass="entr" presetSubtype="1" fill="hold" grpId="0" nodeType="withEffect">
                                  <p:stCondLst>
                                    <p:cond delay="2000"/>
                                  </p:stCondLst>
                                  <p:childTnLst>
                                    <p:set>
                                      <p:cBhvr>
                                        <p:cTn id="64" dur="1" fill="hold">
                                          <p:stCondLst>
                                            <p:cond delay="0"/>
                                          </p:stCondLst>
                                        </p:cTn>
                                        <p:tgtEl>
                                          <p:spTgt spid="119"/>
                                        </p:tgtEl>
                                        <p:attrNameLst>
                                          <p:attrName>style.visibility</p:attrName>
                                        </p:attrNameLst>
                                      </p:cBhvr>
                                      <p:to>
                                        <p:strVal val="visible"/>
                                      </p:to>
                                    </p:set>
                                    <p:anim calcmode="lin" valueType="num">
                                      <p:cBhvr additive="base">
                                        <p:cTn id="65" dur="2000"/>
                                        <p:tgtEl>
                                          <p:spTgt spid="119"/>
                                        </p:tgtEl>
                                        <p:attrNameLst>
                                          <p:attrName>ppt_y</p:attrName>
                                        </p:attrNameLst>
                                      </p:cBhvr>
                                      <p:tavLst>
                                        <p:tav tm="0">
                                          <p:val>
                                            <p:strVal val="#ppt_y-#ppt_h*1.125000"/>
                                          </p:val>
                                        </p:tav>
                                        <p:tav tm="100000">
                                          <p:val>
                                            <p:strVal val="#ppt_y"/>
                                          </p:val>
                                        </p:tav>
                                      </p:tavLst>
                                    </p:anim>
                                    <p:animEffect transition="in" filter="wipe(down)">
                                      <p:cBhvr>
                                        <p:cTn id="66" dur="2000"/>
                                        <p:tgtEl>
                                          <p:spTgt spid="119"/>
                                        </p:tgtEl>
                                      </p:cBhvr>
                                    </p:animEffect>
                                  </p:childTnLst>
                                </p:cTn>
                              </p:par>
                              <p:par>
                                <p:cTn id="67" presetID="12" presetClass="entr" presetSubtype="1" fill="hold" grpId="0" nodeType="withEffect">
                                  <p:stCondLst>
                                    <p:cond delay="2000"/>
                                  </p:stCondLst>
                                  <p:childTnLst>
                                    <p:set>
                                      <p:cBhvr>
                                        <p:cTn id="68" dur="1" fill="hold">
                                          <p:stCondLst>
                                            <p:cond delay="0"/>
                                          </p:stCondLst>
                                        </p:cTn>
                                        <p:tgtEl>
                                          <p:spTgt spid="117"/>
                                        </p:tgtEl>
                                        <p:attrNameLst>
                                          <p:attrName>style.visibility</p:attrName>
                                        </p:attrNameLst>
                                      </p:cBhvr>
                                      <p:to>
                                        <p:strVal val="visible"/>
                                      </p:to>
                                    </p:set>
                                    <p:anim calcmode="lin" valueType="num">
                                      <p:cBhvr additive="base">
                                        <p:cTn id="69" dur="2000"/>
                                        <p:tgtEl>
                                          <p:spTgt spid="117"/>
                                        </p:tgtEl>
                                        <p:attrNameLst>
                                          <p:attrName>ppt_y</p:attrName>
                                        </p:attrNameLst>
                                      </p:cBhvr>
                                      <p:tavLst>
                                        <p:tav tm="0">
                                          <p:val>
                                            <p:strVal val="#ppt_y-#ppt_h*1.125000"/>
                                          </p:val>
                                        </p:tav>
                                        <p:tav tm="100000">
                                          <p:val>
                                            <p:strVal val="#ppt_y"/>
                                          </p:val>
                                        </p:tav>
                                      </p:tavLst>
                                    </p:anim>
                                    <p:animEffect transition="in" filter="wipe(down)">
                                      <p:cBhvr>
                                        <p:cTn id="70" dur="2000"/>
                                        <p:tgtEl>
                                          <p:spTgt spid="117"/>
                                        </p:tgtEl>
                                      </p:cBhvr>
                                    </p:animEffect>
                                  </p:childTnLst>
                                </p:cTn>
                              </p:par>
                              <p:par>
                                <p:cTn id="71" presetID="12" presetClass="entr" presetSubtype="1" fill="hold" grpId="0" nodeType="withEffect">
                                  <p:stCondLst>
                                    <p:cond delay="2000"/>
                                  </p:stCondLst>
                                  <p:childTnLst>
                                    <p:set>
                                      <p:cBhvr>
                                        <p:cTn id="72" dur="1" fill="hold">
                                          <p:stCondLst>
                                            <p:cond delay="0"/>
                                          </p:stCondLst>
                                        </p:cTn>
                                        <p:tgtEl>
                                          <p:spTgt spid="115"/>
                                        </p:tgtEl>
                                        <p:attrNameLst>
                                          <p:attrName>style.visibility</p:attrName>
                                        </p:attrNameLst>
                                      </p:cBhvr>
                                      <p:to>
                                        <p:strVal val="visible"/>
                                      </p:to>
                                    </p:set>
                                    <p:anim calcmode="lin" valueType="num">
                                      <p:cBhvr additive="base">
                                        <p:cTn id="73" dur="2000"/>
                                        <p:tgtEl>
                                          <p:spTgt spid="115"/>
                                        </p:tgtEl>
                                        <p:attrNameLst>
                                          <p:attrName>ppt_y</p:attrName>
                                        </p:attrNameLst>
                                      </p:cBhvr>
                                      <p:tavLst>
                                        <p:tav tm="0">
                                          <p:val>
                                            <p:strVal val="#ppt_y-#ppt_h*1.125000"/>
                                          </p:val>
                                        </p:tav>
                                        <p:tav tm="100000">
                                          <p:val>
                                            <p:strVal val="#ppt_y"/>
                                          </p:val>
                                        </p:tav>
                                      </p:tavLst>
                                    </p:anim>
                                    <p:animEffect transition="in" filter="wipe(down)">
                                      <p:cBhvr>
                                        <p:cTn id="74" dur="2000"/>
                                        <p:tgtEl>
                                          <p:spTgt spid="115"/>
                                        </p:tgtEl>
                                      </p:cBhvr>
                                    </p:animEffect>
                                  </p:childTnLst>
                                </p:cTn>
                              </p:par>
                              <p:par>
                                <p:cTn id="75" presetID="12" presetClass="entr" presetSubtype="1" fill="hold" grpId="0" nodeType="withEffect">
                                  <p:stCondLst>
                                    <p:cond delay="2000"/>
                                  </p:stCondLst>
                                  <p:childTnLst>
                                    <p:set>
                                      <p:cBhvr>
                                        <p:cTn id="76" dur="1" fill="hold">
                                          <p:stCondLst>
                                            <p:cond delay="0"/>
                                          </p:stCondLst>
                                        </p:cTn>
                                        <p:tgtEl>
                                          <p:spTgt spid="113"/>
                                        </p:tgtEl>
                                        <p:attrNameLst>
                                          <p:attrName>style.visibility</p:attrName>
                                        </p:attrNameLst>
                                      </p:cBhvr>
                                      <p:to>
                                        <p:strVal val="visible"/>
                                      </p:to>
                                    </p:set>
                                    <p:anim calcmode="lin" valueType="num">
                                      <p:cBhvr additive="base">
                                        <p:cTn id="77" dur="2000"/>
                                        <p:tgtEl>
                                          <p:spTgt spid="113"/>
                                        </p:tgtEl>
                                        <p:attrNameLst>
                                          <p:attrName>ppt_y</p:attrName>
                                        </p:attrNameLst>
                                      </p:cBhvr>
                                      <p:tavLst>
                                        <p:tav tm="0">
                                          <p:val>
                                            <p:strVal val="#ppt_y-#ppt_h*1.125000"/>
                                          </p:val>
                                        </p:tav>
                                        <p:tav tm="100000">
                                          <p:val>
                                            <p:strVal val="#ppt_y"/>
                                          </p:val>
                                        </p:tav>
                                      </p:tavLst>
                                    </p:anim>
                                    <p:animEffect transition="in" filter="wipe(down)">
                                      <p:cBhvr>
                                        <p:cTn id="78" dur="2000"/>
                                        <p:tgtEl>
                                          <p:spTgt spid="113"/>
                                        </p:tgtEl>
                                      </p:cBhvr>
                                    </p:animEffect>
                                  </p:childTnLst>
                                </p:cTn>
                              </p:par>
                              <p:par>
                                <p:cTn id="79" presetID="12" presetClass="entr" presetSubtype="1" fill="hold" grpId="0" nodeType="withEffect">
                                  <p:stCondLst>
                                    <p:cond delay="2000"/>
                                  </p:stCondLst>
                                  <p:childTnLst>
                                    <p:set>
                                      <p:cBhvr>
                                        <p:cTn id="80" dur="1" fill="hold">
                                          <p:stCondLst>
                                            <p:cond delay="0"/>
                                          </p:stCondLst>
                                        </p:cTn>
                                        <p:tgtEl>
                                          <p:spTgt spid="104"/>
                                        </p:tgtEl>
                                        <p:attrNameLst>
                                          <p:attrName>style.visibility</p:attrName>
                                        </p:attrNameLst>
                                      </p:cBhvr>
                                      <p:to>
                                        <p:strVal val="visible"/>
                                      </p:to>
                                    </p:set>
                                    <p:anim calcmode="lin" valueType="num">
                                      <p:cBhvr additive="base">
                                        <p:cTn id="81" dur="2000"/>
                                        <p:tgtEl>
                                          <p:spTgt spid="104"/>
                                        </p:tgtEl>
                                        <p:attrNameLst>
                                          <p:attrName>ppt_y</p:attrName>
                                        </p:attrNameLst>
                                      </p:cBhvr>
                                      <p:tavLst>
                                        <p:tav tm="0">
                                          <p:val>
                                            <p:strVal val="#ppt_y-#ppt_h*1.125000"/>
                                          </p:val>
                                        </p:tav>
                                        <p:tav tm="100000">
                                          <p:val>
                                            <p:strVal val="#ppt_y"/>
                                          </p:val>
                                        </p:tav>
                                      </p:tavLst>
                                    </p:anim>
                                    <p:animEffect transition="in" filter="wipe(down)">
                                      <p:cBhvr>
                                        <p:cTn id="82" dur="2000"/>
                                        <p:tgtEl>
                                          <p:spTgt spid="104"/>
                                        </p:tgtEl>
                                      </p:cBhvr>
                                    </p:animEffect>
                                  </p:childTnLst>
                                </p:cTn>
                              </p:par>
                              <p:par>
                                <p:cTn id="83" presetID="12" presetClass="entr" presetSubtype="1" fill="hold" grpId="0" nodeType="withEffect">
                                  <p:stCondLst>
                                    <p:cond delay="2000"/>
                                  </p:stCondLst>
                                  <p:childTnLst>
                                    <p:set>
                                      <p:cBhvr>
                                        <p:cTn id="84" dur="1" fill="hold">
                                          <p:stCondLst>
                                            <p:cond delay="0"/>
                                          </p:stCondLst>
                                        </p:cTn>
                                        <p:tgtEl>
                                          <p:spTgt spid="102"/>
                                        </p:tgtEl>
                                        <p:attrNameLst>
                                          <p:attrName>style.visibility</p:attrName>
                                        </p:attrNameLst>
                                      </p:cBhvr>
                                      <p:to>
                                        <p:strVal val="visible"/>
                                      </p:to>
                                    </p:set>
                                    <p:anim calcmode="lin" valueType="num">
                                      <p:cBhvr additive="base">
                                        <p:cTn id="85" dur="2000"/>
                                        <p:tgtEl>
                                          <p:spTgt spid="102"/>
                                        </p:tgtEl>
                                        <p:attrNameLst>
                                          <p:attrName>ppt_y</p:attrName>
                                        </p:attrNameLst>
                                      </p:cBhvr>
                                      <p:tavLst>
                                        <p:tav tm="0">
                                          <p:val>
                                            <p:strVal val="#ppt_y-#ppt_h*1.125000"/>
                                          </p:val>
                                        </p:tav>
                                        <p:tav tm="100000">
                                          <p:val>
                                            <p:strVal val="#ppt_y"/>
                                          </p:val>
                                        </p:tav>
                                      </p:tavLst>
                                    </p:anim>
                                    <p:animEffect transition="in" filter="wipe(down)">
                                      <p:cBhvr>
                                        <p:cTn id="86" dur="2000"/>
                                        <p:tgtEl>
                                          <p:spTgt spid="102"/>
                                        </p:tgtEl>
                                      </p:cBhvr>
                                    </p:animEffect>
                                  </p:childTnLst>
                                </p:cTn>
                              </p:par>
                              <p:par>
                                <p:cTn id="87" presetID="12" presetClass="entr" presetSubtype="1" fill="hold" grpId="0" nodeType="withEffect">
                                  <p:stCondLst>
                                    <p:cond delay="2000"/>
                                  </p:stCondLst>
                                  <p:childTnLst>
                                    <p:set>
                                      <p:cBhvr>
                                        <p:cTn id="88" dur="1" fill="hold">
                                          <p:stCondLst>
                                            <p:cond delay="0"/>
                                          </p:stCondLst>
                                        </p:cTn>
                                        <p:tgtEl>
                                          <p:spTgt spid="100"/>
                                        </p:tgtEl>
                                        <p:attrNameLst>
                                          <p:attrName>style.visibility</p:attrName>
                                        </p:attrNameLst>
                                      </p:cBhvr>
                                      <p:to>
                                        <p:strVal val="visible"/>
                                      </p:to>
                                    </p:set>
                                    <p:anim calcmode="lin" valueType="num">
                                      <p:cBhvr additive="base">
                                        <p:cTn id="89" dur="2000"/>
                                        <p:tgtEl>
                                          <p:spTgt spid="100"/>
                                        </p:tgtEl>
                                        <p:attrNameLst>
                                          <p:attrName>ppt_y</p:attrName>
                                        </p:attrNameLst>
                                      </p:cBhvr>
                                      <p:tavLst>
                                        <p:tav tm="0">
                                          <p:val>
                                            <p:strVal val="#ppt_y-#ppt_h*1.125000"/>
                                          </p:val>
                                        </p:tav>
                                        <p:tav tm="100000">
                                          <p:val>
                                            <p:strVal val="#ppt_y"/>
                                          </p:val>
                                        </p:tav>
                                      </p:tavLst>
                                    </p:anim>
                                    <p:animEffect transition="in" filter="wipe(down)">
                                      <p:cBhvr>
                                        <p:cTn id="90" dur="2000"/>
                                        <p:tgtEl>
                                          <p:spTgt spid="100"/>
                                        </p:tgtEl>
                                      </p:cBhvr>
                                    </p:animEffect>
                                  </p:childTnLst>
                                </p:cTn>
                              </p:par>
                              <p:par>
                                <p:cTn id="91" presetID="12" presetClass="entr" presetSubtype="1" fill="hold" grpId="0" nodeType="withEffect">
                                  <p:stCondLst>
                                    <p:cond delay="2000"/>
                                  </p:stCondLst>
                                  <p:childTnLst>
                                    <p:set>
                                      <p:cBhvr>
                                        <p:cTn id="92" dur="1" fill="hold">
                                          <p:stCondLst>
                                            <p:cond delay="0"/>
                                          </p:stCondLst>
                                        </p:cTn>
                                        <p:tgtEl>
                                          <p:spTgt spid="89"/>
                                        </p:tgtEl>
                                        <p:attrNameLst>
                                          <p:attrName>style.visibility</p:attrName>
                                        </p:attrNameLst>
                                      </p:cBhvr>
                                      <p:to>
                                        <p:strVal val="visible"/>
                                      </p:to>
                                    </p:set>
                                    <p:anim calcmode="lin" valueType="num">
                                      <p:cBhvr additive="base">
                                        <p:cTn id="93" dur="2000"/>
                                        <p:tgtEl>
                                          <p:spTgt spid="89"/>
                                        </p:tgtEl>
                                        <p:attrNameLst>
                                          <p:attrName>ppt_y</p:attrName>
                                        </p:attrNameLst>
                                      </p:cBhvr>
                                      <p:tavLst>
                                        <p:tav tm="0">
                                          <p:val>
                                            <p:strVal val="#ppt_y-#ppt_h*1.125000"/>
                                          </p:val>
                                        </p:tav>
                                        <p:tav tm="100000">
                                          <p:val>
                                            <p:strVal val="#ppt_y"/>
                                          </p:val>
                                        </p:tav>
                                      </p:tavLst>
                                    </p:anim>
                                    <p:animEffect transition="in" filter="wipe(down)">
                                      <p:cBhvr>
                                        <p:cTn id="94" dur="2000"/>
                                        <p:tgtEl>
                                          <p:spTgt spid="89"/>
                                        </p:tgtEl>
                                      </p:cBhvr>
                                    </p:animEffect>
                                  </p:childTnLst>
                                </p:cTn>
                              </p:par>
                              <p:par>
                                <p:cTn id="95" presetID="12" presetClass="entr" presetSubtype="1" fill="hold" grpId="0" nodeType="withEffect">
                                  <p:stCondLst>
                                    <p:cond delay="2000"/>
                                  </p:stCondLst>
                                  <p:childTnLst>
                                    <p:set>
                                      <p:cBhvr>
                                        <p:cTn id="96" dur="1" fill="hold">
                                          <p:stCondLst>
                                            <p:cond delay="0"/>
                                          </p:stCondLst>
                                        </p:cTn>
                                        <p:tgtEl>
                                          <p:spTgt spid="87"/>
                                        </p:tgtEl>
                                        <p:attrNameLst>
                                          <p:attrName>style.visibility</p:attrName>
                                        </p:attrNameLst>
                                      </p:cBhvr>
                                      <p:to>
                                        <p:strVal val="visible"/>
                                      </p:to>
                                    </p:set>
                                    <p:anim calcmode="lin" valueType="num">
                                      <p:cBhvr additive="base">
                                        <p:cTn id="97" dur="2000"/>
                                        <p:tgtEl>
                                          <p:spTgt spid="87"/>
                                        </p:tgtEl>
                                        <p:attrNameLst>
                                          <p:attrName>ppt_y</p:attrName>
                                        </p:attrNameLst>
                                      </p:cBhvr>
                                      <p:tavLst>
                                        <p:tav tm="0">
                                          <p:val>
                                            <p:strVal val="#ppt_y-#ppt_h*1.125000"/>
                                          </p:val>
                                        </p:tav>
                                        <p:tav tm="100000">
                                          <p:val>
                                            <p:strVal val="#ppt_y"/>
                                          </p:val>
                                        </p:tav>
                                      </p:tavLst>
                                    </p:anim>
                                    <p:animEffect transition="in" filter="wipe(down)">
                                      <p:cBhvr>
                                        <p:cTn id="98" dur="2000"/>
                                        <p:tgtEl>
                                          <p:spTgt spid="87"/>
                                        </p:tgtEl>
                                      </p:cBhvr>
                                    </p:animEffect>
                                  </p:childTnLst>
                                </p:cTn>
                              </p:par>
                              <p:par>
                                <p:cTn id="99" presetID="23" presetClass="entr" presetSubtype="16" fill="hold" grpId="0" nodeType="withEffect">
                                  <p:stCondLst>
                                    <p:cond delay="4000"/>
                                  </p:stCondLst>
                                  <p:childTnLst>
                                    <p:set>
                                      <p:cBhvr>
                                        <p:cTn id="100" dur="1" fill="hold">
                                          <p:stCondLst>
                                            <p:cond delay="0"/>
                                          </p:stCondLst>
                                        </p:cTn>
                                        <p:tgtEl>
                                          <p:spTgt spid="10"/>
                                        </p:tgtEl>
                                        <p:attrNameLst>
                                          <p:attrName>style.visibility</p:attrName>
                                        </p:attrNameLst>
                                      </p:cBhvr>
                                      <p:to>
                                        <p:strVal val="visible"/>
                                      </p:to>
                                    </p:set>
                                    <p:anim calcmode="lin" valueType="num">
                                      <p:cBhvr>
                                        <p:cTn id="101" dur="1000" fill="hold"/>
                                        <p:tgtEl>
                                          <p:spTgt spid="10"/>
                                        </p:tgtEl>
                                        <p:attrNameLst>
                                          <p:attrName>ppt_w</p:attrName>
                                        </p:attrNameLst>
                                      </p:cBhvr>
                                      <p:tavLst>
                                        <p:tav tm="0">
                                          <p:val>
                                            <p:fltVal val="0"/>
                                          </p:val>
                                        </p:tav>
                                        <p:tav tm="100000">
                                          <p:val>
                                            <p:strVal val="#ppt_w"/>
                                          </p:val>
                                        </p:tav>
                                      </p:tavLst>
                                    </p:anim>
                                    <p:anim calcmode="lin" valueType="num">
                                      <p:cBhvr>
                                        <p:cTn id="102" dur="1000" fill="hold"/>
                                        <p:tgtEl>
                                          <p:spTgt spid="10"/>
                                        </p:tgtEl>
                                        <p:attrNameLst>
                                          <p:attrName>ppt_h</p:attrName>
                                        </p:attrNameLst>
                                      </p:cBhvr>
                                      <p:tavLst>
                                        <p:tav tm="0">
                                          <p:val>
                                            <p:fltVal val="0"/>
                                          </p:val>
                                        </p:tav>
                                        <p:tav tm="100000">
                                          <p:val>
                                            <p:strVal val="#ppt_h"/>
                                          </p:val>
                                        </p:tav>
                                      </p:tavLst>
                                    </p:anim>
                                  </p:childTnLst>
                                </p:cTn>
                              </p:par>
                              <p:par>
                                <p:cTn id="103" presetID="23" presetClass="entr" presetSubtype="16" fill="hold" grpId="0" nodeType="withEffect">
                                  <p:stCondLst>
                                    <p:cond delay="4000"/>
                                  </p:stCondLst>
                                  <p:childTnLst>
                                    <p:set>
                                      <p:cBhvr>
                                        <p:cTn id="104" dur="1" fill="hold">
                                          <p:stCondLst>
                                            <p:cond delay="0"/>
                                          </p:stCondLst>
                                        </p:cTn>
                                        <p:tgtEl>
                                          <p:spTgt spid="135"/>
                                        </p:tgtEl>
                                        <p:attrNameLst>
                                          <p:attrName>style.visibility</p:attrName>
                                        </p:attrNameLst>
                                      </p:cBhvr>
                                      <p:to>
                                        <p:strVal val="visible"/>
                                      </p:to>
                                    </p:set>
                                    <p:anim calcmode="lin" valueType="num">
                                      <p:cBhvr>
                                        <p:cTn id="105" dur="1000" fill="hold"/>
                                        <p:tgtEl>
                                          <p:spTgt spid="135"/>
                                        </p:tgtEl>
                                        <p:attrNameLst>
                                          <p:attrName>ppt_w</p:attrName>
                                        </p:attrNameLst>
                                      </p:cBhvr>
                                      <p:tavLst>
                                        <p:tav tm="0">
                                          <p:val>
                                            <p:fltVal val="0"/>
                                          </p:val>
                                        </p:tav>
                                        <p:tav tm="100000">
                                          <p:val>
                                            <p:strVal val="#ppt_w"/>
                                          </p:val>
                                        </p:tav>
                                      </p:tavLst>
                                    </p:anim>
                                    <p:anim calcmode="lin" valueType="num">
                                      <p:cBhvr>
                                        <p:cTn id="106" dur="1000" fill="hold"/>
                                        <p:tgtEl>
                                          <p:spTgt spid="135"/>
                                        </p:tgtEl>
                                        <p:attrNameLst>
                                          <p:attrName>ppt_h</p:attrName>
                                        </p:attrNameLst>
                                      </p:cBhvr>
                                      <p:tavLst>
                                        <p:tav tm="0">
                                          <p:val>
                                            <p:fltVal val="0"/>
                                          </p:val>
                                        </p:tav>
                                        <p:tav tm="100000">
                                          <p:val>
                                            <p:strVal val="#ppt_h"/>
                                          </p:val>
                                        </p:tav>
                                      </p:tavLst>
                                    </p:anim>
                                  </p:childTnLst>
                                </p:cTn>
                              </p:par>
                              <p:par>
                                <p:cTn id="107" presetID="23" presetClass="entr" presetSubtype="16" fill="hold" grpId="0" nodeType="withEffect">
                                  <p:stCondLst>
                                    <p:cond delay="4000"/>
                                  </p:stCondLst>
                                  <p:childTnLst>
                                    <p:set>
                                      <p:cBhvr>
                                        <p:cTn id="108" dur="1" fill="hold">
                                          <p:stCondLst>
                                            <p:cond delay="0"/>
                                          </p:stCondLst>
                                        </p:cTn>
                                        <p:tgtEl>
                                          <p:spTgt spid="133"/>
                                        </p:tgtEl>
                                        <p:attrNameLst>
                                          <p:attrName>style.visibility</p:attrName>
                                        </p:attrNameLst>
                                      </p:cBhvr>
                                      <p:to>
                                        <p:strVal val="visible"/>
                                      </p:to>
                                    </p:set>
                                    <p:anim calcmode="lin" valueType="num">
                                      <p:cBhvr>
                                        <p:cTn id="109" dur="1000" fill="hold"/>
                                        <p:tgtEl>
                                          <p:spTgt spid="133"/>
                                        </p:tgtEl>
                                        <p:attrNameLst>
                                          <p:attrName>ppt_w</p:attrName>
                                        </p:attrNameLst>
                                      </p:cBhvr>
                                      <p:tavLst>
                                        <p:tav tm="0">
                                          <p:val>
                                            <p:fltVal val="0"/>
                                          </p:val>
                                        </p:tav>
                                        <p:tav tm="100000">
                                          <p:val>
                                            <p:strVal val="#ppt_w"/>
                                          </p:val>
                                        </p:tav>
                                      </p:tavLst>
                                    </p:anim>
                                    <p:anim calcmode="lin" valueType="num">
                                      <p:cBhvr>
                                        <p:cTn id="110" dur="1000" fill="hold"/>
                                        <p:tgtEl>
                                          <p:spTgt spid="133"/>
                                        </p:tgtEl>
                                        <p:attrNameLst>
                                          <p:attrName>ppt_h</p:attrName>
                                        </p:attrNameLst>
                                      </p:cBhvr>
                                      <p:tavLst>
                                        <p:tav tm="0">
                                          <p:val>
                                            <p:fltVal val="0"/>
                                          </p:val>
                                        </p:tav>
                                        <p:tav tm="100000">
                                          <p:val>
                                            <p:strVal val="#ppt_h"/>
                                          </p:val>
                                        </p:tav>
                                      </p:tavLst>
                                    </p:anim>
                                  </p:childTnLst>
                                </p:cTn>
                              </p:par>
                              <p:par>
                                <p:cTn id="111" presetID="23" presetClass="entr" presetSubtype="16" fill="hold" grpId="0" nodeType="withEffect">
                                  <p:stCondLst>
                                    <p:cond delay="4000"/>
                                  </p:stCondLst>
                                  <p:childTnLst>
                                    <p:set>
                                      <p:cBhvr>
                                        <p:cTn id="112" dur="1" fill="hold">
                                          <p:stCondLst>
                                            <p:cond delay="0"/>
                                          </p:stCondLst>
                                        </p:cTn>
                                        <p:tgtEl>
                                          <p:spTgt spid="131"/>
                                        </p:tgtEl>
                                        <p:attrNameLst>
                                          <p:attrName>style.visibility</p:attrName>
                                        </p:attrNameLst>
                                      </p:cBhvr>
                                      <p:to>
                                        <p:strVal val="visible"/>
                                      </p:to>
                                    </p:set>
                                    <p:anim calcmode="lin" valueType="num">
                                      <p:cBhvr>
                                        <p:cTn id="113" dur="1000" fill="hold"/>
                                        <p:tgtEl>
                                          <p:spTgt spid="131"/>
                                        </p:tgtEl>
                                        <p:attrNameLst>
                                          <p:attrName>ppt_w</p:attrName>
                                        </p:attrNameLst>
                                      </p:cBhvr>
                                      <p:tavLst>
                                        <p:tav tm="0">
                                          <p:val>
                                            <p:fltVal val="0"/>
                                          </p:val>
                                        </p:tav>
                                        <p:tav tm="100000">
                                          <p:val>
                                            <p:strVal val="#ppt_w"/>
                                          </p:val>
                                        </p:tav>
                                      </p:tavLst>
                                    </p:anim>
                                    <p:anim calcmode="lin" valueType="num">
                                      <p:cBhvr>
                                        <p:cTn id="114" dur="1000" fill="hold"/>
                                        <p:tgtEl>
                                          <p:spTgt spid="131"/>
                                        </p:tgtEl>
                                        <p:attrNameLst>
                                          <p:attrName>ppt_h</p:attrName>
                                        </p:attrNameLst>
                                      </p:cBhvr>
                                      <p:tavLst>
                                        <p:tav tm="0">
                                          <p:val>
                                            <p:fltVal val="0"/>
                                          </p:val>
                                        </p:tav>
                                        <p:tav tm="100000">
                                          <p:val>
                                            <p:strVal val="#ppt_h"/>
                                          </p:val>
                                        </p:tav>
                                      </p:tavLst>
                                    </p:anim>
                                  </p:childTnLst>
                                </p:cTn>
                              </p:par>
                              <p:par>
                                <p:cTn id="115" presetID="23" presetClass="entr" presetSubtype="16" fill="hold" grpId="0" nodeType="withEffect">
                                  <p:stCondLst>
                                    <p:cond delay="4000"/>
                                  </p:stCondLst>
                                  <p:childTnLst>
                                    <p:set>
                                      <p:cBhvr>
                                        <p:cTn id="116" dur="1" fill="hold">
                                          <p:stCondLst>
                                            <p:cond delay="0"/>
                                          </p:stCondLst>
                                        </p:cTn>
                                        <p:tgtEl>
                                          <p:spTgt spid="120"/>
                                        </p:tgtEl>
                                        <p:attrNameLst>
                                          <p:attrName>style.visibility</p:attrName>
                                        </p:attrNameLst>
                                      </p:cBhvr>
                                      <p:to>
                                        <p:strVal val="visible"/>
                                      </p:to>
                                    </p:set>
                                    <p:anim calcmode="lin" valueType="num">
                                      <p:cBhvr>
                                        <p:cTn id="117" dur="1000" fill="hold"/>
                                        <p:tgtEl>
                                          <p:spTgt spid="120"/>
                                        </p:tgtEl>
                                        <p:attrNameLst>
                                          <p:attrName>ppt_w</p:attrName>
                                        </p:attrNameLst>
                                      </p:cBhvr>
                                      <p:tavLst>
                                        <p:tav tm="0">
                                          <p:val>
                                            <p:fltVal val="0"/>
                                          </p:val>
                                        </p:tav>
                                        <p:tav tm="100000">
                                          <p:val>
                                            <p:strVal val="#ppt_w"/>
                                          </p:val>
                                        </p:tav>
                                      </p:tavLst>
                                    </p:anim>
                                    <p:anim calcmode="lin" valueType="num">
                                      <p:cBhvr>
                                        <p:cTn id="118" dur="1000" fill="hold"/>
                                        <p:tgtEl>
                                          <p:spTgt spid="120"/>
                                        </p:tgtEl>
                                        <p:attrNameLst>
                                          <p:attrName>ppt_h</p:attrName>
                                        </p:attrNameLst>
                                      </p:cBhvr>
                                      <p:tavLst>
                                        <p:tav tm="0">
                                          <p:val>
                                            <p:fltVal val="0"/>
                                          </p:val>
                                        </p:tav>
                                        <p:tav tm="100000">
                                          <p:val>
                                            <p:strVal val="#ppt_h"/>
                                          </p:val>
                                        </p:tav>
                                      </p:tavLst>
                                    </p:anim>
                                  </p:childTnLst>
                                </p:cTn>
                              </p:par>
                              <p:par>
                                <p:cTn id="119" presetID="23" presetClass="entr" presetSubtype="16" fill="hold" grpId="0" nodeType="withEffect">
                                  <p:stCondLst>
                                    <p:cond delay="4000"/>
                                  </p:stCondLst>
                                  <p:childTnLst>
                                    <p:set>
                                      <p:cBhvr>
                                        <p:cTn id="120" dur="1" fill="hold">
                                          <p:stCondLst>
                                            <p:cond delay="0"/>
                                          </p:stCondLst>
                                        </p:cTn>
                                        <p:tgtEl>
                                          <p:spTgt spid="118"/>
                                        </p:tgtEl>
                                        <p:attrNameLst>
                                          <p:attrName>style.visibility</p:attrName>
                                        </p:attrNameLst>
                                      </p:cBhvr>
                                      <p:to>
                                        <p:strVal val="visible"/>
                                      </p:to>
                                    </p:set>
                                    <p:anim calcmode="lin" valueType="num">
                                      <p:cBhvr>
                                        <p:cTn id="121" dur="1000" fill="hold"/>
                                        <p:tgtEl>
                                          <p:spTgt spid="118"/>
                                        </p:tgtEl>
                                        <p:attrNameLst>
                                          <p:attrName>ppt_w</p:attrName>
                                        </p:attrNameLst>
                                      </p:cBhvr>
                                      <p:tavLst>
                                        <p:tav tm="0">
                                          <p:val>
                                            <p:fltVal val="0"/>
                                          </p:val>
                                        </p:tav>
                                        <p:tav tm="100000">
                                          <p:val>
                                            <p:strVal val="#ppt_w"/>
                                          </p:val>
                                        </p:tav>
                                      </p:tavLst>
                                    </p:anim>
                                    <p:anim calcmode="lin" valueType="num">
                                      <p:cBhvr>
                                        <p:cTn id="122" dur="1000" fill="hold"/>
                                        <p:tgtEl>
                                          <p:spTgt spid="118"/>
                                        </p:tgtEl>
                                        <p:attrNameLst>
                                          <p:attrName>ppt_h</p:attrName>
                                        </p:attrNameLst>
                                      </p:cBhvr>
                                      <p:tavLst>
                                        <p:tav tm="0">
                                          <p:val>
                                            <p:fltVal val="0"/>
                                          </p:val>
                                        </p:tav>
                                        <p:tav tm="100000">
                                          <p:val>
                                            <p:strVal val="#ppt_h"/>
                                          </p:val>
                                        </p:tav>
                                      </p:tavLst>
                                    </p:anim>
                                  </p:childTnLst>
                                </p:cTn>
                              </p:par>
                              <p:par>
                                <p:cTn id="123" presetID="23" presetClass="entr" presetSubtype="16" fill="hold" grpId="0" nodeType="withEffect">
                                  <p:stCondLst>
                                    <p:cond delay="4000"/>
                                  </p:stCondLst>
                                  <p:childTnLst>
                                    <p:set>
                                      <p:cBhvr>
                                        <p:cTn id="124" dur="1" fill="hold">
                                          <p:stCondLst>
                                            <p:cond delay="0"/>
                                          </p:stCondLst>
                                        </p:cTn>
                                        <p:tgtEl>
                                          <p:spTgt spid="116"/>
                                        </p:tgtEl>
                                        <p:attrNameLst>
                                          <p:attrName>style.visibility</p:attrName>
                                        </p:attrNameLst>
                                      </p:cBhvr>
                                      <p:to>
                                        <p:strVal val="visible"/>
                                      </p:to>
                                    </p:set>
                                    <p:anim calcmode="lin" valueType="num">
                                      <p:cBhvr>
                                        <p:cTn id="125" dur="1000" fill="hold"/>
                                        <p:tgtEl>
                                          <p:spTgt spid="116"/>
                                        </p:tgtEl>
                                        <p:attrNameLst>
                                          <p:attrName>ppt_w</p:attrName>
                                        </p:attrNameLst>
                                      </p:cBhvr>
                                      <p:tavLst>
                                        <p:tav tm="0">
                                          <p:val>
                                            <p:fltVal val="0"/>
                                          </p:val>
                                        </p:tav>
                                        <p:tav tm="100000">
                                          <p:val>
                                            <p:strVal val="#ppt_w"/>
                                          </p:val>
                                        </p:tav>
                                      </p:tavLst>
                                    </p:anim>
                                    <p:anim calcmode="lin" valueType="num">
                                      <p:cBhvr>
                                        <p:cTn id="126" dur="1000" fill="hold"/>
                                        <p:tgtEl>
                                          <p:spTgt spid="116"/>
                                        </p:tgtEl>
                                        <p:attrNameLst>
                                          <p:attrName>ppt_h</p:attrName>
                                        </p:attrNameLst>
                                      </p:cBhvr>
                                      <p:tavLst>
                                        <p:tav tm="0">
                                          <p:val>
                                            <p:fltVal val="0"/>
                                          </p:val>
                                        </p:tav>
                                        <p:tav tm="100000">
                                          <p:val>
                                            <p:strVal val="#ppt_h"/>
                                          </p:val>
                                        </p:tav>
                                      </p:tavLst>
                                    </p:anim>
                                  </p:childTnLst>
                                </p:cTn>
                              </p:par>
                              <p:par>
                                <p:cTn id="127" presetID="23" presetClass="entr" presetSubtype="16" fill="hold" grpId="0" nodeType="withEffect">
                                  <p:stCondLst>
                                    <p:cond delay="4000"/>
                                  </p:stCondLst>
                                  <p:childTnLst>
                                    <p:set>
                                      <p:cBhvr>
                                        <p:cTn id="128" dur="1" fill="hold">
                                          <p:stCondLst>
                                            <p:cond delay="0"/>
                                          </p:stCondLst>
                                        </p:cTn>
                                        <p:tgtEl>
                                          <p:spTgt spid="114"/>
                                        </p:tgtEl>
                                        <p:attrNameLst>
                                          <p:attrName>style.visibility</p:attrName>
                                        </p:attrNameLst>
                                      </p:cBhvr>
                                      <p:to>
                                        <p:strVal val="visible"/>
                                      </p:to>
                                    </p:set>
                                    <p:anim calcmode="lin" valueType="num">
                                      <p:cBhvr>
                                        <p:cTn id="129" dur="1000" fill="hold"/>
                                        <p:tgtEl>
                                          <p:spTgt spid="114"/>
                                        </p:tgtEl>
                                        <p:attrNameLst>
                                          <p:attrName>ppt_w</p:attrName>
                                        </p:attrNameLst>
                                      </p:cBhvr>
                                      <p:tavLst>
                                        <p:tav tm="0">
                                          <p:val>
                                            <p:fltVal val="0"/>
                                          </p:val>
                                        </p:tav>
                                        <p:tav tm="100000">
                                          <p:val>
                                            <p:strVal val="#ppt_w"/>
                                          </p:val>
                                        </p:tav>
                                      </p:tavLst>
                                    </p:anim>
                                    <p:anim calcmode="lin" valueType="num">
                                      <p:cBhvr>
                                        <p:cTn id="130" dur="1000" fill="hold"/>
                                        <p:tgtEl>
                                          <p:spTgt spid="114"/>
                                        </p:tgtEl>
                                        <p:attrNameLst>
                                          <p:attrName>ppt_h</p:attrName>
                                        </p:attrNameLst>
                                      </p:cBhvr>
                                      <p:tavLst>
                                        <p:tav tm="0">
                                          <p:val>
                                            <p:fltVal val="0"/>
                                          </p:val>
                                        </p:tav>
                                        <p:tav tm="100000">
                                          <p:val>
                                            <p:strVal val="#ppt_h"/>
                                          </p:val>
                                        </p:tav>
                                      </p:tavLst>
                                    </p:anim>
                                  </p:childTnLst>
                                </p:cTn>
                              </p:par>
                              <p:par>
                                <p:cTn id="131" presetID="23" presetClass="entr" presetSubtype="16" fill="hold" grpId="0" nodeType="withEffect">
                                  <p:stCondLst>
                                    <p:cond delay="4000"/>
                                  </p:stCondLst>
                                  <p:childTnLst>
                                    <p:set>
                                      <p:cBhvr>
                                        <p:cTn id="132" dur="1" fill="hold">
                                          <p:stCondLst>
                                            <p:cond delay="0"/>
                                          </p:stCondLst>
                                        </p:cTn>
                                        <p:tgtEl>
                                          <p:spTgt spid="105"/>
                                        </p:tgtEl>
                                        <p:attrNameLst>
                                          <p:attrName>style.visibility</p:attrName>
                                        </p:attrNameLst>
                                      </p:cBhvr>
                                      <p:to>
                                        <p:strVal val="visible"/>
                                      </p:to>
                                    </p:set>
                                    <p:anim calcmode="lin" valueType="num">
                                      <p:cBhvr>
                                        <p:cTn id="133" dur="1000" fill="hold"/>
                                        <p:tgtEl>
                                          <p:spTgt spid="105"/>
                                        </p:tgtEl>
                                        <p:attrNameLst>
                                          <p:attrName>ppt_w</p:attrName>
                                        </p:attrNameLst>
                                      </p:cBhvr>
                                      <p:tavLst>
                                        <p:tav tm="0">
                                          <p:val>
                                            <p:fltVal val="0"/>
                                          </p:val>
                                        </p:tav>
                                        <p:tav tm="100000">
                                          <p:val>
                                            <p:strVal val="#ppt_w"/>
                                          </p:val>
                                        </p:tav>
                                      </p:tavLst>
                                    </p:anim>
                                    <p:anim calcmode="lin" valueType="num">
                                      <p:cBhvr>
                                        <p:cTn id="134" dur="1000" fill="hold"/>
                                        <p:tgtEl>
                                          <p:spTgt spid="105"/>
                                        </p:tgtEl>
                                        <p:attrNameLst>
                                          <p:attrName>ppt_h</p:attrName>
                                        </p:attrNameLst>
                                      </p:cBhvr>
                                      <p:tavLst>
                                        <p:tav tm="0">
                                          <p:val>
                                            <p:fltVal val="0"/>
                                          </p:val>
                                        </p:tav>
                                        <p:tav tm="100000">
                                          <p:val>
                                            <p:strVal val="#ppt_h"/>
                                          </p:val>
                                        </p:tav>
                                      </p:tavLst>
                                    </p:anim>
                                  </p:childTnLst>
                                </p:cTn>
                              </p:par>
                              <p:par>
                                <p:cTn id="135" presetID="23" presetClass="entr" presetSubtype="16" fill="hold" grpId="0" nodeType="withEffect">
                                  <p:stCondLst>
                                    <p:cond delay="4000"/>
                                  </p:stCondLst>
                                  <p:childTnLst>
                                    <p:set>
                                      <p:cBhvr>
                                        <p:cTn id="136" dur="1" fill="hold">
                                          <p:stCondLst>
                                            <p:cond delay="0"/>
                                          </p:stCondLst>
                                        </p:cTn>
                                        <p:tgtEl>
                                          <p:spTgt spid="103"/>
                                        </p:tgtEl>
                                        <p:attrNameLst>
                                          <p:attrName>style.visibility</p:attrName>
                                        </p:attrNameLst>
                                      </p:cBhvr>
                                      <p:to>
                                        <p:strVal val="visible"/>
                                      </p:to>
                                    </p:set>
                                    <p:anim calcmode="lin" valueType="num">
                                      <p:cBhvr>
                                        <p:cTn id="137" dur="1000" fill="hold"/>
                                        <p:tgtEl>
                                          <p:spTgt spid="103"/>
                                        </p:tgtEl>
                                        <p:attrNameLst>
                                          <p:attrName>ppt_w</p:attrName>
                                        </p:attrNameLst>
                                      </p:cBhvr>
                                      <p:tavLst>
                                        <p:tav tm="0">
                                          <p:val>
                                            <p:fltVal val="0"/>
                                          </p:val>
                                        </p:tav>
                                        <p:tav tm="100000">
                                          <p:val>
                                            <p:strVal val="#ppt_w"/>
                                          </p:val>
                                        </p:tav>
                                      </p:tavLst>
                                    </p:anim>
                                    <p:anim calcmode="lin" valueType="num">
                                      <p:cBhvr>
                                        <p:cTn id="138" dur="1000" fill="hold"/>
                                        <p:tgtEl>
                                          <p:spTgt spid="103"/>
                                        </p:tgtEl>
                                        <p:attrNameLst>
                                          <p:attrName>ppt_h</p:attrName>
                                        </p:attrNameLst>
                                      </p:cBhvr>
                                      <p:tavLst>
                                        <p:tav tm="0">
                                          <p:val>
                                            <p:fltVal val="0"/>
                                          </p:val>
                                        </p:tav>
                                        <p:tav tm="100000">
                                          <p:val>
                                            <p:strVal val="#ppt_h"/>
                                          </p:val>
                                        </p:tav>
                                      </p:tavLst>
                                    </p:anim>
                                  </p:childTnLst>
                                </p:cTn>
                              </p:par>
                              <p:par>
                                <p:cTn id="139" presetID="23" presetClass="entr" presetSubtype="16" fill="hold" grpId="0" nodeType="withEffect">
                                  <p:stCondLst>
                                    <p:cond delay="4000"/>
                                  </p:stCondLst>
                                  <p:childTnLst>
                                    <p:set>
                                      <p:cBhvr>
                                        <p:cTn id="140" dur="1" fill="hold">
                                          <p:stCondLst>
                                            <p:cond delay="0"/>
                                          </p:stCondLst>
                                        </p:cTn>
                                        <p:tgtEl>
                                          <p:spTgt spid="101"/>
                                        </p:tgtEl>
                                        <p:attrNameLst>
                                          <p:attrName>style.visibility</p:attrName>
                                        </p:attrNameLst>
                                      </p:cBhvr>
                                      <p:to>
                                        <p:strVal val="visible"/>
                                      </p:to>
                                    </p:set>
                                    <p:anim calcmode="lin" valueType="num">
                                      <p:cBhvr>
                                        <p:cTn id="141" dur="1000" fill="hold"/>
                                        <p:tgtEl>
                                          <p:spTgt spid="101"/>
                                        </p:tgtEl>
                                        <p:attrNameLst>
                                          <p:attrName>ppt_w</p:attrName>
                                        </p:attrNameLst>
                                      </p:cBhvr>
                                      <p:tavLst>
                                        <p:tav tm="0">
                                          <p:val>
                                            <p:fltVal val="0"/>
                                          </p:val>
                                        </p:tav>
                                        <p:tav tm="100000">
                                          <p:val>
                                            <p:strVal val="#ppt_w"/>
                                          </p:val>
                                        </p:tav>
                                      </p:tavLst>
                                    </p:anim>
                                    <p:anim calcmode="lin" valueType="num">
                                      <p:cBhvr>
                                        <p:cTn id="142" dur="1000" fill="hold"/>
                                        <p:tgtEl>
                                          <p:spTgt spid="101"/>
                                        </p:tgtEl>
                                        <p:attrNameLst>
                                          <p:attrName>ppt_h</p:attrName>
                                        </p:attrNameLst>
                                      </p:cBhvr>
                                      <p:tavLst>
                                        <p:tav tm="0">
                                          <p:val>
                                            <p:fltVal val="0"/>
                                          </p:val>
                                        </p:tav>
                                        <p:tav tm="100000">
                                          <p:val>
                                            <p:strVal val="#ppt_h"/>
                                          </p:val>
                                        </p:tav>
                                      </p:tavLst>
                                    </p:anim>
                                  </p:childTnLst>
                                </p:cTn>
                              </p:par>
                              <p:par>
                                <p:cTn id="143" presetID="23" presetClass="entr" presetSubtype="16" fill="hold" grpId="0" nodeType="withEffect">
                                  <p:stCondLst>
                                    <p:cond delay="4000"/>
                                  </p:stCondLst>
                                  <p:childTnLst>
                                    <p:set>
                                      <p:cBhvr>
                                        <p:cTn id="144" dur="1" fill="hold">
                                          <p:stCondLst>
                                            <p:cond delay="0"/>
                                          </p:stCondLst>
                                        </p:cTn>
                                        <p:tgtEl>
                                          <p:spTgt spid="90"/>
                                        </p:tgtEl>
                                        <p:attrNameLst>
                                          <p:attrName>style.visibility</p:attrName>
                                        </p:attrNameLst>
                                      </p:cBhvr>
                                      <p:to>
                                        <p:strVal val="visible"/>
                                      </p:to>
                                    </p:set>
                                    <p:anim calcmode="lin" valueType="num">
                                      <p:cBhvr>
                                        <p:cTn id="145" dur="1000" fill="hold"/>
                                        <p:tgtEl>
                                          <p:spTgt spid="90"/>
                                        </p:tgtEl>
                                        <p:attrNameLst>
                                          <p:attrName>ppt_w</p:attrName>
                                        </p:attrNameLst>
                                      </p:cBhvr>
                                      <p:tavLst>
                                        <p:tav tm="0">
                                          <p:val>
                                            <p:fltVal val="0"/>
                                          </p:val>
                                        </p:tav>
                                        <p:tav tm="100000">
                                          <p:val>
                                            <p:strVal val="#ppt_w"/>
                                          </p:val>
                                        </p:tav>
                                      </p:tavLst>
                                    </p:anim>
                                    <p:anim calcmode="lin" valueType="num">
                                      <p:cBhvr>
                                        <p:cTn id="146" dur="1000" fill="hold"/>
                                        <p:tgtEl>
                                          <p:spTgt spid="90"/>
                                        </p:tgtEl>
                                        <p:attrNameLst>
                                          <p:attrName>ppt_h</p:attrName>
                                        </p:attrNameLst>
                                      </p:cBhvr>
                                      <p:tavLst>
                                        <p:tav tm="0">
                                          <p:val>
                                            <p:fltVal val="0"/>
                                          </p:val>
                                        </p:tav>
                                        <p:tav tm="100000">
                                          <p:val>
                                            <p:strVal val="#ppt_h"/>
                                          </p:val>
                                        </p:tav>
                                      </p:tavLst>
                                    </p:anim>
                                  </p:childTnLst>
                                </p:cTn>
                              </p:par>
                              <p:par>
                                <p:cTn id="147" presetID="23" presetClass="entr" presetSubtype="16" fill="hold" grpId="0" nodeType="withEffect">
                                  <p:stCondLst>
                                    <p:cond delay="4000"/>
                                  </p:stCondLst>
                                  <p:childTnLst>
                                    <p:set>
                                      <p:cBhvr>
                                        <p:cTn id="148" dur="1" fill="hold">
                                          <p:stCondLst>
                                            <p:cond delay="0"/>
                                          </p:stCondLst>
                                        </p:cTn>
                                        <p:tgtEl>
                                          <p:spTgt spid="88"/>
                                        </p:tgtEl>
                                        <p:attrNameLst>
                                          <p:attrName>style.visibility</p:attrName>
                                        </p:attrNameLst>
                                      </p:cBhvr>
                                      <p:to>
                                        <p:strVal val="visible"/>
                                      </p:to>
                                    </p:set>
                                    <p:anim calcmode="lin" valueType="num">
                                      <p:cBhvr>
                                        <p:cTn id="149" dur="1000" fill="hold"/>
                                        <p:tgtEl>
                                          <p:spTgt spid="88"/>
                                        </p:tgtEl>
                                        <p:attrNameLst>
                                          <p:attrName>ppt_w</p:attrName>
                                        </p:attrNameLst>
                                      </p:cBhvr>
                                      <p:tavLst>
                                        <p:tav tm="0">
                                          <p:val>
                                            <p:fltVal val="0"/>
                                          </p:val>
                                        </p:tav>
                                        <p:tav tm="100000">
                                          <p:val>
                                            <p:strVal val="#ppt_w"/>
                                          </p:val>
                                        </p:tav>
                                      </p:tavLst>
                                    </p:anim>
                                    <p:anim calcmode="lin" valueType="num">
                                      <p:cBhvr>
                                        <p:cTn id="150" dur="1000" fill="hold"/>
                                        <p:tgtEl>
                                          <p:spTgt spid="8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animBg="1"/>
      <p:bldP spid="114" grpId="0" animBg="1"/>
      <p:bldP spid="13" grpId="0" animBg="1"/>
      <p:bldP spid="77" grpId="0" animBg="1"/>
      <p:bldP spid="78" grpId="0" animBg="1"/>
      <p:bldP spid="92" grpId="0" animBg="1"/>
      <p:bldP spid="93" grpId="0" animBg="1"/>
      <p:bldP spid="107" grpId="0" animBg="1"/>
      <p:bldP spid="108" grpId="0" animBg="1"/>
      <p:bldP spid="122" grpId="0" animBg="1"/>
      <p:bldP spid="123" grpId="0" animBg="1"/>
      <p:bldP spid="14" grpId="0" animBg="1"/>
      <p:bldP spid="10" grpId="0" animBg="1"/>
      <p:bldP spid="89" grpId="0" animBg="1"/>
      <p:bldP spid="90" grpId="0" animBg="1"/>
      <p:bldP spid="104" grpId="0" animBg="1"/>
      <p:bldP spid="105" grpId="0" animBg="1"/>
      <p:bldP spid="119" grpId="0" animBg="1"/>
      <p:bldP spid="120" grpId="0" animBg="1"/>
      <p:bldP spid="134" grpId="0" animBg="1"/>
      <p:bldP spid="135" grpId="0" animBg="1"/>
      <p:bldP spid="87" grpId="0" animBg="1"/>
      <p:bldP spid="88" grpId="0" animBg="1"/>
      <p:bldP spid="102" grpId="0" animBg="1"/>
      <p:bldP spid="103" grpId="0" animBg="1"/>
      <p:bldP spid="117" grpId="0" animBg="1"/>
      <p:bldP spid="118" grpId="0" animBg="1"/>
      <p:bldP spid="132" grpId="0" animBg="1"/>
      <p:bldP spid="133" grpId="0" animBg="1"/>
      <p:bldP spid="100" grpId="0" animBg="1"/>
      <p:bldP spid="101" grpId="0" animBg="1"/>
      <p:bldP spid="115" grpId="0" animBg="1"/>
      <p:bldP spid="116" grpId="0" animBg="1"/>
      <p:bldP spid="130" grpId="0" animBg="1"/>
      <p:bldP spid="131" grpId="0" animBg="1"/>
      <p:bldP spid="16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676F697A-E322-417B-B0B2-636A1D04EA32}"/>
              </a:ext>
            </a:extLst>
          </p:cNvPr>
          <p:cNvGrpSpPr/>
          <p:nvPr/>
        </p:nvGrpSpPr>
        <p:grpSpPr>
          <a:xfrm>
            <a:off x="9198815" y="3429000"/>
            <a:ext cx="4636034" cy="4464238"/>
            <a:chOff x="7416801" y="3824149"/>
            <a:chExt cx="1119157" cy="1077686"/>
          </a:xfrm>
        </p:grpSpPr>
        <p:sp>
          <p:nvSpPr>
            <p:cNvPr id="37" name="Freeform: Shape 36">
              <a:extLst>
                <a:ext uri="{FF2B5EF4-FFF2-40B4-BE49-F238E27FC236}">
                  <a16:creationId xmlns:a16="http://schemas.microsoft.com/office/drawing/2014/main" id="{D98553A6-99E5-4FBB-8D90-491B5D140226}"/>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8" name="Freeform: Shape 37">
              <a:extLst>
                <a:ext uri="{FF2B5EF4-FFF2-40B4-BE49-F238E27FC236}">
                  <a16:creationId xmlns:a16="http://schemas.microsoft.com/office/drawing/2014/main" id="{378D8B48-8253-432C-9A77-A428AD65D660}"/>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9" name="Freeform: Shape 38">
              <a:extLst>
                <a:ext uri="{FF2B5EF4-FFF2-40B4-BE49-F238E27FC236}">
                  <a16:creationId xmlns:a16="http://schemas.microsoft.com/office/drawing/2014/main" id="{B65E4FBA-2A4D-46D6-91C1-53B66C01C4DD}"/>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0" name="Freeform: Shape 39">
              <a:extLst>
                <a:ext uri="{FF2B5EF4-FFF2-40B4-BE49-F238E27FC236}">
                  <a16:creationId xmlns:a16="http://schemas.microsoft.com/office/drawing/2014/main" id="{CCE7AA17-877D-4958-9D7A-B2AA89F3D03A}"/>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9" name="Freeform: Shape 48">
              <a:extLst>
                <a:ext uri="{FF2B5EF4-FFF2-40B4-BE49-F238E27FC236}">
                  <a16:creationId xmlns:a16="http://schemas.microsoft.com/office/drawing/2014/main" id="{D1346DF4-6DE8-40E9-A859-AA4184F42754}"/>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4" name="Freeform: Shape 53">
              <a:extLst>
                <a:ext uri="{FF2B5EF4-FFF2-40B4-BE49-F238E27FC236}">
                  <a16:creationId xmlns:a16="http://schemas.microsoft.com/office/drawing/2014/main" id="{5838DF0B-1DF5-4420-8DAC-E50D512C9C67}"/>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5" name="Freeform: Shape 54">
              <a:extLst>
                <a:ext uri="{FF2B5EF4-FFF2-40B4-BE49-F238E27FC236}">
                  <a16:creationId xmlns:a16="http://schemas.microsoft.com/office/drawing/2014/main" id="{2111FC07-87BF-4717-A4E4-A27203D54564}"/>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6" name="Freeform: Shape 55">
              <a:extLst>
                <a:ext uri="{FF2B5EF4-FFF2-40B4-BE49-F238E27FC236}">
                  <a16:creationId xmlns:a16="http://schemas.microsoft.com/office/drawing/2014/main" id="{E3F5C6DC-015F-49F2-8F4E-5D77186318ED}"/>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7" name="Freeform: Shape 56">
              <a:extLst>
                <a:ext uri="{FF2B5EF4-FFF2-40B4-BE49-F238E27FC236}">
                  <a16:creationId xmlns:a16="http://schemas.microsoft.com/office/drawing/2014/main" id="{2F647BBD-FA4D-40F9-8084-DAC8EC9F9904}"/>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8" name="Freeform: Shape 57">
              <a:extLst>
                <a:ext uri="{FF2B5EF4-FFF2-40B4-BE49-F238E27FC236}">
                  <a16:creationId xmlns:a16="http://schemas.microsoft.com/office/drawing/2014/main" id="{6981FCD6-6BB3-4F2F-9D72-A42A4AE903BA}"/>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9" name="Freeform: Shape 58">
              <a:extLst>
                <a:ext uri="{FF2B5EF4-FFF2-40B4-BE49-F238E27FC236}">
                  <a16:creationId xmlns:a16="http://schemas.microsoft.com/office/drawing/2014/main" id="{FC1E6AF2-847A-432B-82DE-1A438F94575A}"/>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0" name="Freeform: Shape 59">
              <a:extLst>
                <a:ext uri="{FF2B5EF4-FFF2-40B4-BE49-F238E27FC236}">
                  <a16:creationId xmlns:a16="http://schemas.microsoft.com/office/drawing/2014/main" id="{EA11AA36-ABEB-4AA7-B228-9C39CC5E204E}"/>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1" name="Freeform: Shape 60">
              <a:extLst>
                <a:ext uri="{FF2B5EF4-FFF2-40B4-BE49-F238E27FC236}">
                  <a16:creationId xmlns:a16="http://schemas.microsoft.com/office/drawing/2014/main" id="{4B7749C6-CCF6-4861-A4CF-909EE27B1E4D}"/>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2" name="Freeform: Shape 61">
              <a:extLst>
                <a:ext uri="{FF2B5EF4-FFF2-40B4-BE49-F238E27FC236}">
                  <a16:creationId xmlns:a16="http://schemas.microsoft.com/office/drawing/2014/main" id="{5CCF85D1-DBD8-40A4-B85D-94FA8D429960}"/>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3" name="Freeform: Shape 62">
              <a:extLst>
                <a:ext uri="{FF2B5EF4-FFF2-40B4-BE49-F238E27FC236}">
                  <a16:creationId xmlns:a16="http://schemas.microsoft.com/office/drawing/2014/main" id="{5CBAC79F-9B3E-4CAC-AA76-52595EB003FD}"/>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4" name="Freeform: Shape 63">
              <a:extLst>
                <a:ext uri="{FF2B5EF4-FFF2-40B4-BE49-F238E27FC236}">
                  <a16:creationId xmlns:a16="http://schemas.microsoft.com/office/drawing/2014/main" id="{E14019D2-8FD6-4177-901F-953A7F417EA7}"/>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5" name="Freeform: Shape 64">
              <a:extLst>
                <a:ext uri="{FF2B5EF4-FFF2-40B4-BE49-F238E27FC236}">
                  <a16:creationId xmlns:a16="http://schemas.microsoft.com/office/drawing/2014/main" id="{FA326AC4-621D-4106-B0DF-201D25FA1510}"/>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712260EB-CE3D-4839-9B7A-0E30CE681143}"/>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F4E91180-29E8-4990-BBF9-037DF053F9C2}"/>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5DD54D5F-1EF2-4FD9-BBBD-976490A518A1}"/>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6A6A5E9F-5445-4FAC-AFE5-5EC8ABFE93F8}"/>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415191C7-7F2B-4879-848C-9C5E6A657BA5}"/>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80" name="Group 79">
            <a:extLst>
              <a:ext uri="{FF2B5EF4-FFF2-40B4-BE49-F238E27FC236}">
                <a16:creationId xmlns:a16="http://schemas.microsoft.com/office/drawing/2014/main" id="{923FD7C1-296A-419C-AB72-5EBC2E3A4076}"/>
              </a:ext>
            </a:extLst>
          </p:cNvPr>
          <p:cNvGrpSpPr/>
          <p:nvPr/>
        </p:nvGrpSpPr>
        <p:grpSpPr>
          <a:xfrm rot="12483328">
            <a:off x="-1995539" y="272072"/>
            <a:ext cx="4297556" cy="5220200"/>
            <a:chOff x="5668775" y="1917931"/>
            <a:chExt cx="790769" cy="960539"/>
          </a:xfrm>
        </p:grpSpPr>
        <p:sp>
          <p:nvSpPr>
            <p:cNvPr id="81" name="Freeform: Shape 80">
              <a:extLst>
                <a:ext uri="{FF2B5EF4-FFF2-40B4-BE49-F238E27FC236}">
                  <a16:creationId xmlns:a16="http://schemas.microsoft.com/office/drawing/2014/main" id="{FE943122-D28F-4929-B7D8-7B078056DFFD}"/>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A19F8C4A-F562-4D61-8658-FBC3D455A3AB}"/>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265C7E80-D647-4D4C-B32B-3F551FB0C54A}"/>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65DC6ABD-17FD-4140-91D0-0C204471F1A4}"/>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CC9C03F4-3957-405E-AD09-3A11F68B499E}"/>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4F18C82A-BE4E-47DC-A33B-CC7E749CCB4B}"/>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46D1D4AA-CB89-4B0E-9E34-C3160FB54188}"/>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A4EA6561-35E0-4654-B455-B39B52C1C7EA}"/>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215FDDAD-6A20-4C92-8A11-A2BBDE0B9440}"/>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808EC3B1-626F-4AFD-84A4-71251A3ADF5B}"/>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6A652B5F-42E9-4370-BA67-B4D61A2A2A85}"/>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FAF348EE-94DA-4F1F-B8B8-DA6567C74A37}"/>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5A05B22B-5732-4DD5-9740-5CBF9DFD6965}"/>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4A91542E-5278-4B8F-A779-5A440118FC24}"/>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7F865B6B-0B01-4600-86F9-67A90023F55C}"/>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C59F4DB6-5507-488B-B591-783496C050F1}"/>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FC678775-1543-4819-B458-6F11512B2C4B}"/>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480FEDC1-B2C4-458E-A334-13D365C18660}"/>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2F5BD8EF-A3F4-4C11-8EAB-7207489070BE}"/>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D6F88A04-52E0-404E-85A3-B1AAFCB15FB4}"/>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E2854A2E-41A3-41D7-B961-D5BAC87D95FE}"/>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C603E236-51A0-43F2-9E5C-D5735344B25B}"/>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8" name="TextBox 17">
            <a:extLst>
              <a:ext uri="{FF2B5EF4-FFF2-40B4-BE49-F238E27FC236}">
                <a16:creationId xmlns:a16="http://schemas.microsoft.com/office/drawing/2014/main" id="{44E05CAA-EEF6-41C5-AC6D-C7E070704C57}"/>
              </a:ext>
            </a:extLst>
          </p:cNvPr>
          <p:cNvSpPr txBox="1"/>
          <p:nvPr/>
        </p:nvSpPr>
        <p:spPr>
          <a:xfrm>
            <a:off x="3073378" y="611638"/>
            <a:ext cx="6045245"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CONTROLLABLE EXPENSE MANAGEMENT</a:t>
            </a:r>
          </a:p>
        </p:txBody>
      </p:sp>
      <p:sp>
        <p:nvSpPr>
          <p:cNvPr id="6" name="Graphic 4">
            <a:extLst>
              <a:ext uri="{FF2B5EF4-FFF2-40B4-BE49-F238E27FC236}">
                <a16:creationId xmlns:a16="http://schemas.microsoft.com/office/drawing/2014/main" id="{0463499E-673B-4D86-AE98-94D28EEA951E}"/>
              </a:ext>
            </a:extLst>
          </p:cNvPr>
          <p:cNvSpPr/>
          <p:nvPr/>
        </p:nvSpPr>
        <p:spPr>
          <a:xfrm>
            <a:off x="1940720" y="2632088"/>
            <a:ext cx="9262268" cy="379695"/>
          </a:xfrm>
          <a:custGeom>
            <a:avLst/>
            <a:gdLst>
              <a:gd name="connsiteX0" fmla="*/ 0 w 7667625"/>
              <a:gd name="connsiteY0" fmla="*/ 0 h 314325"/>
              <a:gd name="connsiteX1" fmla="*/ 12192 w 7667625"/>
              <a:gd name="connsiteY1" fmla="*/ 0 h 314325"/>
              <a:gd name="connsiteX2" fmla="*/ 362426 w 7667625"/>
              <a:gd name="connsiteY2" fmla="*/ 156781 h 314325"/>
              <a:gd name="connsiteX3" fmla="*/ 543020 w 7667625"/>
              <a:gd name="connsiteY3" fmla="*/ 273368 h 314325"/>
              <a:gd name="connsiteX4" fmla="*/ 1136047 w 7667625"/>
              <a:gd name="connsiteY4" fmla="*/ 273368 h 314325"/>
              <a:gd name="connsiteX5" fmla="*/ 1291018 w 7667625"/>
              <a:gd name="connsiteY5" fmla="*/ 182213 h 314325"/>
              <a:gd name="connsiteX6" fmla="*/ 1769650 w 7667625"/>
              <a:gd name="connsiteY6" fmla="*/ 0 h 314325"/>
              <a:gd name="connsiteX7" fmla="*/ 1769650 w 7667625"/>
              <a:gd name="connsiteY7" fmla="*/ 0 h 314325"/>
              <a:gd name="connsiteX8" fmla="*/ 2248472 w 7667625"/>
              <a:gd name="connsiteY8" fmla="*/ 182404 h 314325"/>
              <a:gd name="connsiteX9" fmla="*/ 2403253 w 7667625"/>
              <a:gd name="connsiteY9" fmla="*/ 273368 h 314325"/>
              <a:gd name="connsiteX10" fmla="*/ 2996279 w 7667625"/>
              <a:gd name="connsiteY10" fmla="*/ 273368 h 314325"/>
              <a:gd name="connsiteX11" fmla="*/ 3151251 w 7667625"/>
              <a:gd name="connsiteY11" fmla="*/ 182213 h 314325"/>
              <a:gd name="connsiteX12" fmla="*/ 3629787 w 7667625"/>
              <a:gd name="connsiteY12" fmla="*/ 0 h 314325"/>
              <a:gd name="connsiteX13" fmla="*/ 3629787 w 7667625"/>
              <a:gd name="connsiteY13" fmla="*/ 0 h 314325"/>
              <a:gd name="connsiteX14" fmla="*/ 4108609 w 7667625"/>
              <a:gd name="connsiteY14" fmla="*/ 182404 h 314325"/>
              <a:gd name="connsiteX15" fmla="*/ 4263390 w 7667625"/>
              <a:gd name="connsiteY15" fmla="*/ 273368 h 314325"/>
              <a:gd name="connsiteX16" fmla="*/ 4856417 w 7667625"/>
              <a:gd name="connsiteY16" fmla="*/ 273368 h 314325"/>
              <a:gd name="connsiteX17" fmla="*/ 5011389 w 7667625"/>
              <a:gd name="connsiteY17" fmla="*/ 182213 h 314325"/>
              <a:gd name="connsiteX18" fmla="*/ 5489924 w 7667625"/>
              <a:gd name="connsiteY18" fmla="*/ 0 h 314325"/>
              <a:gd name="connsiteX19" fmla="*/ 5489924 w 7667625"/>
              <a:gd name="connsiteY19" fmla="*/ 0 h 314325"/>
              <a:gd name="connsiteX20" fmla="*/ 5968746 w 7667625"/>
              <a:gd name="connsiteY20" fmla="*/ 182404 h 314325"/>
              <a:gd name="connsiteX21" fmla="*/ 6123528 w 7667625"/>
              <a:gd name="connsiteY21" fmla="*/ 273368 h 314325"/>
              <a:gd name="connsiteX22" fmla="*/ 6716554 w 7667625"/>
              <a:gd name="connsiteY22" fmla="*/ 273368 h 314325"/>
              <a:gd name="connsiteX23" fmla="*/ 6897243 w 7667625"/>
              <a:gd name="connsiteY23" fmla="*/ 156591 h 314325"/>
              <a:gd name="connsiteX24" fmla="*/ 7247287 w 7667625"/>
              <a:gd name="connsiteY24" fmla="*/ 0 h 314325"/>
              <a:gd name="connsiteX25" fmla="*/ 7668006 w 7667625"/>
              <a:gd name="connsiteY25" fmla="*/ 0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667625" h="314325">
                <a:moveTo>
                  <a:pt x="0" y="0"/>
                </a:moveTo>
                <a:lnTo>
                  <a:pt x="12192" y="0"/>
                </a:lnTo>
                <a:cubicBezTo>
                  <a:pt x="145923" y="0"/>
                  <a:pt x="271463" y="58769"/>
                  <a:pt x="362426" y="156781"/>
                </a:cubicBezTo>
                <a:cubicBezTo>
                  <a:pt x="411290" y="209455"/>
                  <a:pt x="473202" y="250031"/>
                  <a:pt x="543020" y="273368"/>
                </a:cubicBezTo>
                <a:cubicBezTo>
                  <a:pt x="721614" y="333185"/>
                  <a:pt x="957358" y="333185"/>
                  <a:pt x="1136047" y="273368"/>
                </a:cubicBezTo>
                <a:cubicBezTo>
                  <a:pt x="1194149" y="253937"/>
                  <a:pt x="1246823" y="222599"/>
                  <a:pt x="1291018" y="182213"/>
                </a:cubicBezTo>
                <a:cubicBezTo>
                  <a:pt x="1421321" y="63246"/>
                  <a:pt x="1593152" y="0"/>
                  <a:pt x="1769650" y="0"/>
                </a:cubicBezTo>
                <a:lnTo>
                  <a:pt x="1769650" y="0"/>
                </a:lnTo>
                <a:cubicBezTo>
                  <a:pt x="1946243" y="0"/>
                  <a:pt x="2117979" y="63437"/>
                  <a:pt x="2248472" y="182404"/>
                </a:cubicBezTo>
                <a:cubicBezTo>
                  <a:pt x="2292668" y="222694"/>
                  <a:pt x="2345150" y="253937"/>
                  <a:pt x="2403253" y="273368"/>
                </a:cubicBezTo>
                <a:cubicBezTo>
                  <a:pt x="2581847" y="333185"/>
                  <a:pt x="2817590" y="333185"/>
                  <a:pt x="2996279" y="273368"/>
                </a:cubicBezTo>
                <a:cubicBezTo>
                  <a:pt x="3054382" y="253937"/>
                  <a:pt x="3107055" y="222599"/>
                  <a:pt x="3151251" y="182213"/>
                </a:cubicBezTo>
                <a:cubicBezTo>
                  <a:pt x="3281458" y="63246"/>
                  <a:pt x="3453289" y="0"/>
                  <a:pt x="3629787" y="0"/>
                </a:cubicBezTo>
                <a:lnTo>
                  <a:pt x="3629787" y="0"/>
                </a:lnTo>
                <a:cubicBezTo>
                  <a:pt x="3806381" y="0"/>
                  <a:pt x="3978116" y="63437"/>
                  <a:pt x="4108609" y="182404"/>
                </a:cubicBezTo>
                <a:cubicBezTo>
                  <a:pt x="4152805" y="222694"/>
                  <a:pt x="4205288" y="253937"/>
                  <a:pt x="4263390" y="273368"/>
                </a:cubicBezTo>
                <a:cubicBezTo>
                  <a:pt x="4441984" y="333185"/>
                  <a:pt x="4677728" y="333185"/>
                  <a:pt x="4856417" y="273368"/>
                </a:cubicBezTo>
                <a:cubicBezTo>
                  <a:pt x="4914519" y="253937"/>
                  <a:pt x="4967192" y="222599"/>
                  <a:pt x="5011389" y="182213"/>
                </a:cubicBezTo>
                <a:cubicBezTo>
                  <a:pt x="5141595" y="63246"/>
                  <a:pt x="5313427" y="0"/>
                  <a:pt x="5489924" y="0"/>
                </a:cubicBezTo>
                <a:lnTo>
                  <a:pt x="5489924" y="0"/>
                </a:lnTo>
                <a:cubicBezTo>
                  <a:pt x="5666518" y="0"/>
                  <a:pt x="5838254" y="63437"/>
                  <a:pt x="5968746" y="182404"/>
                </a:cubicBezTo>
                <a:cubicBezTo>
                  <a:pt x="6012943" y="222694"/>
                  <a:pt x="6065425" y="253937"/>
                  <a:pt x="6123528" y="273368"/>
                </a:cubicBezTo>
                <a:cubicBezTo>
                  <a:pt x="6302121" y="333185"/>
                  <a:pt x="6537865" y="333185"/>
                  <a:pt x="6716554" y="273368"/>
                </a:cubicBezTo>
                <a:cubicBezTo>
                  <a:pt x="6786372" y="249936"/>
                  <a:pt x="6848285" y="209455"/>
                  <a:pt x="6897243" y="156591"/>
                </a:cubicBezTo>
                <a:cubicBezTo>
                  <a:pt x="6988111" y="58674"/>
                  <a:pt x="7113556" y="0"/>
                  <a:pt x="7247287" y="0"/>
                </a:cubicBezTo>
                <a:lnTo>
                  <a:pt x="7668006" y="0"/>
                </a:lnTo>
              </a:path>
            </a:pathLst>
          </a:custGeom>
          <a:noFill/>
          <a:ln w="177800" cap="rnd">
            <a:gradFill>
              <a:gsLst>
                <a:gs pos="27000">
                  <a:schemeClr val="accent2">
                    <a:lumMod val="60000"/>
                    <a:lumOff val="40000"/>
                    <a:alpha val="0"/>
                  </a:schemeClr>
                </a:gs>
                <a:gs pos="71000">
                  <a:schemeClr val="accent4">
                    <a:lumMod val="60000"/>
                    <a:lumOff val="40000"/>
                    <a:alpha val="50000"/>
                  </a:schemeClr>
                </a:gs>
              </a:gsLst>
              <a:lin ang="5400000" scaled="1"/>
            </a:gradFill>
            <a:prstDash val="solid"/>
            <a:miter/>
            <a:tailEnd type="triangle"/>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41" name="Rectangle 3">
            <a:extLst>
              <a:ext uri="{FF2B5EF4-FFF2-40B4-BE49-F238E27FC236}">
                <a16:creationId xmlns:a16="http://schemas.microsoft.com/office/drawing/2014/main" id="{9C12DF02-BCDD-4576-9F95-0501A92D377C}"/>
              </a:ext>
            </a:extLst>
          </p:cNvPr>
          <p:cNvSpPr txBox="1">
            <a:spLocks noChangeArrowheads="1"/>
          </p:cNvSpPr>
          <p:nvPr/>
        </p:nvSpPr>
        <p:spPr>
          <a:xfrm>
            <a:off x="2043428" y="3502146"/>
            <a:ext cx="1977080" cy="579198"/>
          </a:xfrm>
          <a:prstGeom prst="rect">
            <a:avLst/>
          </a:prstGeom>
        </p:spPr>
        <p:txBody>
          <a:bodyPr vert="horz" wrap="square" lIns="91440" tIns="45720" rIns="91440" bIns="4572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300"/>
              </a:lnSpc>
              <a:buClr>
                <a:schemeClr val="accent4">
                  <a:lumMod val="60000"/>
                  <a:lumOff val="40000"/>
                </a:schemeClr>
              </a:buClr>
              <a:buFont typeface="Wingdings 2" panose="05020102010507070707" pitchFamily="18" charset="2"/>
              <a:buChar char=""/>
            </a:pPr>
            <a:r>
              <a:rPr lang="en-US" altLang="en-US" sz="1000" dirty="0">
                <a:solidFill>
                  <a:schemeClr val="bg1"/>
                </a:solidFill>
                <a:latin typeface="Century Gothic" panose="020B0502020202020204" pitchFamily="34" charset="0"/>
              </a:rPr>
              <a:t>Obtain data files and complete initial review of controllable expenses</a:t>
            </a:r>
          </a:p>
        </p:txBody>
      </p:sp>
      <p:sp>
        <p:nvSpPr>
          <p:cNvPr id="42" name="Rectangle 15">
            <a:extLst>
              <a:ext uri="{FF2B5EF4-FFF2-40B4-BE49-F238E27FC236}">
                <a16:creationId xmlns:a16="http://schemas.microsoft.com/office/drawing/2014/main" id="{1F7E1406-61C4-4D12-9B84-35636AD40C5D}"/>
              </a:ext>
            </a:extLst>
          </p:cNvPr>
          <p:cNvSpPr>
            <a:spLocks noChangeArrowheads="1"/>
          </p:cNvSpPr>
          <p:nvPr/>
        </p:nvSpPr>
        <p:spPr bwMode="black">
          <a:xfrm>
            <a:off x="4285542" y="3502146"/>
            <a:ext cx="2177373"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Analyze and validate client’s controllable expense categories and amounts</a:t>
            </a:r>
          </a:p>
        </p:txBody>
      </p:sp>
      <p:sp>
        <p:nvSpPr>
          <p:cNvPr id="43" name="Rectangle 16">
            <a:extLst>
              <a:ext uri="{FF2B5EF4-FFF2-40B4-BE49-F238E27FC236}">
                <a16:creationId xmlns:a16="http://schemas.microsoft.com/office/drawing/2014/main" id="{CE4577D8-ACAF-4F53-ABE3-10123B0B0311}"/>
              </a:ext>
            </a:extLst>
          </p:cNvPr>
          <p:cNvSpPr>
            <a:spLocks noChangeArrowheads="1"/>
          </p:cNvSpPr>
          <p:nvPr/>
        </p:nvSpPr>
        <p:spPr bwMode="black">
          <a:xfrm>
            <a:off x="6528088" y="3502146"/>
            <a:ext cx="2198494"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Develop recommendations on savings opportunities and seek buy-in from client</a:t>
            </a:r>
          </a:p>
        </p:txBody>
      </p:sp>
      <p:sp>
        <p:nvSpPr>
          <p:cNvPr id="44" name="Rectangle 17">
            <a:extLst>
              <a:ext uri="{FF2B5EF4-FFF2-40B4-BE49-F238E27FC236}">
                <a16:creationId xmlns:a16="http://schemas.microsoft.com/office/drawing/2014/main" id="{676A43FE-BAC3-4CC9-BB96-332F96B6B5A5}"/>
              </a:ext>
            </a:extLst>
          </p:cNvPr>
          <p:cNvSpPr>
            <a:spLocks noChangeArrowheads="1"/>
          </p:cNvSpPr>
          <p:nvPr/>
        </p:nvSpPr>
        <p:spPr bwMode="black">
          <a:xfrm>
            <a:off x="8769776" y="3502146"/>
            <a:ext cx="1930936"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Manage implementation process of recommendations </a:t>
            </a:r>
          </a:p>
        </p:txBody>
      </p:sp>
      <p:sp>
        <p:nvSpPr>
          <p:cNvPr id="45" name="Rectangle 3">
            <a:extLst>
              <a:ext uri="{FF2B5EF4-FFF2-40B4-BE49-F238E27FC236}">
                <a16:creationId xmlns:a16="http://schemas.microsoft.com/office/drawing/2014/main" id="{A94801BC-0119-46EB-9DFA-0C0E4310070A}"/>
              </a:ext>
            </a:extLst>
          </p:cNvPr>
          <p:cNvSpPr txBox="1">
            <a:spLocks noChangeArrowheads="1"/>
          </p:cNvSpPr>
          <p:nvPr/>
        </p:nvSpPr>
        <p:spPr>
          <a:xfrm>
            <a:off x="2043428" y="4488725"/>
            <a:ext cx="1845840" cy="412485"/>
          </a:xfrm>
          <a:prstGeom prst="rect">
            <a:avLst/>
          </a:prstGeom>
        </p:spPr>
        <p:txBody>
          <a:bodyPr vert="horz" lIns="91440" tIns="45720" rIns="91440" bIns="4572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300"/>
              </a:lnSpc>
              <a:buClr>
                <a:schemeClr val="accent4">
                  <a:lumMod val="60000"/>
                  <a:lumOff val="40000"/>
                </a:schemeClr>
              </a:buClr>
              <a:buFont typeface="Wingdings 2" panose="05020102010507070707" pitchFamily="18" charset="2"/>
              <a:buChar char=""/>
            </a:pPr>
            <a:r>
              <a:rPr lang="en-US" altLang="en-US" sz="1000" dirty="0">
                <a:solidFill>
                  <a:schemeClr val="bg1"/>
                </a:solidFill>
                <a:latin typeface="Century Gothic" panose="020B0502020202020204" pitchFamily="34" charset="0"/>
              </a:rPr>
              <a:t>Client files, policies and interview findings</a:t>
            </a:r>
          </a:p>
        </p:txBody>
      </p:sp>
      <p:sp>
        <p:nvSpPr>
          <p:cNvPr id="46" name="Rectangle 15">
            <a:extLst>
              <a:ext uri="{FF2B5EF4-FFF2-40B4-BE49-F238E27FC236}">
                <a16:creationId xmlns:a16="http://schemas.microsoft.com/office/drawing/2014/main" id="{A247B622-6C7D-47E2-BC31-8FC819C660FA}"/>
              </a:ext>
            </a:extLst>
          </p:cNvPr>
          <p:cNvSpPr>
            <a:spLocks noChangeArrowheads="1"/>
          </p:cNvSpPr>
          <p:nvPr/>
        </p:nvSpPr>
        <p:spPr bwMode="black">
          <a:xfrm>
            <a:off x="4285543" y="4488725"/>
            <a:ext cx="2013006"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Client expense categories and spend amounts analysis ready</a:t>
            </a:r>
          </a:p>
        </p:txBody>
      </p:sp>
      <p:sp>
        <p:nvSpPr>
          <p:cNvPr id="47" name="Rectangle 16">
            <a:extLst>
              <a:ext uri="{FF2B5EF4-FFF2-40B4-BE49-F238E27FC236}">
                <a16:creationId xmlns:a16="http://schemas.microsoft.com/office/drawing/2014/main" id="{D24E65CE-BA8F-45BC-A7F3-B7BD8571F959}"/>
              </a:ext>
            </a:extLst>
          </p:cNvPr>
          <p:cNvSpPr>
            <a:spLocks noChangeArrowheads="1"/>
          </p:cNvSpPr>
          <p:nvPr/>
        </p:nvSpPr>
        <p:spPr bwMode="black">
          <a:xfrm>
            <a:off x="6528088" y="4488725"/>
            <a:ext cx="1586344" cy="412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Client’s feedback &amp; buy-in</a:t>
            </a:r>
          </a:p>
        </p:txBody>
      </p:sp>
      <p:sp>
        <p:nvSpPr>
          <p:cNvPr id="48" name="Rectangle 17">
            <a:extLst>
              <a:ext uri="{FF2B5EF4-FFF2-40B4-BE49-F238E27FC236}">
                <a16:creationId xmlns:a16="http://schemas.microsoft.com/office/drawing/2014/main" id="{5CA66CCE-5089-4FD5-9AE5-3A1DB2297B3F}"/>
              </a:ext>
            </a:extLst>
          </p:cNvPr>
          <p:cNvSpPr>
            <a:spLocks noChangeArrowheads="1"/>
          </p:cNvSpPr>
          <p:nvPr/>
        </p:nvSpPr>
        <p:spPr bwMode="black">
          <a:xfrm>
            <a:off x="8769776" y="4488725"/>
            <a:ext cx="2013006" cy="745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Client’s feedback in terms of scope, resources, etc. available for implementation</a:t>
            </a:r>
          </a:p>
        </p:txBody>
      </p:sp>
      <p:sp>
        <p:nvSpPr>
          <p:cNvPr id="50" name="Rectangle 3">
            <a:extLst>
              <a:ext uri="{FF2B5EF4-FFF2-40B4-BE49-F238E27FC236}">
                <a16:creationId xmlns:a16="http://schemas.microsoft.com/office/drawing/2014/main" id="{55C8B438-E53C-4BCA-849D-B3177C02368A}"/>
              </a:ext>
            </a:extLst>
          </p:cNvPr>
          <p:cNvSpPr txBox="1">
            <a:spLocks noChangeArrowheads="1"/>
          </p:cNvSpPr>
          <p:nvPr/>
        </p:nvSpPr>
        <p:spPr>
          <a:xfrm>
            <a:off x="2043428" y="5642016"/>
            <a:ext cx="1845840" cy="579198"/>
          </a:xfrm>
          <a:prstGeom prst="rect">
            <a:avLst/>
          </a:prstGeom>
        </p:spPr>
        <p:txBody>
          <a:bodyPr vert="horz" lIns="91440" tIns="45720" rIns="91440" bIns="4572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300"/>
              </a:lnSpc>
              <a:buClr>
                <a:schemeClr val="accent4">
                  <a:lumMod val="60000"/>
                  <a:lumOff val="40000"/>
                </a:schemeClr>
              </a:buClr>
              <a:buFont typeface="Wingdings 2" panose="05020102010507070707" pitchFamily="18" charset="2"/>
              <a:buChar char=""/>
            </a:pPr>
            <a:r>
              <a:rPr lang="en-US" altLang="en-US" sz="1000" dirty="0">
                <a:solidFill>
                  <a:schemeClr val="bg1"/>
                </a:solidFill>
                <a:latin typeface="Century Gothic" panose="020B0502020202020204" pitchFamily="34" charset="0"/>
              </a:rPr>
              <a:t>Understanding of categories and spend amount</a:t>
            </a:r>
          </a:p>
        </p:txBody>
      </p:sp>
      <p:sp>
        <p:nvSpPr>
          <p:cNvPr id="51" name="Rectangle 15">
            <a:extLst>
              <a:ext uri="{FF2B5EF4-FFF2-40B4-BE49-F238E27FC236}">
                <a16:creationId xmlns:a16="http://schemas.microsoft.com/office/drawing/2014/main" id="{9E8B3CC1-B4D8-4A7D-9B68-95405F0DE605}"/>
              </a:ext>
            </a:extLst>
          </p:cNvPr>
          <p:cNvSpPr>
            <a:spLocks noChangeArrowheads="1"/>
          </p:cNvSpPr>
          <p:nvPr/>
        </p:nvSpPr>
        <p:spPr bwMode="black">
          <a:xfrm>
            <a:off x="4285543" y="5642016"/>
            <a:ext cx="1845840"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Baseline value,  hypotheses, and savings opportunities</a:t>
            </a:r>
          </a:p>
        </p:txBody>
      </p:sp>
      <p:sp>
        <p:nvSpPr>
          <p:cNvPr id="52" name="Rectangle 16">
            <a:extLst>
              <a:ext uri="{FF2B5EF4-FFF2-40B4-BE49-F238E27FC236}">
                <a16:creationId xmlns:a16="http://schemas.microsoft.com/office/drawing/2014/main" id="{D8E87251-9ABA-4198-8FEA-B75026FD0778}"/>
              </a:ext>
            </a:extLst>
          </p:cNvPr>
          <p:cNvSpPr>
            <a:spLocks noChangeArrowheads="1"/>
          </p:cNvSpPr>
          <p:nvPr/>
        </p:nvSpPr>
        <p:spPr bwMode="black">
          <a:xfrm>
            <a:off x="6528088" y="5642016"/>
            <a:ext cx="1840238" cy="412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Recommendation statements</a:t>
            </a:r>
          </a:p>
        </p:txBody>
      </p:sp>
      <p:sp>
        <p:nvSpPr>
          <p:cNvPr id="53" name="Rectangle 17">
            <a:extLst>
              <a:ext uri="{FF2B5EF4-FFF2-40B4-BE49-F238E27FC236}">
                <a16:creationId xmlns:a16="http://schemas.microsoft.com/office/drawing/2014/main" id="{B23E164E-295B-4581-B3E9-DB2CEF39A3DF}"/>
              </a:ext>
            </a:extLst>
          </p:cNvPr>
          <p:cNvSpPr>
            <a:spLocks noChangeArrowheads="1"/>
          </p:cNvSpPr>
          <p:nvPr/>
        </p:nvSpPr>
        <p:spPr bwMode="black">
          <a:xfrm>
            <a:off x="8769775" y="5642016"/>
            <a:ext cx="2067685" cy="579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lIns="91440" anchor="t" anchorCtr="0">
            <a:spAutoFit/>
          </a:bodyPr>
          <a:lstStyle>
            <a:lvl1pPr marL="231775" indent="-231775" eaLnBrk="0" hangingPunct="0">
              <a:defRPr sz="1400" b="1">
                <a:solidFill>
                  <a:schemeClr val="tx1"/>
                </a:solidFill>
                <a:latin typeface="Verdana" panose="020B0604030504040204" pitchFamily="34" charset="0"/>
              </a:defRPr>
            </a:lvl1pPr>
            <a:lvl2pPr marL="742950" indent="-285750" eaLnBrk="0" hangingPunct="0">
              <a:defRPr sz="1400" b="1">
                <a:solidFill>
                  <a:schemeClr val="tx1"/>
                </a:solidFill>
                <a:latin typeface="Verdana" panose="020B0604030504040204" pitchFamily="34" charset="0"/>
              </a:defRPr>
            </a:lvl2pPr>
            <a:lvl3pPr marL="1143000" indent="-228600" eaLnBrk="0" hangingPunct="0">
              <a:defRPr sz="1400" b="1">
                <a:solidFill>
                  <a:schemeClr val="tx1"/>
                </a:solidFill>
                <a:latin typeface="Verdana" panose="020B0604030504040204" pitchFamily="34" charset="0"/>
              </a:defRPr>
            </a:lvl3pPr>
            <a:lvl4pPr marL="1600200" indent="-228600" eaLnBrk="0" hangingPunct="0">
              <a:defRPr sz="1400" b="1">
                <a:solidFill>
                  <a:schemeClr val="tx1"/>
                </a:solidFill>
                <a:latin typeface="Verdana" panose="020B0604030504040204" pitchFamily="34" charset="0"/>
              </a:defRPr>
            </a:lvl4pPr>
            <a:lvl5pPr marL="2057400" indent="-228600" eaLnBrk="0" hangingPunct="0">
              <a:defRPr sz="1400" b="1">
                <a:solidFill>
                  <a:schemeClr val="tx1"/>
                </a:solidFill>
                <a:latin typeface="Verdana" panose="020B0604030504040204" pitchFamily="34" charset="0"/>
              </a:defRPr>
            </a:lvl5pPr>
            <a:lvl6pPr marL="25146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6pPr>
            <a:lvl7pPr marL="29718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7pPr>
            <a:lvl8pPr marL="34290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8pPr>
            <a:lvl9pPr marL="3886200" indent="-228600" eaLnBrk="0" fontAlgn="base" hangingPunct="0">
              <a:lnSpc>
                <a:spcPct val="90000"/>
              </a:lnSpc>
              <a:spcBef>
                <a:spcPct val="0"/>
              </a:spcBef>
              <a:spcAft>
                <a:spcPct val="20000"/>
              </a:spcAft>
              <a:buClr>
                <a:schemeClr val="tx1"/>
              </a:buClr>
              <a:defRPr sz="1400" b="1">
                <a:solidFill>
                  <a:schemeClr val="tx1"/>
                </a:solidFill>
                <a:latin typeface="Verdana" panose="020B0604030504040204" pitchFamily="34" charset="0"/>
              </a:defRPr>
            </a:lvl9pPr>
          </a:lstStyle>
          <a:p>
            <a:pPr eaLnBrk="1" fontAlgn="base" hangingPunct="1">
              <a:lnSpc>
                <a:spcPts val="1300"/>
              </a:lnSpc>
              <a:spcBef>
                <a:spcPct val="0"/>
              </a:spcBef>
              <a:spcAft>
                <a:spcPct val="20000"/>
              </a:spcAft>
              <a:buClr>
                <a:schemeClr val="accent4">
                  <a:lumMod val="60000"/>
                  <a:lumOff val="40000"/>
                </a:schemeClr>
              </a:buClr>
              <a:buFont typeface="Wingdings 2" panose="05020102010507070707" pitchFamily="18" charset="2"/>
              <a:buChar char=""/>
            </a:pPr>
            <a:r>
              <a:rPr lang="en-US" altLang="en-US" sz="1000" b="0" dirty="0">
                <a:solidFill>
                  <a:schemeClr val="bg1"/>
                </a:solidFill>
                <a:latin typeface="Century Gothic" panose="020B0502020202020204" pitchFamily="34" charset="0"/>
              </a:rPr>
              <a:t>Communication plan, policies, optimized incentive program, etc.</a:t>
            </a:r>
          </a:p>
        </p:txBody>
      </p:sp>
      <p:grpSp>
        <p:nvGrpSpPr>
          <p:cNvPr id="34" name="Group 33">
            <a:extLst>
              <a:ext uri="{FF2B5EF4-FFF2-40B4-BE49-F238E27FC236}">
                <a16:creationId xmlns:a16="http://schemas.microsoft.com/office/drawing/2014/main" id="{475CD2E4-A057-45AD-B390-229FF3A6EB62}"/>
              </a:ext>
            </a:extLst>
          </p:cNvPr>
          <p:cNvGrpSpPr/>
          <p:nvPr/>
        </p:nvGrpSpPr>
        <p:grpSpPr>
          <a:xfrm>
            <a:off x="989013" y="4282213"/>
            <a:ext cx="9626601" cy="1153291"/>
            <a:chOff x="2025063" y="4186254"/>
            <a:chExt cx="8183730" cy="1153291"/>
          </a:xfrm>
        </p:grpSpPr>
        <p:cxnSp>
          <p:nvCxnSpPr>
            <p:cNvPr id="66" name="Straight Connector 65">
              <a:extLst>
                <a:ext uri="{FF2B5EF4-FFF2-40B4-BE49-F238E27FC236}">
                  <a16:creationId xmlns:a16="http://schemas.microsoft.com/office/drawing/2014/main" id="{03690951-A29F-413E-9390-FFD5B07DFA4F}"/>
                </a:ext>
              </a:extLst>
            </p:cNvPr>
            <p:cNvCxnSpPr>
              <a:cxnSpLocks/>
            </p:cNvCxnSpPr>
            <p:nvPr/>
          </p:nvCxnSpPr>
          <p:spPr>
            <a:xfrm>
              <a:off x="2025063" y="5339545"/>
              <a:ext cx="8183730" cy="0"/>
            </a:xfrm>
            <a:prstGeom prst="line">
              <a:avLst/>
            </a:prstGeom>
            <a:ln w="12700">
              <a:solidFill>
                <a:schemeClr val="bg1">
                  <a:alpha val="3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79822CEF-CE3C-42B3-8EEF-FB177A0DA952}"/>
                </a:ext>
              </a:extLst>
            </p:cNvPr>
            <p:cNvCxnSpPr>
              <a:cxnSpLocks/>
            </p:cNvCxnSpPr>
            <p:nvPr/>
          </p:nvCxnSpPr>
          <p:spPr>
            <a:xfrm>
              <a:off x="2025063" y="4186254"/>
              <a:ext cx="8183730" cy="0"/>
            </a:xfrm>
            <a:prstGeom prst="line">
              <a:avLst/>
            </a:prstGeom>
            <a:ln w="12700">
              <a:solidFill>
                <a:schemeClr val="bg1">
                  <a:alpha val="35000"/>
                </a:schemeClr>
              </a:solidFill>
            </a:ln>
          </p:spPr>
          <p:style>
            <a:lnRef idx="1">
              <a:schemeClr val="accent1"/>
            </a:lnRef>
            <a:fillRef idx="0">
              <a:schemeClr val="accent1"/>
            </a:fillRef>
            <a:effectRef idx="0">
              <a:schemeClr val="accent1"/>
            </a:effectRef>
            <a:fontRef idx="minor">
              <a:schemeClr val="tx1"/>
            </a:fontRef>
          </p:style>
        </p:cxnSp>
      </p:grpSp>
      <p:sp>
        <p:nvSpPr>
          <p:cNvPr id="69" name="Rectangle 3">
            <a:extLst>
              <a:ext uri="{FF2B5EF4-FFF2-40B4-BE49-F238E27FC236}">
                <a16:creationId xmlns:a16="http://schemas.microsoft.com/office/drawing/2014/main" id="{8F60EE55-8B02-4CD5-8470-841EEFC35B14}"/>
              </a:ext>
            </a:extLst>
          </p:cNvPr>
          <p:cNvSpPr txBox="1">
            <a:spLocks noChangeArrowheads="1"/>
          </p:cNvSpPr>
          <p:nvPr/>
        </p:nvSpPr>
        <p:spPr>
          <a:xfrm>
            <a:off x="989013" y="3582905"/>
            <a:ext cx="951707" cy="412036"/>
          </a:xfrm>
          <a:prstGeom prst="rect">
            <a:avLst/>
          </a:prstGeom>
        </p:spPr>
        <p:txBody>
          <a:bodyPr vert="horz" wrap="square" lIns="91440" tIns="45720" rIns="91440" bIns="4572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300"/>
              </a:lnSpc>
              <a:buClr>
                <a:schemeClr val="accent4">
                  <a:lumMod val="60000"/>
                  <a:lumOff val="40000"/>
                </a:schemeClr>
              </a:buClr>
              <a:buNone/>
            </a:pPr>
            <a:r>
              <a:rPr lang="en-US" altLang="en-US" sz="1000" b="1" dirty="0">
                <a:solidFill>
                  <a:schemeClr val="accent4">
                    <a:lumMod val="60000"/>
                    <a:lumOff val="40000"/>
                  </a:schemeClr>
                </a:solidFill>
                <a:latin typeface="Century Gothic" panose="020B0502020202020204" pitchFamily="34" charset="0"/>
              </a:rPr>
              <a:t>OBJECTIVE OF STEP</a:t>
            </a:r>
          </a:p>
        </p:txBody>
      </p:sp>
      <p:sp>
        <p:nvSpPr>
          <p:cNvPr id="70" name="Rectangle 3">
            <a:extLst>
              <a:ext uri="{FF2B5EF4-FFF2-40B4-BE49-F238E27FC236}">
                <a16:creationId xmlns:a16="http://schemas.microsoft.com/office/drawing/2014/main" id="{93B49F57-19B0-4A8D-9DC4-E5233C7CB91B}"/>
              </a:ext>
            </a:extLst>
          </p:cNvPr>
          <p:cNvSpPr txBox="1">
            <a:spLocks noChangeArrowheads="1"/>
          </p:cNvSpPr>
          <p:nvPr/>
        </p:nvSpPr>
        <p:spPr>
          <a:xfrm>
            <a:off x="989013" y="4736196"/>
            <a:ext cx="951707" cy="245324"/>
          </a:xfrm>
          <a:prstGeom prst="rect">
            <a:avLst/>
          </a:prstGeom>
        </p:spPr>
        <p:txBody>
          <a:bodyPr vert="horz" wrap="square" lIns="91440" tIns="45720" rIns="91440" bIns="4572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300"/>
              </a:lnSpc>
              <a:buClr>
                <a:schemeClr val="accent4">
                  <a:lumMod val="60000"/>
                  <a:lumOff val="40000"/>
                </a:schemeClr>
              </a:buClr>
              <a:buNone/>
            </a:pPr>
            <a:r>
              <a:rPr lang="en-US" altLang="en-US" sz="1000" b="1" dirty="0">
                <a:solidFill>
                  <a:schemeClr val="accent4">
                    <a:lumMod val="60000"/>
                    <a:lumOff val="40000"/>
                  </a:schemeClr>
                </a:solidFill>
                <a:latin typeface="Century Gothic" panose="020B0502020202020204" pitchFamily="34" charset="0"/>
              </a:rPr>
              <a:t>KEY INPUTS</a:t>
            </a:r>
          </a:p>
        </p:txBody>
      </p:sp>
      <p:sp>
        <p:nvSpPr>
          <p:cNvPr id="71" name="Rectangle 3">
            <a:extLst>
              <a:ext uri="{FF2B5EF4-FFF2-40B4-BE49-F238E27FC236}">
                <a16:creationId xmlns:a16="http://schemas.microsoft.com/office/drawing/2014/main" id="{5D126321-2A94-4892-AE47-ECCBE4712D8A}"/>
              </a:ext>
            </a:extLst>
          </p:cNvPr>
          <p:cNvSpPr txBox="1">
            <a:spLocks noChangeArrowheads="1"/>
          </p:cNvSpPr>
          <p:nvPr/>
        </p:nvSpPr>
        <p:spPr>
          <a:xfrm>
            <a:off x="989013" y="5722775"/>
            <a:ext cx="951707" cy="412036"/>
          </a:xfrm>
          <a:prstGeom prst="rect">
            <a:avLst/>
          </a:prstGeom>
        </p:spPr>
        <p:txBody>
          <a:bodyPr vert="horz" wrap="square" lIns="91440" tIns="45720" rIns="91440" bIns="45720" rtlCol="0" anchor="ctr"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300"/>
              </a:lnSpc>
              <a:buClr>
                <a:schemeClr val="accent4">
                  <a:lumMod val="60000"/>
                  <a:lumOff val="40000"/>
                </a:schemeClr>
              </a:buClr>
              <a:buNone/>
            </a:pPr>
            <a:r>
              <a:rPr lang="en-US" altLang="en-US" sz="1000" b="1" dirty="0">
                <a:solidFill>
                  <a:schemeClr val="accent4">
                    <a:lumMod val="60000"/>
                    <a:lumOff val="40000"/>
                  </a:schemeClr>
                </a:solidFill>
                <a:latin typeface="Century Gothic" panose="020B0502020202020204" pitchFamily="34" charset="0"/>
              </a:rPr>
              <a:t>KEY OUTPUTS</a:t>
            </a:r>
          </a:p>
        </p:txBody>
      </p:sp>
      <p:grpSp>
        <p:nvGrpSpPr>
          <p:cNvPr id="115" name="Group 114">
            <a:extLst>
              <a:ext uri="{FF2B5EF4-FFF2-40B4-BE49-F238E27FC236}">
                <a16:creationId xmlns:a16="http://schemas.microsoft.com/office/drawing/2014/main" id="{F370E27E-0170-4B8C-8865-B978A6B8A161}"/>
              </a:ext>
            </a:extLst>
          </p:cNvPr>
          <p:cNvGrpSpPr/>
          <p:nvPr/>
        </p:nvGrpSpPr>
        <p:grpSpPr>
          <a:xfrm rot="18899892">
            <a:off x="10978496" y="-393988"/>
            <a:ext cx="1480368" cy="1480332"/>
            <a:chOff x="3574257" y="-97394"/>
            <a:chExt cx="1063056" cy="1063030"/>
          </a:xfrm>
        </p:grpSpPr>
        <p:sp>
          <p:nvSpPr>
            <p:cNvPr id="116" name="Freeform: Shape 115">
              <a:extLst>
                <a:ext uri="{FF2B5EF4-FFF2-40B4-BE49-F238E27FC236}">
                  <a16:creationId xmlns:a16="http://schemas.microsoft.com/office/drawing/2014/main" id="{7479BCA8-CE00-456E-80E2-639CD9AAE89C}"/>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009AB376-E18F-4848-99D4-ED0A5D63BE93}"/>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5B1CF30C-8B7C-445D-B1C9-4C626D617D0E}"/>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BE652334-290C-4022-AEEC-57F61213FABE}"/>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18AA0683-85FF-4240-A3C5-F1B1A0A2C140}"/>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96E4E886-2760-43FB-A15E-52249FA91823}"/>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29F459AA-7288-4B4B-87FE-404DDD150972}"/>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C73C992D-88DF-45D6-95CA-01A54EF276B9}"/>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37F76AA1-BC6D-4700-BA59-CFB1B09CD84B}"/>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E11A22C0-C2A5-4A07-A4E2-EE3270D82AEA}"/>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923A0B14-0035-42DD-8C8A-63861ED931B0}"/>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04" name="Freeform: Shape 12">
            <a:extLst>
              <a:ext uri="{FF2B5EF4-FFF2-40B4-BE49-F238E27FC236}">
                <a16:creationId xmlns:a16="http://schemas.microsoft.com/office/drawing/2014/main" id="{93E1AF6C-A675-6248-A508-890A795DD8BF}"/>
              </a:ext>
            </a:extLst>
          </p:cNvPr>
          <p:cNvSpPr/>
          <p:nvPr/>
        </p:nvSpPr>
        <p:spPr>
          <a:xfrm>
            <a:off x="2038712" y="1600071"/>
            <a:ext cx="1854507" cy="1143258"/>
          </a:xfrm>
          <a:prstGeom prst="roundRect">
            <a:avLst>
              <a:gd name="adj" fmla="val 36513"/>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105" name="Freeform: Shape 12">
            <a:extLst>
              <a:ext uri="{FF2B5EF4-FFF2-40B4-BE49-F238E27FC236}">
                <a16:creationId xmlns:a16="http://schemas.microsoft.com/office/drawing/2014/main" id="{068ABA2E-3918-F04E-916F-6C14180A7446}"/>
              </a:ext>
            </a:extLst>
          </p:cNvPr>
          <p:cNvSpPr/>
          <p:nvPr/>
        </p:nvSpPr>
        <p:spPr>
          <a:xfrm>
            <a:off x="4283934" y="1604326"/>
            <a:ext cx="1854507" cy="1143258"/>
          </a:xfrm>
          <a:prstGeom prst="roundRect">
            <a:avLst>
              <a:gd name="adj" fmla="val 36513"/>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106" name="Freeform: Shape 12">
            <a:extLst>
              <a:ext uri="{FF2B5EF4-FFF2-40B4-BE49-F238E27FC236}">
                <a16:creationId xmlns:a16="http://schemas.microsoft.com/office/drawing/2014/main" id="{B389F22B-9CF7-764F-91B2-079CCFDF3C92}"/>
              </a:ext>
            </a:extLst>
          </p:cNvPr>
          <p:cNvSpPr/>
          <p:nvPr/>
        </p:nvSpPr>
        <p:spPr>
          <a:xfrm>
            <a:off x="6540535" y="1607046"/>
            <a:ext cx="1854507" cy="1143258"/>
          </a:xfrm>
          <a:prstGeom prst="roundRect">
            <a:avLst>
              <a:gd name="adj" fmla="val 36513"/>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107" name="Freeform: Shape 12">
            <a:extLst>
              <a:ext uri="{FF2B5EF4-FFF2-40B4-BE49-F238E27FC236}">
                <a16:creationId xmlns:a16="http://schemas.microsoft.com/office/drawing/2014/main" id="{7A6FC423-C2A2-A845-98CF-45442B23C511}"/>
              </a:ext>
            </a:extLst>
          </p:cNvPr>
          <p:cNvSpPr/>
          <p:nvPr/>
        </p:nvSpPr>
        <p:spPr>
          <a:xfrm>
            <a:off x="8761107" y="1600071"/>
            <a:ext cx="1854507" cy="1143258"/>
          </a:xfrm>
          <a:prstGeom prst="roundRect">
            <a:avLst>
              <a:gd name="adj" fmla="val 36513"/>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3" name="TextBox 2">
            <a:extLst>
              <a:ext uri="{FF2B5EF4-FFF2-40B4-BE49-F238E27FC236}">
                <a16:creationId xmlns:a16="http://schemas.microsoft.com/office/drawing/2014/main" id="{E2812435-A33F-F249-8029-B9D6E2285054}"/>
              </a:ext>
            </a:extLst>
          </p:cNvPr>
          <p:cNvSpPr txBox="1"/>
          <p:nvPr/>
        </p:nvSpPr>
        <p:spPr>
          <a:xfrm>
            <a:off x="2507891" y="1336742"/>
            <a:ext cx="902812" cy="1631216"/>
          </a:xfrm>
          <a:prstGeom prst="rect">
            <a:avLst/>
          </a:prstGeom>
          <a:noFill/>
        </p:spPr>
        <p:txBody>
          <a:bodyPr wrap="none" rtlCol="0">
            <a:spAutoFit/>
          </a:bodyPr>
          <a:lstStyle/>
          <a:p>
            <a:pPr algn="ctr"/>
            <a:r>
              <a:rPr lang="en-US" sz="10000" b="1" dirty="0">
                <a:solidFill>
                  <a:schemeClr val="tx1">
                    <a:alpha val="14293"/>
                  </a:schemeClr>
                </a:solidFill>
                <a:latin typeface="Century Gothic" panose="020B0502020202020204" pitchFamily="34" charset="0"/>
              </a:rPr>
              <a:t>1</a:t>
            </a:r>
          </a:p>
        </p:txBody>
      </p:sp>
      <p:sp>
        <p:nvSpPr>
          <p:cNvPr id="109" name="TextBox 108">
            <a:extLst>
              <a:ext uri="{FF2B5EF4-FFF2-40B4-BE49-F238E27FC236}">
                <a16:creationId xmlns:a16="http://schemas.microsoft.com/office/drawing/2014/main" id="{0F60A918-7C0E-CA4A-8E0D-FA01067A21F9}"/>
              </a:ext>
            </a:extLst>
          </p:cNvPr>
          <p:cNvSpPr txBox="1"/>
          <p:nvPr/>
        </p:nvSpPr>
        <p:spPr>
          <a:xfrm>
            <a:off x="4765471" y="1344705"/>
            <a:ext cx="902812" cy="1631216"/>
          </a:xfrm>
          <a:prstGeom prst="rect">
            <a:avLst/>
          </a:prstGeom>
          <a:noFill/>
        </p:spPr>
        <p:txBody>
          <a:bodyPr wrap="none" rtlCol="0">
            <a:spAutoFit/>
          </a:bodyPr>
          <a:lstStyle/>
          <a:p>
            <a:pPr algn="ctr"/>
            <a:r>
              <a:rPr lang="en-US" sz="10000" b="1" dirty="0">
                <a:solidFill>
                  <a:schemeClr val="tx1">
                    <a:alpha val="14293"/>
                  </a:schemeClr>
                </a:solidFill>
                <a:latin typeface="Century Gothic" panose="020B0502020202020204" pitchFamily="34" charset="0"/>
              </a:rPr>
              <a:t>2</a:t>
            </a:r>
          </a:p>
        </p:txBody>
      </p:sp>
      <p:sp>
        <p:nvSpPr>
          <p:cNvPr id="127" name="TextBox 126">
            <a:extLst>
              <a:ext uri="{FF2B5EF4-FFF2-40B4-BE49-F238E27FC236}">
                <a16:creationId xmlns:a16="http://schemas.microsoft.com/office/drawing/2014/main" id="{4EAB81BE-F7BD-234F-9A0A-DD95522127FA}"/>
              </a:ext>
            </a:extLst>
          </p:cNvPr>
          <p:cNvSpPr txBox="1"/>
          <p:nvPr/>
        </p:nvSpPr>
        <p:spPr>
          <a:xfrm>
            <a:off x="7013837" y="1344745"/>
            <a:ext cx="902812" cy="1631216"/>
          </a:xfrm>
          <a:prstGeom prst="rect">
            <a:avLst/>
          </a:prstGeom>
          <a:noFill/>
        </p:spPr>
        <p:txBody>
          <a:bodyPr wrap="none" rtlCol="0">
            <a:spAutoFit/>
          </a:bodyPr>
          <a:lstStyle/>
          <a:p>
            <a:pPr algn="ctr"/>
            <a:r>
              <a:rPr lang="en-US" sz="10000" b="1" dirty="0">
                <a:solidFill>
                  <a:schemeClr val="tx1">
                    <a:alpha val="14293"/>
                  </a:schemeClr>
                </a:solidFill>
                <a:latin typeface="Century Gothic" panose="020B0502020202020204" pitchFamily="34" charset="0"/>
              </a:rPr>
              <a:t>3</a:t>
            </a:r>
          </a:p>
        </p:txBody>
      </p:sp>
      <p:sp>
        <p:nvSpPr>
          <p:cNvPr id="128" name="TextBox 127">
            <a:extLst>
              <a:ext uri="{FF2B5EF4-FFF2-40B4-BE49-F238E27FC236}">
                <a16:creationId xmlns:a16="http://schemas.microsoft.com/office/drawing/2014/main" id="{097CE13D-2546-E242-AE5A-3849574D8F69}"/>
              </a:ext>
            </a:extLst>
          </p:cNvPr>
          <p:cNvSpPr txBox="1"/>
          <p:nvPr/>
        </p:nvSpPr>
        <p:spPr>
          <a:xfrm>
            <a:off x="9186048" y="1351293"/>
            <a:ext cx="902812" cy="1631216"/>
          </a:xfrm>
          <a:prstGeom prst="rect">
            <a:avLst/>
          </a:prstGeom>
          <a:noFill/>
        </p:spPr>
        <p:txBody>
          <a:bodyPr wrap="none" rtlCol="0">
            <a:spAutoFit/>
          </a:bodyPr>
          <a:lstStyle/>
          <a:p>
            <a:pPr algn="ctr"/>
            <a:r>
              <a:rPr lang="en-US" sz="10000" b="1" dirty="0">
                <a:solidFill>
                  <a:schemeClr val="tx1">
                    <a:alpha val="14293"/>
                  </a:schemeClr>
                </a:solidFill>
                <a:latin typeface="Century Gothic" panose="020B0502020202020204" pitchFamily="34" charset="0"/>
              </a:rPr>
              <a:t>4</a:t>
            </a:r>
          </a:p>
        </p:txBody>
      </p:sp>
      <p:sp>
        <p:nvSpPr>
          <p:cNvPr id="108" name="Freeform: Shape 12">
            <a:extLst>
              <a:ext uri="{FF2B5EF4-FFF2-40B4-BE49-F238E27FC236}">
                <a16:creationId xmlns:a16="http://schemas.microsoft.com/office/drawing/2014/main" id="{427ADCB1-FC52-5946-8432-7988E556267D}"/>
              </a:ext>
            </a:extLst>
          </p:cNvPr>
          <p:cNvSpPr/>
          <p:nvPr/>
        </p:nvSpPr>
        <p:spPr>
          <a:xfrm>
            <a:off x="2401338" y="1866163"/>
            <a:ext cx="1142526" cy="623886"/>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ESTABLISH</a:t>
            </a:r>
          </a:p>
          <a:p>
            <a:pPr marL="0" marR="0" lvl="0" indent="0" algn="ctr" defTabSz="914400" rtl="0" eaLnBrk="1" fontAlgn="auto" latinLnBrk="0" hangingPunct="1">
              <a:lnSpc>
                <a:spcPts val="16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BASELINE</a:t>
            </a:r>
          </a:p>
        </p:txBody>
      </p:sp>
      <p:sp>
        <p:nvSpPr>
          <p:cNvPr id="112" name="Freeform: Shape 12">
            <a:extLst>
              <a:ext uri="{FF2B5EF4-FFF2-40B4-BE49-F238E27FC236}">
                <a16:creationId xmlns:a16="http://schemas.microsoft.com/office/drawing/2014/main" id="{5E795E63-E9F1-F743-A343-D8EF30E5BBF5}"/>
              </a:ext>
            </a:extLst>
          </p:cNvPr>
          <p:cNvSpPr/>
          <p:nvPr/>
        </p:nvSpPr>
        <p:spPr>
          <a:xfrm>
            <a:off x="4429418" y="1864012"/>
            <a:ext cx="1565703" cy="623886"/>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r>
              <a:rPr lang="en-US" sz="1000" b="1" dirty="0">
                <a:solidFill>
                  <a:srgbClr val="FFFFFF"/>
                </a:solidFill>
                <a:latin typeface="Century Gothic" panose="020B0502020202020204" pitchFamily="34" charset="0"/>
              </a:rPr>
              <a:t>ANALYZE &amp; VALIDATE EXPENSES</a:t>
            </a:r>
            <a:endPar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113" name="Freeform: Shape 12">
            <a:extLst>
              <a:ext uri="{FF2B5EF4-FFF2-40B4-BE49-F238E27FC236}">
                <a16:creationId xmlns:a16="http://schemas.microsoft.com/office/drawing/2014/main" id="{0F67DAB5-446E-3345-B3BA-54D3E7DDAAB2}"/>
              </a:ext>
            </a:extLst>
          </p:cNvPr>
          <p:cNvSpPr/>
          <p:nvPr/>
        </p:nvSpPr>
        <p:spPr>
          <a:xfrm>
            <a:off x="6615490" y="1861845"/>
            <a:ext cx="1708921" cy="623886"/>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DEVELOP RECOMMENDATIONS</a:t>
            </a:r>
          </a:p>
        </p:txBody>
      </p:sp>
      <p:sp>
        <p:nvSpPr>
          <p:cNvPr id="114" name="Freeform: Shape 12">
            <a:extLst>
              <a:ext uri="{FF2B5EF4-FFF2-40B4-BE49-F238E27FC236}">
                <a16:creationId xmlns:a16="http://schemas.microsoft.com/office/drawing/2014/main" id="{A051CEAE-7524-8E4D-8456-77F786136130}"/>
              </a:ext>
            </a:extLst>
          </p:cNvPr>
          <p:cNvSpPr/>
          <p:nvPr/>
        </p:nvSpPr>
        <p:spPr>
          <a:xfrm>
            <a:off x="8963548" y="1869482"/>
            <a:ext cx="1458293" cy="623886"/>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ts val="16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IMPLEMENT CHANGES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endCondLst>
                                    <p:cond evt="onNext" delay="0">
                                      <p:tgtEl>
                                        <p:sldTgt/>
                                      </p:tgtEl>
                                    </p:cond>
                                  </p:endCondLst>
                                  <p:childTnLst>
                                    <p:animRot by="21600000">
                                      <p:cBhvr>
                                        <p:cTn id="6" dur="60000" fill="hold"/>
                                        <p:tgtEl>
                                          <p:spTgt spid="115"/>
                                        </p:tgtEl>
                                        <p:attrNameLst>
                                          <p:attrName>r</p:attrName>
                                        </p:attrNameLst>
                                      </p:cBhvr>
                                    </p:animRot>
                                  </p:childTnLst>
                                </p:cTn>
                              </p:par>
                              <p:par>
                                <p:cTn id="7" presetID="2" presetClass="entr" presetSubtype="4" decel="50000" fill="hold" nodeType="withEffect">
                                  <p:stCondLst>
                                    <p:cond delay="0"/>
                                  </p:stCondLst>
                                  <p:childTnLst>
                                    <p:set>
                                      <p:cBhvr>
                                        <p:cTn id="8" dur="1" fill="hold">
                                          <p:stCondLst>
                                            <p:cond delay="0"/>
                                          </p:stCondLst>
                                        </p:cTn>
                                        <p:tgtEl>
                                          <p:spTgt spid="115"/>
                                        </p:tgtEl>
                                        <p:attrNameLst>
                                          <p:attrName>style.visibility</p:attrName>
                                        </p:attrNameLst>
                                      </p:cBhvr>
                                      <p:to>
                                        <p:strVal val="visible"/>
                                      </p:to>
                                    </p:set>
                                    <p:anim calcmode="lin" valueType="num">
                                      <p:cBhvr additive="base">
                                        <p:cTn id="9" dur="20000" fill="hold"/>
                                        <p:tgtEl>
                                          <p:spTgt spid="115"/>
                                        </p:tgtEl>
                                        <p:attrNameLst>
                                          <p:attrName>ppt_x</p:attrName>
                                        </p:attrNameLst>
                                      </p:cBhvr>
                                      <p:tavLst>
                                        <p:tav tm="0">
                                          <p:val>
                                            <p:strVal val="#ppt_x"/>
                                          </p:val>
                                        </p:tav>
                                        <p:tav tm="100000">
                                          <p:val>
                                            <p:strVal val="#ppt_x"/>
                                          </p:val>
                                        </p:tav>
                                      </p:tavLst>
                                    </p:anim>
                                    <p:anim calcmode="lin" valueType="num">
                                      <p:cBhvr additive="base">
                                        <p:cTn id="10" dur="20000" fill="hold"/>
                                        <p:tgtEl>
                                          <p:spTgt spid="115"/>
                                        </p:tgtEl>
                                        <p:attrNameLst>
                                          <p:attrName>ppt_y</p:attrName>
                                        </p:attrNameLst>
                                      </p:cBhvr>
                                      <p:tavLst>
                                        <p:tav tm="0">
                                          <p:val>
                                            <p:strVal val="1+#ppt_h/2"/>
                                          </p:val>
                                        </p:tav>
                                        <p:tav tm="100000">
                                          <p:val>
                                            <p:strVal val="#ppt_y"/>
                                          </p:val>
                                        </p:tav>
                                      </p:tavLst>
                                    </p:anim>
                                  </p:childTnLst>
                                </p:cTn>
                              </p:par>
                              <p:par>
                                <p:cTn id="11" presetID="42" presetClass="entr" presetSubtype="0" fill="hold" grpId="0" nodeType="withEffect">
                                  <p:stCondLst>
                                    <p:cond delay="0"/>
                                  </p:stCondLst>
                                  <p:childTnLst>
                                    <p:set>
                                      <p:cBhvr>
                                        <p:cTn id="12" dur="1" fill="hold">
                                          <p:stCondLst>
                                            <p:cond delay="0"/>
                                          </p:stCondLst>
                                        </p:cTn>
                                        <p:tgtEl>
                                          <p:spTgt spid="104"/>
                                        </p:tgtEl>
                                        <p:attrNameLst>
                                          <p:attrName>style.visibility</p:attrName>
                                        </p:attrNameLst>
                                      </p:cBhvr>
                                      <p:to>
                                        <p:strVal val="visible"/>
                                      </p:to>
                                    </p:set>
                                    <p:animEffect transition="in" filter="fade">
                                      <p:cBhvr>
                                        <p:cTn id="13" dur="1000"/>
                                        <p:tgtEl>
                                          <p:spTgt spid="104"/>
                                        </p:tgtEl>
                                      </p:cBhvr>
                                    </p:animEffect>
                                    <p:anim calcmode="lin" valueType="num">
                                      <p:cBhvr>
                                        <p:cTn id="14" dur="1000" fill="hold"/>
                                        <p:tgtEl>
                                          <p:spTgt spid="104"/>
                                        </p:tgtEl>
                                        <p:attrNameLst>
                                          <p:attrName>ppt_x</p:attrName>
                                        </p:attrNameLst>
                                      </p:cBhvr>
                                      <p:tavLst>
                                        <p:tav tm="0">
                                          <p:val>
                                            <p:strVal val="#ppt_x"/>
                                          </p:val>
                                        </p:tav>
                                        <p:tav tm="100000">
                                          <p:val>
                                            <p:strVal val="#ppt_x"/>
                                          </p:val>
                                        </p:tav>
                                      </p:tavLst>
                                    </p:anim>
                                    <p:anim calcmode="lin" valueType="num">
                                      <p:cBhvr>
                                        <p:cTn id="15" dur="1000" fill="hold"/>
                                        <p:tgtEl>
                                          <p:spTgt spid="104"/>
                                        </p:tgtEl>
                                        <p:attrNameLst>
                                          <p:attrName>ppt_y</p:attrName>
                                        </p:attrNameLst>
                                      </p:cBhvr>
                                      <p:tavLst>
                                        <p:tav tm="0">
                                          <p:val>
                                            <p:strVal val="#ppt_y+.1"/>
                                          </p:val>
                                        </p:tav>
                                        <p:tav tm="100000">
                                          <p:val>
                                            <p:strVal val="#ppt_y"/>
                                          </p:val>
                                        </p:tav>
                                      </p:tavLst>
                                    </p:anim>
                                  </p:childTnLst>
                                </p:cTn>
                              </p:par>
                              <p:par>
                                <p:cTn id="16" presetID="23" presetClass="entr" presetSubtype="16" fill="hold" grpId="0" nodeType="withEffect">
                                  <p:stCondLst>
                                    <p:cond delay="500"/>
                                  </p:stCondLst>
                                  <p:childTnLst>
                                    <p:set>
                                      <p:cBhvr>
                                        <p:cTn id="17" dur="1" fill="hold">
                                          <p:stCondLst>
                                            <p:cond delay="0"/>
                                          </p:stCondLst>
                                        </p:cTn>
                                        <p:tgtEl>
                                          <p:spTgt spid="3"/>
                                        </p:tgtEl>
                                        <p:attrNameLst>
                                          <p:attrName>style.visibility</p:attrName>
                                        </p:attrNameLst>
                                      </p:cBhvr>
                                      <p:to>
                                        <p:strVal val="visible"/>
                                      </p:to>
                                    </p:set>
                                    <p:anim calcmode="lin" valueType="num">
                                      <p:cBhvr>
                                        <p:cTn id="18" dur="1000" fill="hold"/>
                                        <p:tgtEl>
                                          <p:spTgt spid="3"/>
                                        </p:tgtEl>
                                        <p:attrNameLst>
                                          <p:attrName>ppt_w</p:attrName>
                                        </p:attrNameLst>
                                      </p:cBhvr>
                                      <p:tavLst>
                                        <p:tav tm="0">
                                          <p:val>
                                            <p:fltVal val="0"/>
                                          </p:val>
                                        </p:tav>
                                        <p:tav tm="100000">
                                          <p:val>
                                            <p:strVal val="#ppt_w"/>
                                          </p:val>
                                        </p:tav>
                                      </p:tavLst>
                                    </p:anim>
                                    <p:anim calcmode="lin" valueType="num">
                                      <p:cBhvr>
                                        <p:cTn id="19" dur="1000" fill="hold"/>
                                        <p:tgtEl>
                                          <p:spTgt spid="3"/>
                                        </p:tgtEl>
                                        <p:attrNameLst>
                                          <p:attrName>ppt_h</p:attrName>
                                        </p:attrNameLst>
                                      </p:cBhvr>
                                      <p:tavLst>
                                        <p:tav tm="0">
                                          <p:val>
                                            <p:fltVal val="0"/>
                                          </p:val>
                                        </p:tav>
                                        <p:tav tm="100000">
                                          <p:val>
                                            <p:strVal val="#ppt_h"/>
                                          </p:val>
                                        </p:tav>
                                      </p:tavLst>
                                    </p:anim>
                                  </p:childTnLst>
                                </p:cTn>
                              </p:par>
                              <p:par>
                                <p:cTn id="20" presetID="10" presetClass="entr" presetSubtype="0" fill="hold" grpId="0" nodeType="withEffect">
                                  <p:stCondLst>
                                    <p:cond delay="1000"/>
                                  </p:stCondLst>
                                  <p:childTnLst>
                                    <p:set>
                                      <p:cBhvr>
                                        <p:cTn id="21" dur="1" fill="hold">
                                          <p:stCondLst>
                                            <p:cond delay="0"/>
                                          </p:stCondLst>
                                        </p:cTn>
                                        <p:tgtEl>
                                          <p:spTgt spid="108"/>
                                        </p:tgtEl>
                                        <p:attrNameLst>
                                          <p:attrName>style.visibility</p:attrName>
                                        </p:attrNameLst>
                                      </p:cBhvr>
                                      <p:to>
                                        <p:strVal val="visible"/>
                                      </p:to>
                                    </p:set>
                                    <p:animEffect transition="in" filter="fade">
                                      <p:cBhvr>
                                        <p:cTn id="22" dur="1000"/>
                                        <p:tgtEl>
                                          <p:spTgt spid="108"/>
                                        </p:tgtEl>
                                      </p:cBhvr>
                                    </p:animEffect>
                                  </p:childTnLst>
                                </p:cTn>
                              </p:par>
                              <p:par>
                                <p:cTn id="23" presetID="42" presetClass="entr" presetSubtype="0" fill="hold" grpId="0" nodeType="withEffect">
                                  <p:stCondLst>
                                    <p:cond delay="500"/>
                                  </p:stCondLst>
                                  <p:childTnLst>
                                    <p:set>
                                      <p:cBhvr>
                                        <p:cTn id="24" dur="1" fill="hold">
                                          <p:stCondLst>
                                            <p:cond delay="0"/>
                                          </p:stCondLst>
                                        </p:cTn>
                                        <p:tgtEl>
                                          <p:spTgt spid="105"/>
                                        </p:tgtEl>
                                        <p:attrNameLst>
                                          <p:attrName>style.visibility</p:attrName>
                                        </p:attrNameLst>
                                      </p:cBhvr>
                                      <p:to>
                                        <p:strVal val="visible"/>
                                      </p:to>
                                    </p:set>
                                    <p:animEffect transition="in" filter="fade">
                                      <p:cBhvr>
                                        <p:cTn id="25" dur="1000"/>
                                        <p:tgtEl>
                                          <p:spTgt spid="105"/>
                                        </p:tgtEl>
                                      </p:cBhvr>
                                    </p:animEffect>
                                    <p:anim calcmode="lin" valueType="num">
                                      <p:cBhvr>
                                        <p:cTn id="26" dur="1000" fill="hold"/>
                                        <p:tgtEl>
                                          <p:spTgt spid="105"/>
                                        </p:tgtEl>
                                        <p:attrNameLst>
                                          <p:attrName>ppt_x</p:attrName>
                                        </p:attrNameLst>
                                      </p:cBhvr>
                                      <p:tavLst>
                                        <p:tav tm="0">
                                          <p:val>
                                            <p:strVal val="#ppt_x"/>
                                          </p:val>
                                        </p:tav>
                                        <p:tav tm="100000">
                                          <p:val>
                                            <p:strVal val="#ppt_x"/>
                                          </p:val>
                                        </p:tav>
                                      </p:tavLst>
                                    </p:anim>
                                    <p:anim calcmode="lin" valueType="num">
                                      <p:cBhvr>
                                        <p:cTn id="27" dur="1000" fill="hold"/>
                                        <p:tgtEl>
                                          <p:spTgt spid="105"/>
                                        </p:tgtEl>
                                        <p:attrNameLst>
                                          <p:attrName>ppt_y</p:attrName>
                                        </p:attrNameLst>
                                      </p:cBhvr>
                                      <p:tavLst>
                                        <p:tav tm="0">
                                          <p:val>
                                            <p:strVal val="#ppt_y+.1"/>
                                          </p:val>
                                        </p:tav>
                                        <p:tav tm="100000">
                                          <p:val>
                                            <p:strVal val="#ppt_y"/>
                                          </p:val>
                                        </p:tav>
                                      </p:tavLst>
                                    </p:anim>
                                  </p:childTnLst>
                                </p:cTn>
                              </p:par>
                              <p:par>
                                <p:cTn id="28" presetID="23" presetClass="entr" presetSubtype="16" fill="hold" grpId="0" nodeType="withEffect">
                                  <p:stCondLst>
                                    <p:cond delay="1000"/>
                                  </p:stCondLst>
                                  <p:childTnLst>
                                    <p:set>
                                      <p:cBhvr>
                                        <p:cTn id="29" dur="1" fill="hold">
                                          <p:stCondLst>
                                            <p:cond delay="0"/>
                                          </p:stCondLst>
                                        </p:cTn>
                                        <p:tgtEl>
                                          <p:spTgt spid="109"/>
                                        </p:tgtEl>
                                        <p:attrNameLst>
                                          <p:attrName>style.visibility</p:attrName>
                                        </p:attrNameLst>
                                      </p:cBhvr>
                                      <p:to>
                                        <p:strVal val="visible"/>
                                      </p:to>
                                    </p:set>
                                    <p:anim calcmode="lin" valueType="num">
                                      <p:cBhvr>
                                        <p:cTn id="30" dur="1000" fill="hold"/>
                                        <p:tgtEl>
                                          <p:spTgt spid="109"/>
                                        </p:tgtEl>
                                        <p:attrNameLst>
                                          <p:attrName>ppt_w</p:attrName>
                                        </p:attrNameLst>
                                      </p:cBhvr>
                                      <p:tavLst>
                                        <p:tav tm="0">
                                          <p:val>
                                            <p:fltVal val="0"/>
                                          </p:val>
                                        </p:tav>
                                        <p:tav tm="100000">
                                          <p:val>
                                            <p:strVal val="#ppt_w"/>
                                          </p:val>
                                        </p:tav>
                                      </p:tavLst>
                                    </p:anim>
                                    <p:anim calcmode="lin" valueType="num">
                                      <p:cBhvr>
                                        <p:cTn id="31" dur="1000" fill="hold"/>
                                        <p:tgtEl>
                                          <p:spTgt spid="109"/>
                                        </p:tgtEl>
                                        <p:attrNameLst>
                                          <p:attrName>ppt_h</p:attrName>
                                        </p:attrNameLst>
                                      </p:cBhvr>
                                      <p:tavLst>
                                        <p:tav tm="0">
                                          <p:val>
                                            <p:fltVal val="0"/>
                                          </p:val>
                                        </p:tav>
                                        <p:tav tm="100000">
                                          <p:val>
                                            <p:strVal val="#ppt_h"/>
                                          </p:val>
                                        </p:tav>
                                      </p:tavLst>
                                    </p:anim>
                                  </p:childTnLst>
                                </p:cTn>
                              </p:par>
                              <p:par>
                                <p:cTn id="32" presetID="10" presetClass="entr" presetSubtype="0" fill="hold" grpId="0" nodeType="withEffect">
                                  <p:stCondLst>
                                    <p:cond delay="1500"/>
                                  </p:stCondLst>
                                  <p:childTnLst>
                                    <p:set>
                                      <p:cBhvr>
                                        <p:cTn id="33" dur="1" fill="hold">
                                          <p:stCondLst>
                                            <p:cond delay="0"/>
                                          </p:stCondLst>
                                        </p:cTn>
                                        <p:tgtEl>
                                          <p:spTgt spid="112"/>
                                        </p:tgtEl>
                                        <p:attrNameLst>
                                          <p:attrName>style.visibility</p:attrName>
                                        </p:attrNameLst>
                                      </p:cBhvr>
                                      <p:to>
                                        <p:strVal val="visible"/>
                                      </p:to>
                                    </p:set>
                                    <p:animEffect transition="in" filter="fade">
                                      <p:cBhvr>
                                        <p:cTn id="34" dur="1000"/>
                                        <p:tgtEl>
                                          <p:spTgt spid="112"/>
                                        </p:tgtEl>
                                      </p:cBhvr>
                                    </p:animEffect>
                                  </p:childTnLst>
                                </p:cTn>
                              </p:par>
                              <p:par>
                                <p:cTn id="35" presetID="42" presetClass="entr" presetSubtype="0" fill="hold" grpId="0" nodeType="withEffect">
                                  <p:stCondLst>
                                    <p:cond delay="1000"/>
                                  </p:stCondLst>
                                  <p:childTnLst>
                                    <p:set>
                                      <p:cBhvr>
                                        <p:cTn id="36" dur="1" fill="hold">
                                          <p:stCondLst>
                                            <p:cond delay="0"/>
                                          </p:stCondLst>
                                        </p:cTn>
                                        <p:tgtEl>
                                          <p:spTgt spid="106"/>
                                        </p:tgtEl>
                                        <p:attrNameLst>
                                          <p:attrName>style.visibility</p:attrName>
                                        </p:attrNameLst>
                                      </p:cBhvr>
                                      <p:to>
                                        <p:strVal val="visible"/>
                                      </p:to>
                                    </p:set>
                                    <p:animEffect transition="in" filter="fade">
                                      <p:cBhvr>
                                        <p:cTn id="37" dur="1000"/>
                                        <p:tgtEl>
                                          <p:spTgt spid="106"/>
                                        </p:tgtEl>
                                      </p:cBhvr>
                                    </p:animEffect>
                                    <p:anim calcmode="lin" valueType="num">
                                      <p:cBhvr>
                                        <p:cTn id="38" dur="1000" fill="hold"/>
                                        <p:tgtEl>
                                          <p:spTgt spid="106"/>
                                        </p:tgtEl>
                                        <p:attrNameLst>
                                          <p:attrName>ppt_x</p:attrName>
                                        </p:attrNameLst>
                                      </p:cBhvr>
                                      <p:tavLst>
                                        <p:tav tm="0">
                                          <p:val>
                                            <p:strVal val="#ppt_x"/>
                                          </p:val>
                                        </p:tav>
                                        <p:tav tm="100000">
                                          <p:val>
                                            <p:strVal val="#ppt_x"/>
                                          </p:val>
                                        </p:tav>
                                      </p:tavLst>
                                    </p:anim>
                                    <p:anim calcmode="lin" valueType="num">
                                      <p:cBhvr>
                                        <p:cTn id="39" dur="1000" fill="hold"/>
                                        <p:tgtEl>
                                          <p:spTgt spid="106"/>
                                        </p:tgtEl>
                                        <p:attrNameLst>
                                          <p:attrName>ppt_y</p:attrName>
                                        </p:attrNameLst>
                                      </p:cBhvr>
                                      <p:tavLst>
                                        <p:tav tm="0">
                                          <p:val>
                                            <p:strVal val="#ppt_y+.1"/>
                                          </p:val>
                                        </p:tav>
                                        <p:tav tm="100000">
                                          <p:val>
                                            <p:strVal val="#ppt_y"/>
                                          </p:val>
                                        </p:tav>
                                      </p:tavLst>
                                    </p:anim>
                                  </p:childTnLst>
                                </p:cTn>
                              </p:par>
                              <p:par>
                                <p:cTn id="40" presetID="23" presetClass="entr" presetSubtype="16" fill="hold" grpId="0" nodeType="withEffect">
                                  <p:stCondLst>
                                    <p:cond delay="1500"/>
                                  </p:stCondLst>
                                  <p:childTnLst>
                                    <p:set>
                                      <p:cBhvr>
                                        <p:cTn id="41" dur="1" fill="hold">
                                          <p:stCondLst>
                                            <p:cond delay="0"/>
                                          </p:stCondLst>
                                        </p:cTn>
                                        <p:tgtEl>
                                          <p:spTgt spid="127"/>
                                        </p:tgtEl>
                                        <p:attrNameLst>
                                          <p:attrName>style.visibility</p:attrName>
                                        </p:attrNameLst>
                                      </p:cBhvr>
                                      <p:to>
                                        <p:strVal val="visible"/>
                                      </p:to>
                                    </p:set>
                                    <p:anim calcmode="lin" valueType="num">
                                      <p:cBhvr>
                                        <p:cTn id="42" dur="1000" fill="hold"/>
                                        <p:tgtEl>
                                          <p:spTgt spid="127"/>
                                        </p:tgtEl>
                                        <p:attrNameLst>
                                          <p:attrName>ppt_w</p:attrName>
                                        </p:attrNameLst>
                                      </p:cBhvr>
                                      <p:tavLst>
                                        <p:tav tm="0">
                                          <p:val>
                                            <p:fltVal val="0"/>
                                          </p:val>
                                        </p:tav>
                                        <p:tav tm="100000">
                                          <p:val>
                                            <p:strVal val="#ppt_w"/>
                                          </p:val>
                                        </p:tav>
                                      </p:tavLst>
                                    </p:anim>
                                    <p:anim calcmode="lin" valueType="num">
                                      <p:cBhvr>
                                        <p:cTn id="43" dur="1000" fill="hold"/>
                                        <p:tgtEl>
                                          <p:spTgt spid="127"/>
                                        </p:tgtEl>
                                        <p:attrNameLst>
                                          <p:attrName>ppt_h</p:attrName>
                                        </p:attrNameLst>
                                      </p:cBhvr>
                                      <p:tavLst>
                                        <p:tav tm="0">
                                          <p:val>
                                            <p:fltVal val="0"/>
                                          </p:val>
                                        </p:tav>
                                        <p:tav tm="100000">
                                          <p:val>
                                            <p:strVal val="#ppt_h"/>
                                          </p:val>
                                        </p:tav>
                                      </p:tavLst>
                                    </p:anim>
                                  </p:childTnLst>
                                </p:cTn>
                              </p:par>
                              <p:par>
                                <p:cTn id="44" presetID="10" presetClass="entr" presetSubtype="0" fill="hold" grpId="0" nodeType="withEffect">
                                  <p:stCondLst>
                                    <p:cond delay="2000"/>
                                  </p:stCondLst>
                                  <p:childTnLst>
                                    <p:set>
                                      <p:cBhvr>
                                        <p:cTn id="45" dur="1" fill="hold">
                                          <p:stCondLst>
                                            <p:cond delay="0"/>
                                          </p:stCondLst>
                                        </p:cTn>
                                        <p:tgtEl>
                                          <p:spTgt spid="113"/>
                                        </p:tgtEl>
                                        <p:attrNameLst>
                                          <p:attrName>style.visibility</p:attrName>
                                        </p:attrNameLst>
                                      </p:cBhvr>
                                      <p:to>
                                        <p:strVal val="visible"/>
                                      </p:to>
                                    </p:set>
                                    <p:animEffect transition="in" filter="fade">
                                      <p:cBhvr>
                                        <p:cTn id="46" dur="1000"/>
                                        <p:tgtEl>
                                          <p:spTgt spid="113"/>
                                        </p:tgtEl>
                                      </p:cBhvr>
                                    </p:animEffect>
                                  </p:childTnLst>
                                </p:cTn>
                              </p:par>
                              <p:par>
                                <p:cTn id="47" presetID="42" presetClass="entr" presetSubtype="0" fill="hold" grpId="0" nodeType="withEffect">
                                  <p:stCondLst>
                                    <p:cond delay="1500"/>
                                  </p:stCondLst>
                                  <p:childTnLst>
                                    <p:set>
                                      <p:cBhvr>
                                        <p:cTn id="48" dur="1" fill="hold">
                                          <p:stCondLst>
                                            <p:cond delay="0"/>
                                          </p:stCondLst>
                                        </p:cTn>
                                        <p:tgtEl>
                                          <p:spTgt spid="107"/>
                                        </p:tgtEl>
                                        <p:attrNameLst>
                                          <p:attrName>style.visibility</p:attrName>
                                        </p:attrNameLst>
                                      </p:cBhvr>
                                      <p:to>
                                        <p:strVal val="visible"/>
                                      </p:to>
                                    </p:set>
                                    <p:animEffect transition="in" filter="fade">
                                      <p:cBhvr>
                                        <p:cTn id="49" dur="1000"/>
                                        <p:tgtEl>
                                          <p:spTgt spid="107"/>
                                        </p:tgtEl>
                                      </p:cBhvr>
                                    </p:animEffect>
                                    <p:anim calcmode="lin" valueType="num">
                                      <p:cBhvr>
                                        <p:cTn id="50" dur="1000" fill="hold"/>
                                        <p:tgtEl>
                                          <p:spTgt spid="107"/>
                                        </p:tgtEl>
                                        <p:attrNameLst>
                                          <p:attrName>ppt_x</p:attrName>
                                        </p:attrNameLst>
                                      </p:cBhvr>
                                      <p:tavLst>
                                        <p:tav tm="0">
                                          <p:val>
                                            <p:strVal val="#ppt_x"/>
                                          </p:val>
                                        </p:tav>
                                        <p:tav tm="100000">
                                          <p:val>
                                            <p:strVal val="#ppt_x"/>
                                          </p:val>
                                        </p:tav>
                                      </p:tavLst>
                                    </p:anim>
                                    <p:anim calcmode="lin" valueType="num">
                                      <p:cBhvr>
                                        <p:cTn id="51" dur="1000" fill="hold"/>
                                        <p:tgtEl>
                                          <p:spTgt spid="107"/>
                                        </p:tgtEl>
                                        <p:attrNameLst>
                                          <p:attrName>ppt_y</p:attrName>
                                        </p:attrNameLst>
                                      </p:cBhvr>
                                      <p:tavLst>
                                        <p:tav tm="0">
                                          <p:val>
                                            <p:strVal val="#ppt_y+.1"/>
                                          </p:val>
                                        </p:tav>
                                        <p:tav tm="100000">
                                          <p:val>
                                            <p:strVal val="#ppt_y"/>
                                          </p:val>
                                        </p:tav>
                                      </p:tavLst>
                                    </p:anim>
                                  </p:childTnLst>
                                </p:cTn>
                              </p:par>
                              <p:par>
                                <p:cTn id="52" presetID="23" presetClass="entr" presetSubtype="16" fill="hold" grpId="0" nodeType="withEffect">
                                  <p:stCondLst>
                                    <p:cond delay="2000"/>
                                  </p:stCondLst>
                                  <p:childTnLst>
                                    <p:set>
                                      <p:cBhvr>
                                        <p:cTn id="53" dur="1" fill="hold">
                                          <p:stCondLst>
                                            <p:cond delay="0"/>
                                          </p:stCondLst>
                                        </p:cTn>
                                        <p:tgtEl>
                                          <p:spTgt spid="128"/>
                                        </p:tgtEl>
                                        <p:attrNameLst>
                                          <p:attrName>style.visibility</p:attrName>
                                        </p:attrNameLst>
                                      </p:cBhvr>
                                      <p:to>
                                        <p:strVal val="visible"/>
                                      </p:to>
                                    </p:set>
                                    <p:anim calcmode="lin" valueType="num">
                                      <p:cBhvr>
                                        <p:cTn id="54" dur="1000" fill="hold"/>
                                        <p:tgtEl>
                                          <p:spTgt spid="128"/>
                                        </p:tgtEl>
                                        <p:attrNameLst>
                                          <p:attrName>ppt_w</p:attrName>
                                        </p:attrNameLst>
                                      </p:cBhvr>
                                      <p:tavLst>
                                        <p:tav tm="0">
                                          <p:val>
                                            <p:fltVal val="0"/>
                                          </p:val>
                                        </p:tav>
                                        <p:tav tm="100000">
                                          <p:val>
                                            <p:strVal val="#ppt_w"/>
                                          </p:val>
                                        </p:tav>
                                      </p:tavLst>
                                    </p:anim>
                                    <p:anim calcmode="lin" valueType="num">
                                      <p:cBhvr>
                                        <p:cTn id="55" dur="1000" fill="hold"/>
                                        <p:tgtEl>
                                          <p:spTgt spid="128"/>
                                        </p:tgtEl>
                                        <p:attrNameLst>
                                          <p:attrName>ppt_h</p:attrName>
                                        </p:attrNameLst>
                                      </p:cBhvr>
                                      <p:tavLst>
                                        <p:tav tm="0">
                                          <p:val>
                                            <p:fltVal val="0"/>
                                          </p:val>
                                        </p:tav>
                                        <p:tav tm="100000">
                                          <p:val>
                                            <p:strVal val="#ppt_h"/>
                                          </p:val>
                                        </p:tav>
                                      </p:tavLst>
                                    </p:anim>
                                  </p:childTnLst>
                                </p:cTn>
                              </p:par>
                              <p:par>
                                <p:cTn id="56" presetID="10" presetClass="entr" presetSubtype="0" fill="hold" grpId="0" nodeType="withEffect">
                                  <p:stCondLst>
                                    <p:cond delay="2500"/>
                                  </p:stCondLst>
                                  <p:childTnLst>
                                    <p:set>
                                      <p:cBhvr>
                                        <p:cTn id="57" dur="1" fill="hold">
                                          <p:stCondLst>
                                            <p:cond delay="0"/>
                                          </p:stCondLst>
                                        </p:cTn>
                                        <p:tgtEl>
                                          <p:spTgt spid="114"/>
                                        </p:tgtEl>
                                        <p:attrNameLst>
                                          <p:attrName>style.visibility</p:attrName>
                                        </p:attrNameLst>
                                      </p:cBhvr>
                                      <p:to>
                                        <p:strVal val="visible"/>
                                      </p:to>
                                    </p:set>
                                    <p:animEffect transition="in" filter="fade">
                                      <p:cBhvr>
                                        <p:cTn id="58" dur="1000"/>
                                        <p:tgtEl>
                                          <p:spTgt spid="114"/>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wipe(left)">
                                      <p:cBhvr>
                                        <p:cTn id="61" dur="3500"/>
                                        <p:tgtEl>
                                          <p:spTgt spid="6"/>
                                        </p:tgtEl>
                                      </p:cBhvr>
                                    </p:animEffect>
                                  </p:childTnLst>
                                </p:cTn>
                              </p:par>
                              <p:par>
                                <p:cTn id="62" presetID="22" presetClass="entr" presetSubtype="8" fill="hold" nodeType="withEffect">
                                  <p:stCondLst>
                                    <p:cond delay="2000"/>
                                  </p:stCondLst>
                                  <p:childTnLst>
                                    <p:set>
                                      <p:cBhvr>
                                        <p:cTn id="63" dur="1" fill="hold">
                                          <p:stCondLst>
                                            <p:cond delay="0"/>
                                          </p:stCondLst>
                                        </p:cTn>
                                        <p:tgtEl>
                                          <p:spTgt spid="34"/>
                                        </p:tgtEl>
                                        <p:attrNameLst>
                                          <p:attrName>style.visibility</p:attrName>
                                        </p:attrNameLst>
                                      </p:cBhvr>
                                      <p:to>
                                        <p:strVal val="visible"/>
                                      </p:to>
                                    </p:set>
                                    <p:animEffect transition="in" filter="wipe(left)">
                                      <p:cBhvr>
                                        <p:cTn id="64" dur="2000"/>
                                        <p:tgtEl>
                                          <p:spTgt spid="34"/>
                                        </p:tgtEl>
                                      </p:cBhvr>
                                    </p:animEffect>
                                  </p:childTnLst>
                                </p:cTn>
                              </p:par>
                              <p:par>
                                <p:cTn id="65" presetID="12" presetClass="entr" presetSubtype="8" fill="hold" grpId="0" nodeType="withEffect">
                                  <p:stCondLst>
                                    <p:cond delay="2000"/>
                                  </p:stCondLst>
                                  <p:childTnLst>
                                    <p:set>
                                      <p:cBhvr>
                                        <p:cTn id="66" dur="1" fill="hold">
                                          <p:stCondLst>
                                            <p:cond delay="0"/>
                                          </p:stCondLst>
                                        </p:cTn>
                                        <p:tgtEl>
                                          <p:spTgt spid="69"/>
                                        </p:tgtEl>
                                        <p:attrNameLst>
                                          <p:attrName>style.visibility</p:attrName>
                                        </p:attrNameLst>
                                      </p:cBhvr>
                                      <p:to>
                                        <p:strVal val="visible"/>
                                      </p:to>
                                    </p:set>
                                    <p:anim calcmode="lin" valueType="num">
                                      <p:cBhvr additive="base">
                                        <p:cTn id="67" dur="1500"/>
                                        <p:tgtEl>
                                          <p:spTgt spid="69"/>
                                        </p:tgtEl>
                                        <p:attrNameLst>
                                          <p:attrName>ppt_x</p:attrName>
                                        </p:attrNameLst>
                                      </p:cBhvr>
                                      <p:tavLst>
                                        <p:tav tm="0">
                                          <p:val>
                                            <p:strVal val="#ppt_x-#ppt_w*1.125000"/>
                                          </p:val>
                                        </p:tav>
                                        <p:tav tm="100000">
                                          <p:val>
                                            <p:strVal val="#ppt_x"/>
                                          </p:val>
                                        </p:tav>
                                      </p:tavLst>
                                    </p:anim>
                                    <p:animEffect transition="in" filter="wipe(right)">
                                      <p:cBhvr>
                                        <p:cTn id="68" dur="1500"/>
                                        <p:tgtEl>
                                          <p:spTgt spid="69"/>
                                        </p:tgtEl>
                                      </p:cBhvr>
                                    </p:animEffect>
                                  </p:childTnLst>
                                </p:cTn>
                              </p:par>
                              <p:par>
                                <p:cTn id="69" presetID="12" presetClass="entr" presetSubtype="8" fill="hold" grpId="0" nodeType="withEffect">
                                  <p:stCondLst>
                                    <p:cond delay="2000"/>
                                  </p:stCondLst>
                                  <p:childTnLst>
                                    <p:set>
                                      <p:cBhvr>
                                        <p:cTn id="70" dur="1" fill="hold">
                                          <p:stCondLst>
                                            <p:cond delay="0"/>
                                          </p:stCondLst>
                                        </p:cTn>
                                        <p:tgtEl>
                                          <p:spTgt spid="70"/>
                                        </p:tgtEl>
                                        <p:attrNameLst>
                                          <p:attrName>style.visibility</p:attrName>
                                        </p:attrNameLst>
                                      </p:cBhvr>
                                      <p:to>
                                        <p:strVal val="visible"/>
                                      </p:to>
                                    </p:set>
                                    <p:anim calcmode="lin" valueType="num">
                                      <p:cBhvr additive="base">
                                        <p:cTn id="71" dur="1500"/>
                                        <p:tgtEl>
                                          <p:spTgt spid="70"/>
                                        </p:tgtEl>
                                        <p:attrNameLst>
                                          <p:attrName>ppt_x</p:attrName>
                                        </p:attrNameLst>
                                      </p:cBhvr>
                                      <p:tavLst>
                                        <p:tav tm="0">
                                          <p:val>
                                            <p:strVal val="#ppt_x-#ppt_w*1.125000"/>
                                          </p:val>
                                        </p:tav>
                                        <p:tav tm="100000">
                                          <p:val>
                                            <p:strVal val="#ppt_x"/>
                                          </p:val>
                                        </p:tav>
                                      </p:tavLst>
                                    </p:anim>
                                    <p:animEffect transition="in" filter="wipe(right)">
                                      <p:cBhvr>
                                        <p:cTn id="72" dur="1500"/>
                                        <p:tgtEl>
                                          <p:spTgt spid="70"/>
                                        </p:tgtEl>
                                      </p:cBhvr>
                                    </p:animEffect>
                                  </p:childTnLst>
                                </p:cTn>
                              </p:par>
                              <p:par>
                                <p:cTn id="73" presetID="12" presetClass="entr" presetSubtype="8" fill="hold" grpId="0" nodeType="withEffect">
                                  <p:stCondLst>
                                    <p:cond delay="2000"/>
                                  </p:stCondLst>
                                  <p:childTnLst>
                                    <p:set>
                                      <p:cBhvr>
                                        <p:cTn id="74" dur="1" fill="hold">
                                          <p:stCondLst>
                                            <p:cond delay="0"/>
                                          </p:stCondLst>
                                        </p:cTn>
                                        <p:tgtEl>
                                          <p:spTgt spid="71"/>
                                        </p:tgtEl>
                                        <p:attrNameLst>
                                          <p:attrName>style.visibility</p:attrName>
                                        </p:attrNameLst>
                                      </p:cBhvr>
                                      <p:to>
                                        <p:strVal val="visible"/>
                                      </p:to>
                                    </p:set>
                                    <p:anim calcmode="lin" valueType="num">
                                      <p:cBhvr additive="base">
                                        <p:cTn id="75" dur="1500"/>
                                        <p:tgtEl>
                                          <p:spTgt spid="71"/>
                                        </p:tgtEl>
                                        <p:attrNameLst>
                                          <p:attrName>ppt_x</p:attrName>
                                        </p:attrNameLst>
                                      </p:cBhvr>
                                      <p:tavLst>
                                        <p:tav tm="0">
                                          <p:val>
                                            <p:strVal val="#ppt_x-#ppt_w*1.125000"/>
                                          </p:val>
                                        </p:tav>
                                        <p:tav tm="100000">
                                          <p:val>
                                            <p:strVal val="#ppt_x"/>
                                          </p:val>
                                        </p:tav>
                                      </p:tavLst>
                                    </p:anim>
                                    <p:animEffect transition="in" filter="wipe(right)">
                                      <p:cBhvr>
                                        <p:cTn id="76" dur="1500"/>
                                        <p:tgtEl>
                                          <p:spTgt spid="71"/>
                                        </p:tgtEl>
                                      </p:cBhvr>
                                    </p:animEffect>
                                  </p:childTnLst>
                                </p:cTn>
                              </p:par>
                              <p:par>
                                <p:cTn id="77" presetID="10" presetClass="entr" presetSubtype="0" fill="hold" grpId="0" nodeType="withEffect">
                                  <p:stCondLst>
                                    <p:cond delay="350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1500"/>
                                        <p:tgtEl>
                                          <p:spTgt spid="41"/>
                                        </p:tgtEl>
                                      </p:cBhvr>
                                    </p:animEffect>
                                  </p:childTnLst>
                                </p:cTn>
                              </p:par>
                              <p:par>
                                <p:cTn id="80" presetID="10" presetClass="entr" presetSubtype="0" fill="hold" grpId="0" nodeType="withEffect">
                                  <p:stCondLst>
                                    <p:cond delay="3500"/>
                                  </p:stCondLst>
                                  <p:childTnLst>
                                    <p:set>
                                      <p:cBhvr>
                                        <p:cTn id="81" dur="1" fill="hold">
                                          <p:stCondLst>
                                            <p:cond delay="0"/>
                                          </p:stCondLst>
                                        </p:cTn>
                                        <p:tgtEl>
                                          <p:spTgt spid="42"/>
                                        </p:tgtEl>
                                        <p:attrNameLst>
                                          <p:attrName>style.visibility</p:attrName>
                                        </p:attrNameLst>
                                      </p:cBhvr>
                                      <p:to>
                                        <p:strVal val="visible"/>
                                      </p:to>
                                    </p:set>
                                    <p:animEffect transition="in" filter="fade">
                                      <p:cBhvr>
                                        <p:cTn id="82" dur="1500"/>
                                        <p:tgtEl>
                                          <p:spTgt spid="42"/>
                                        </p:tgtEl>
                                      </p:cBhvr>
                                    </p:animEffect>
                                  </p:childTnLst>
                                </p:cTn>
                              </p:par>
                              <p:par>
                                <p:cTn id="83" presetID="10" presetClass="entr" presetSubtype="0" fill="hold" grpId="0" nodeType="withEffect">
                                  <p:stCondLst>
                                    <p:cond delay="3500"/>
                                  </p:stCondLst>
                                  <p:childTnLst>
                                    <p:set>
                                      <p:cBhvr>
                                        <p:cTn id="84" dur="1" fill="hold">
                                          <p:stCondLst>
                                            <p:cond delay="0"/>
                                          </p:stCondLst>
                                        </p:cTn>
                                        <p:tgtEl>
                                          <p:spTgt spid="43"/>
                                        </p:tgtEl>
                                        <p:attrNameLst>
                                          <p:attrName>style.visibility</p:attrName>
                                        </p:attrNameLst>
                                      </p:cBhvr>
                                      <p:to>
                                        <p:strVal val="visible"/>
                                      </p:to>
                                    </p:set>
                                    <p:animEffect transition="in" filter="fade">
                                      <p:cBhvr>
                                        <p:cTn id="85" dur="1500"/>
                                        <p:tgtEl>
                                          <p:spTgt spid="43"/>
                                        </p:tgtEl>
                                      </p:cBhvr>
                                    </p:animEffect>
                                  </p:childTnLst>
                                </p:cTn>
                              </p:par>
                              <p:par>
                                <p:cTn id="86" presetID="10" presetClass="entr" presetSubtype="0" fill="hold" grpId="0" nodeType="withEffect">
                                  <p:stCondLst>
                                    <p:cond delay="350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1500"/>
                                        <p:tgtEl>
                                          <p:spTgt spid="44"/>
                                        </p:tgtEl>
                                      </p:cBhvr>
                                    </p:animEffect>
                                  </p:childTnLst>
                                </p:cTn>
                              </p:par>
                              <p:par>
                                <p:cTn id="89" presetID="10" presetClass="entr" presetSubtype="0" fill="hold" grpId="0" nodeType="withEffect">
                                  <p:stCondLst>
                                    <p:cond delay="3500"/>
                                  </p:stCondLst>
                                  <p:childTnLst>
                                    <p:set>
                                      <p:cBhvr>
                                        <p:cTn id="90" dur="1" fill="hold">
                                          <p:stCondLst>
                                            <p:cond delay="0"/>
                                          </p:stCondLst>
                                        </p:cTn>
                                        <p:tgtEl>
                                          <p:spTgt spid="45"/>
                                        </p:tgtEl>
                                        <p:attrNameLst>
                                          <p:attrName>style.visibility</p:attrName>
                                        </p:attrNameLst>
                                      </p:cBhvr>
                                      <p:to>
                                        <p:strVal val="visible"/>
                                      </p:to>
                                    </p:set>
                                    <p:animEffect transition="in" filter="fade">
                                      <p:cBhvr>
                                        <p:cTn id="91" dur="1500"/>
                                        <p:tgtEl>
                                          <p:spTgt spid="45"/>
                                        </p:tgtEl>
                                      </p:cBhvr>
                                    </p:animEffect>
                                  </p:childTnLst>
                                </p:cTn>
                              </p:par>
                              <p:par>
                                <p:cTn id="92" presetID="10" presetClass="entr" presetSubtype="0" fill="hold" grpId="0" nodeType="withEffect">
                                  <p:stCondLst>
                                    <p:cond delay="3500"/>
                                  </p:stCondLst>
                                  <p:childTnLst>
                                    <p:set>
                                      <p:cBhvr>
                                        <p:cTn id="93" dur="1" fill="hold">
                                          <p:stCondLst>
                                            <p:cond delay="0"/>
                                          </p:stCondLst>
                                        </p:cTn>
                                        <p:tgtEl>
                                          <p:spTgt spid="46"/>
                                        </p:tgtEl>
                                        <p:attrNameLst>
                                          <p:attrName>style.visibility</p:attrName>
                                        </p:attrNameLst>
                                      </p:cBhvr>
                                      <p:to>
                                        <p:strVal val="visible"/>
                                      </p:to>
                                    </p:set>
                                    <p:animEffect transition="in" filter="fade">
                                      <p:cBhvr>
                                        <p:cTn id="94" dur="1500"/>
                                        <p:tgtEl>
                                          <p:spTgt spid="46"/>
                                        </p:tgtEl>
                                      </p:cBhvr>
                                    </p:animEffect>
                                  </p:childTnLst>
                                </p:cTn>
                              </p:par>
                              <p:par>
                                <p:cTn id="95" presetID="10" presetClass="entr" presetSubtype="0" fill="hold" grpId="0" nodeType="withEffect">
                                  <p:stCondLst>
                                    <p:cond delay="3500"/>
                                  </p:stCondLst>
                                  <p:childTnLst>
                                    <p:set>
                                      <p:cBhvr>
                                        <p:cTn id="96" dur="1" fill="hold">
                                          <p:stCondLst>
                                            <p:cond delay="0"/>
                                          </p:stCondLst>
                                        </p:cTn>
                                        <p:tgtEl>
                                          <p:spTgt spid="47"/>
                                        </p:tgtEl>
                                        <p:attrNameLst>
                                          <p:attrName>style.visibility</p:attrName>
                                        </p:attrNameLst>
                                      </p:cBhvr>
                                      <p:to>
                                        <p:strVal val="visible"/>
                                      </p:to>
                                    </p:set>
                                    <p:animEffect transition="in" filter="fade">
                                      <p:cBhvr>
                                        <p:cTn id="97" dur="1500"/>
                                        <p:tgtEl>
                                          <p:spTgt spid="47"/>
                                        </p:tgtEl>
                                      </p:cBhvr>
                                    </p:animEffect>
                                  </p:childTnLst>
                                </p:cTn>
                              </p:par>
                              <p:par>
                                <p:cTn id="98" presetID="10" presetClass="entr" presetSubtype="0" fill="hold" grpId="0" nodeType="withEffect">
                                  <p:stCondLst>
                                    <p:cond delay="350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1500"/>
                                        <p:tgtEl>
                                          <p:spTgt spid="48"/>
                                        </p:tgtEl>
                                      </p:cBhvr>
                                    </p:animEffect>
                                  </p:childTnLst>
                                </p:cTn>
                              </p:par>
                              <p:par>
                                <p:cTn id="101" presetID="10" presetClass="entr" presetSubtype="0" fill="hold" grpId="0" nodeType="withEffect">
                                  <p:stCondLst>
                                    <p:cond delay="350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1500"/>
                                        <p:tgtEl>
                                          <p:spTgt spid="50"/>
                                        </p:tgtEl>
                                      </p:cBhvr>
                                    </p:animEffect>
                                  </p:childTnLst>
                                </p:cTn>
                              </p:par>
                              <p:par>
                                <p:cTn id="104" presetID="10" presetClass="entr" presetSubtype="0" fill="hold" grpId="0" nodeType="withEffect">
                                  <p:stCondLst>
                                    <p:cond delay="3500"/>
                                  </p:stCondLst>
                                  <p:childTnLst>
                                    <p:set>
                                      <p:cBhvr>
                                        <p:cTn id="105" dur="1" fill="hold">
                                          <p:stCondLst>
                                            <p:cond delay="0"/>
                                          </p:stCondLst>
                                        </p:cTn>
                                        <p:tgtEl>
                                          <p:spTgt spid="51"/>
                                        </p:tgtEl>
                                        <p:attrNameLst>
                                          <p:attrName>style.visibility</p:attrName>
                                        </p:attrNameLst>
                                      </p:cBhvr>
                                      <p:to>
                                        <p:strVal val="visible"/>
                                      </p:to>
                                    </p:set>
                                    <p:animEffect transition="in" filter="fade">
                                      <p:cBhvr>
                                        <p:cTn id="106" dur="1500"/>
                                        <p:tgtEl>
                                          <p:spTgt spid="51"/>
                                        </p:tgtEl>
                                      </p:cBhvr>
                                    </p:animEffect>
                                  </p:childTnLst>
                                </p:cTn>
                              </p:par>
                              <p:par>
                                <p:cTn id="107" presetID="10" presetClass="entr" presetSubtype="0" fill="hold" grpId="0" nodeType="withEffect">
                                  <p:stCondLst>
                                    <p:cond delay="3500"/>
                                  </p:stCondLst>
                                  <p:childTnLst>
                                    <p:set>
                                      <p:cBhvr>
                                        <p:cTn id="108" dur="1" fill="hold">
                                          <p:stCondLst>
                                            <p:cond delay="0"/>
                                          </p:stCondLst>
                                        </p:cTn>
                                        <p:tgtEl>
                                          <p:spTgt spid="52"/>
                                        </p:tgtEl>
                                        <p:attrNameLst>
                                          <p:attrName>style.visibility</p:attrName>
                                        </p:attrNameLst>
                                      </p:cBhvr>
                                      <p:to>
                                        <p:strVal val="visible"/>
                                      </p:to>
                                    </p:set>
                                    <p:animEffect transition="in" filter="fade">
                                      <p:cBhvr>
                                        <p:cTn id="109" dur="1500"/>
                                        <p:tgtEl>
                                          <p:spTgt spid="52"/>
                                        </p:tgtEl>
                                      </p:cBhvr>
                                    </p:animEffect>
                                  </p:childTnLst>
                                </p:cTn>
                              </p:par>
                              <p:par>
                                <p:cTn id="110" presetID="10" presetClass="entr" presetSubtype="0" fill="hold" grpId="0" nodeType="withEffect">
                                  <p:stCondLst>
                                    <p:cond delay="3500"/>
                                  </p:stCondLst>
                                  <p:childTnLst>
                                    <p:set>
                                      <p:cBhvr>
                                        <p:cTn id="111" dur="1" fill="hold">
                                          <p:stCondLst>
                                            <p:cond delay="0"/>
                                          </p:stCondLst>
                                        </p:cTn>
                                        <p:tgtEl>
                                          <p:spTgt spid="53"/>
                                        </p:tgtEl>
                                        <p:attrNameLst>
                                          <p:attrName>style.visibility</p:attrName>
                                        </p:attrNameLst>
                                      </p:cBhvr>
                                      <p:to>
                                        <p:strVal val="visible"/>
                                      </p:to>
                                    </p:set>
                                    <p:animEffect transition="in" filter="fade">
                                      <p:cBhvr>
                                        <p:cTn id="112" dur="1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1" grpId="0"/>
      <p:bldP spid="42" grpId="0"/>
      <p:bldP spid="43" grpId="0"/>
      <p:bldP spid="44" grpId="0"/>
      <p:bldP spid="45" grpId="0"/>
      <p:bldP spid="46" grpId="0"/>
      <p:bldP spid="47" grpId="0"/>
      <p:bldP spid="48" grpId="0"/>
      <p:bldP spid="50" grpId="0"/>
      <p:bldP spid="51" grpId="0"/>
      <p:bldP spid="52" grpId="0"/>
      <p:bldP spid="53" grpId="0"/>
      <p:bldP spid="69" grpId="0"/>
      <p:bldP spid="70" grpId="0"/>
      <p:bldP spid="71" grpId="0"/>
      <p:bldP spid="104" grpId="0" animBg="1"/>
      <p:bldP spid="105" grpId="0" animBg="1"/>
      <p:bldP spid="106" grpId="0" animBg="1"/>
      <p:bldP spid="107" grpId="0" animBg="1"/>
      <p:bldP spid="3" grpId="0"/>
      <p:bldP spid="109" grpId="0"/>
      <p:bldP spid="127" grpId="0"/>
      <p:bldP spid="128" grpId="0"/>
      <p:bldP spid="108" grpId="0"/>
      <p:bldP spid="112" grpId="0"/>
      <p:bldP spid="113" grpId="0"/>
      <p:bldP spid="1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7B740E1A-605B-47DE-A72C-AA290289911E}"/>
              </a:ext>
            </a:extLst>
          </p:cNvPr>
          <p:cNvGrpSpPr/>
          <p:nvPr/>
        </p:nvGrpSpPr>
        <p:grpSpPr>
          <a:xfrm rot="2642929">
            <a:off x="9933549" y="-416486"/>
            <a:ext cx="2450155" cy="2976177"/>
            <a:chOff x="5668775" y="1917931"/>
            <a:chExt cx="790769" cy="960539"/>
          </a:xfrm>
        </p:grpSpPr>
        <p:sp>
          <p:nvSpPr>
            <p:cNvPr id="32" name="Freeform: Shape 31">
              <a:extLst>
                <a:ext uri="{FF2B5EF4-FFF2-40B4-BE49-F238E27FC236}">
                  <a16:creationId xmlns:a16="http://schemas.microsoft.com/office/drawing/2014/main" id="{E1EC092B-FF8B-4586-8D61-846C5545E004}"/>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3" name="Freeform: Shape 32">
              <a:extLst>
                <a:ext uri="{FF2B5EF4-FFF2-40B4-BE49-F238E27FC236}">
                  <a16:creationId xmlns:a16="http://schemas.microsoft.com/office/drawing/2014/main" id="{AFBDE57B-7232-4FA1-AD04-3B861E544006}"/>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4" name="Freeform: Shape 33">
              <a:extLst>
                <a:ext uri="{FF2B5EF4-FFF2-40B4-BE49-F238E27FC236}">
                  <a16:creationId xmlns:a16="http://schemas.microsoft.com/office/drawing/2014/main" id="{249412F1-6C70-4E31-B623-61DC273B393C}"/>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5" name="Freeform: Shape 34">
              <a:extLst>
                <a:ext uri="{FF2B5EF4-FFF2-40B4-BE49-F238E27FC236}">
                  <a16:creationId xmlns:a16="http://schemas.microsoft.com/office/drawing/2014/main" id="{C2EA83CC-EA91-48F8-BD7D-7596EAB3418B}"/>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6" name="Freeform: Shape 35">
              <a:extLst>
                <a:ext uri="{FF2B5EF4-FFF2-40B4-BE49-F238E27FC236}">
                  <a16:creationId xmlns:a16="http://schemas.microsoft.com/office/drawing/2014/main" id="{FFFC4438-2712-4294-810A-B4D2CFBDF1A9}"/>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7" name="Freeform: Shape 36">
              <a:extLst>
                <a:ext uri="{FF2B5EF4-FFF2-40B4-BE49-F238E27FC236}">
                  <a16:creationId xmlns:a16="http://schemas.microsoft.com/office/drawing/2014/main" id="{1F525053-C012-442B-B703-3356F78D739C}"/>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8" name="Freeform: Shape 37">
              <a:extLst>
                <a:ext uri="{FF2B5EF4-FFF2-40B4-BE49-F238E27FC236}">
                  <a16:creationId xmlns:a16="http://schemas.microsoft.com/office/drawing/2014/main" id="{363AA561-82D2-46FF-A3BF-410960EF1BD4}"/>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9" name="Freeform: Shape 38">
              <a:extLst>
                <a:ext uri="{FF2B5EF4-FFF2-40B4-BE49-F238E27FC236}">
                  <a16:creationId xmlns:a16="http://schemas.microsoft.com/office/drawing/2014/main" id="{68C4D0EB-3822-43BB-BA5B-1C13DA72E8AA}"/>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0" name="Freeform: Shape 39">
              <a:extLst>
                <a:ext uri="{FF2B5EF4-FFF2-40B4-BE49-F238E27FC236}">
                  <a16:creationId xmlns:a16="http://schemas.microsoft.com/office/drawing/2014/main" id="{B34E01D8-9C05-476F-B7DF-71205C325390}"/>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1" name="Freeform: Shape 40">
              <a:extLst>
                <a:ext uri="{FF2B5EF4-FFF2-40B4-BE49-F238E27FC236}">
                  <a16:creationId xmlns:a16="http://schemas.microsoft.com/office/drawing/2014/main" id="{896CB260-2C45-4E3D-BFE1-590AC040F716}"/>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2" name="Freeform: Shape 41">
              <a:extLst>
                <a:ext uri="{FF2B5EF4-FFF2-40B4-BE49-F238E27FC236}">
                  <a16:creationId xmlns:a16="http://schemas.microsoft.com/office/drawing/2014/main" id="{E45D211C-1798-4ECA-9548-1D52E26599E3}"/>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3" name="Freeform: Shape 42">
              <a:extLst>
                <a:ext uri="{FF2B5EF4-FFF2-40B4-BE49-F238E27FC236}">
                  <a16:creationId xmlns:a16="http://schemas.microsoft.com/office/drawing/2014/main" id="{F29E7DE3-F5F6-4ED1-A824-A7EF25315E34}"/>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4" name="Freeform: Shape 43">
              <a:extLst>
                <a:ext uri="{FF2B5EF4-FFF2-40B4-BE49-F238E27FC236}">
                  <a16:creationId xmlns:a16="http://schemas.microsoft.com/office/drawing/2014/main" id="{D59B5045-5E49-435B-8F7C-7D87F7659510}"/>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5" name="Freeform: Shape 44">
              <a:extLst>
                <a:ext uri="{FF2B5EF4-FFF2-40B4-BE49-F238E27FC236}">
                  <a16:creationId xmlns:a16="http://schemas.microsoft.com/office/drawing/2014/main" id="{6B3D65FE-9372-4AF6-8EE3-57313221072F}"/>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6" name="Freeform: Shape 45">
              <a:extLst>
                <a:ext uri="{FF2B5EF4-FFF2-40B4-BE49-F238E27FC236}">
                  <a16:creationId xmlns:a16="http://schemas.microsoft.com/office/drawing/2014/main" id="{0040CFFF-FF41-4C2F-9D69-3BBC8ECCFEA9}"/>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7" name="Freeform: Shape 46">
              <a:extLst>
                <a:ext uri="{FF2B5EF4-FFF2-40B4-BE49-F238E27FC236}">
                  <a16:creationId xmlns:a16="http://schemas.microsoft.com/office/drawing/2014/main" id="{DAB7770B-1018-4C1E-A8CC-0E37B96D86A5}"/>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8" name="Freeform: Shape 47">
              <a:extLst>
                <a:ext uri="{FF2B5EF4-FFF2-40B4-BE49-F238E27FC236}">
                  <a16:creationId xmlns:a16="http://schemas.microsoft.com/office/drawing/2014/main" id="{DC6BDFCE-CCCB-4B5F-954F-04910A480255}"/>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49" name="Freeform: Shape 48">
              <a:extLst>
                <a:ext uri="{FF2B5EF4-FFF2-40B4-BE49-F238E27FC236}">
                  <a16:creationId xmlns:a16="http://schemas.microsoft.com/office/drawing/2014/main" id="{6D715DC8-E9D4-4521-B8AE-A14593C576C7}"/>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0" name="Freeform: Shape 49">
              <a:extLst>
                <a:ext uri="{FF2B5EF4-FFF2-40B4-BE49-F238E27FC236}">
                  <a16:creationId xmlns:a16="http://schemas.microsoft.com/office/drawing/2014/main" id="{F13125C2-B66A-4608-976B-2834F04008EB}"/>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1" name="Freeform: Shape 50">
              <a:extLst>
                <a:ext uri="{FF2B5EF4-FFF2-40B4-BE49-F238E27FC236}">
                  <a16:creationId xmlns:a16="http://schemas.microsoft.com/office/drawing/2014/main" id="{57EFAD11-152D-4636-B765-6FE836E6EA05}"/>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2" name="Freeform: Shape 51">
              <a:extLst>
                <a:ext uri="{FF2B5EF4-FFF2-40B4-BE49-F238E27FC236}">
                  <a16:creationId xmlns:a16="http://schemas.microsoft.com/office/drawing/2014/main" id="{8934BBB7-8B9F-4A51-BC8F-801A8CFDCBC4}"/>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3" name="Freeform: Shape 52">
              <a:extLst>
                <a:ext uri="{FF2B5EF4-FFF2-40B4-BE49-F238E27FC236}">
                  <a16:creationId xmlns:a16="http://schemas.microsoft.com/office/drawing/2014/main" id="{3F195541-B7ED-45EE-837A-243962DA5706}"/>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54" name="Group 53">
            <a:extLst>
              <a:ext uri="{FF2B5EF4-FFF2-40B4-BE49-F238E27FC236}">
                <a16:creationId xmlns:a16="http://schemas.microsoft.com/office/drawing/2014/main" id="{72B00251-00CC-4B47-AF94-3CDBCF4D58F8}"/>
              </a:ext>
            </a:extLst>
          </p:cNvPr>
          <p:cNvGrpSpPr/>
          <p:nvPr/>
        </p:nvGrpSpPr>
        <p:grpSpPr>
          <a:xfrm>
            <a:off x="9115685" y="4232915"/>
            <a:ext cx="4038490" cy="4038390"/>
            <a:chOff x="3574257" y="-97394"/>
            <a:chExt cx="1063056" cy="1063030"/>
          </a:xfrm>
        </p:grpSpPr>
        <p:sp>
          <p:nvSpPr>
            <p:cNvPr id="55" name="Freeform: Shape 54">
              <a:extLst>
                <a:ext uri="{FF2B5EF4-FFF2-40B4-BE49-F238E27FC236}">
                  <a16:creationId xmlns:a16="http://schemas.microsoft.com/office/drawing/2014/main" id="{612AD60D-3C51-4F4E-8A06-67D809173B29}"/>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6" name="Freeform: Shape 55">
              <a:extLst>
                <a:ext uri="{FF2B5EF4-FFF2-40B4-BE49-F238E27FC236}">
                  <a16:creationId xmlns:a16="http://schemas.microsoft.com/office/drawing/2014/main" id="{D2B5AF2F-6A9C-4FFA-8F0E-AB67DC455C26}"/>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7" name="Freeform: Shape 56">
              <a:extLst>
                <a:ext uri="{FF2B5EF4-FFF2-40B4-BE49-F238E27FC236}">
                  <a16:creationId xmlns:a16="http://schemas.microsoft.com/office/drawing/2014/main" id="{E52AF609-214D-4E68-9993-2C5A77EB063B}"/>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8" name="Freeform: Shape 57">
              <a:extLst>
                <a:ext uri="{FF2B5EF4-FFF2-40B4-BE49-F238E27FC236}">
                  <a16:creationId xmlns:a16="http://schemas.microsoft.com/office/drawing/2014/main" id="{0CD4FCDA-0D9E-4CFA-8591-E9542E40E371}"/>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9" name="Freeform: Shape 58">
              <a:extLst>
                <a:ext uri="{FF2B5EF4-FFF2-40B4-BE49-F238E27FC236}">
                  <a16:creationId xmlns:a16="http://schemas.microsoft.com/office/drawing/2014/main" id="{8ED8A199-CFB6-4957-B570-BBC4C20911CB}"/>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0" name="Freeform: Shape 59">
              <a:extLst>
                <a:ext uri="{FF2B5EF4-FFF2-40B4-BE49-F238E27FC236}">
                  <a16:creationId xmlns:a16="http://schemas.microsoft.com/office/drawing/2014/main" id="{6DAA1F8D-CD3F-4F5C-8475-7916F7E339BA}"/>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1" name="Freeform: Shape 60">
              <a:extLst>
                <a:ext uri="{FF2B5EF4-FFF2-40B4-BE49-F238E27FC236}">
                  <a16:creationId xmlns:a16="http://schemas.microsoft.com/office/drawing/2014/main" id="{F5B7956B-73BD-4A3C-BEA4-9FADEAD13D06}"/>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2" name="Freeform: Shape 61">
              <a:extLst>
                <a:ext uri="{FF2B5EF4-FFF2-40B4-BE49-F238E27FC236}">
                  <a16:creationId xmlns:a16="http://schemas.microsoft.com/office/drawing/2014/main" id="{7C6A1AD9-AE37-4646-957E-87A608C47083}"/>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3" name="Freeform: Shape 62">
              <a:extLst>
                <a:ext uri="{FF2B5EF4-FFF2-40B4-BE49-F238E27FC236}">
                  <a16:creationId xmlns:a16="http://schemas.microsoft.com/office/drawing/2014/main" id="{D6482EC0-5A59-4AD8-A5A4-E557020F7D6A}"/>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4" name="Freeform: Shape 63">
              <a:extLst>
                <a:ext uri="{FF2B5EF4-FFF2-40B4-BE49-F238E27FC236}">
                  <a16:creationId xmlns:a16="http://schemas.microsoft.com/office/drawing/2014/main" id="{5B7262DB-5975-4B5C-8713-B9B37106FF51}"/>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5" name="Freeform: Shape 64">
              <a:extLst>
                <a:ext uri="{FF2B5EF4-FFF2-40B4-BE49-F238E27FC236}">
                  <a16:creationId xmlns:a16="http://schemas.microsoft.com/office/drawing/2014/main" id="{AA129B7A-896D-4D3F-80C3-D059C608A58E}"/>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6" name="Group 5">
            <a:extLst>
              <a:ext uri="{FF2B5EF4-FFF2-40B4-BE49-F238E27FC236}">
                <a16:creationId xmlns:a16="http://schemas.microsoft.com/office/drawing/2014/main" id="{388D0056-9E2D-4EED-8083-6D31046BF1F3}"/>
              </a:ext>
            </a:extLst>
          </p:cNvPr>
          <p:cNvGrpSpPr/>
          <p:nvPr/>
        </p:nvGrpSpPr>
        <p:grpSpPr>
          <a:xfrm>
            <a:off x="-2339148" y="2086724"/>
            <a:ext cx="5970846" cy="5749586"/>
            <a:chOff x="7416801" y="3824149"/>
            <a:chExt cx="1119157" cy="1077686"/>
          </a:xfrm>
        </p:grpSpPr>
        <p:sp>
          <p:nvSpPr>
            <p:cNvPr id="7" name="Freeform: Shape 6">
              <a:extLst>
                <a:ext uri="{FF2B5EF4-FFF2-40B4-BE49-F238E27FC236}">
                  <a16:creationId xmlns:a16="http://schemas.microsoft.com/office/drawing/2014/main" id="{AB56C166-2216-40DD-A5F2-962F0ACE1949}"/>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 name="Freeform: Shape 7">
              <a:extLst>
                <a:ext uri="{FF2B5EF4-FFF2-40B4-BE49-F238E27FC236}">
                  <a16:creationId xmlns:a16="http://schemas.microsoft.com/office/drawing/2014/main" id="{6CF2D257-864F-48E6-BCA8-F2B2ED41ADCF}"/>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 name="Freeform: Shape 8">
              <a:extLst>
                <a:ext uri="{FF2B5EF4-FFF2-40B4-BE49-F238E27FC236}">
                  <a16:creationId xmlns:a16="http://schemas.microsoft.com/office/drawing/2014/main" id="{6D03E6C8-3E03-4779-820A-658E5C089FB4}"/>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 name="Freeform: Shape 9">
              <a:extLst>
                <a:ext uri="{FF2B5EF4-FFF2-40B4-BE49-F238E27FC236}">
                  <a16:creationId xmlns:a16="http://schemas.microsoft.com/office/drawing/2014/main" id="{1FFCE6B9-0D93-4A24-9B44-73EF143A5A86}"/>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 name="Freeform: Shape 10">
              <a:extLst>
                <a:ext uri="{FF2B5EF4-FFF2-40B4-BE49-F238E27FC236}">
                  <a16:creationId xmlns:a16="http://schemas.microsoft.com/office/drawing/2014/main" id="{9F255149-240E-4883-8FCF-3CD2AF7D09BF}"/>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 name="Freeform: Shape 11">
              <a:extLst>
                <a:ext uri="{FF2B5EF4-FFF2-40B4-BE49-F238E27FC236}">
                  <a16:creationId xmlns:a16="http://schemas.microsoft.com/office/drawing/2014/main" id="{1A5D4FBA-55FA-4DC5-83DD-8C5F21FD3AC9}"/>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 name="Freeform: Shape 12">
              <a:extLst>
                <a:ext uri="{FF2B5EF4-FFF2-40B4-BE49-F238E27FC236}">
                  <a16:creationId xmlns:a16="http://schemas.microsoft.com/office/drawing/2014/main" id="{9DFFEEB7-946B-47B5-81E4-C2E3C2598286}"/>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 name="Freeform: Shape 15">
              <a:extLst>
                <a:ext uri="{FF2B5EF4-FFF2-40B4-BE49-F238E27FC236}">
                  <a16:creationId xmlns:a16="http://schemas.microsoft.com/office/drawing/2014/main" id="{84C830E9-28B2-4B5B-8265-DC0CF39F0F36}"/>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 name="Freeform: Shape 16">
              <a:extLst>
                <a:ext uri="{FF2B5EF4-FFF2-40B4-BE49-F238E27FC236}">
                  <a16:creationId xmlns:a16="http://schemas.microsoft.com/office/drawing/2014/main" id="{20D933D3-B70D-4A71-B593-56BF4B2C7A58}"/>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8" name="Freeform: Shape 17">
              <a:extLst>
                <a:ext uri="{FF2B5EF4-FFF2-40B4-BE49-F238E27FC236}">
                  <a16:creationId xmlns:a16="http://schemas.microsoft.com/office/drawing/2014/main" id="{AC9465E2-F23B-46A6-B69C-045F52B82AF4}"/>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 name="Freeform: Shape 18">
              <a:extLst>
                <a:ext uri="{FF2B5EF4-FFF2-40B4-BE49-F238E27FC236}">
                  <a16:creationId xmlns:a16="http://schemas.microsoft.com/office/drawing/2014/main" id="{901D7A0A-37AA-4C99-BFF2-3545C6C0B374}"/>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 name="Freeform: Shape 19">
              <a:extLst>
                <a:ext uri="{FF2B5EF4-FFF2-40B4-BE49-F238E27FC236}">
                  <a16:creationId xmlns:a16="http://schemas.microsoft.com/office/drawing/2014/main" id="{01C873C1-A248-4387-B52B-28A1FA3FEEFB}"/>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 name="Freeform: Shape 20">
              <a:extLst>
                <a:ext uri="{FF2B5EF4-FFF2-40B4-BE49-F238E27FC236}">
                  <a16:creationId xmlns:a16="http://schemas.microsoft.com/office/drawing/2014/main" id="{3C49773D-0E1F-42D0-8D64-64F2E639C705}"/>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 name="Freeform: Shape 21">
              <a:extLst>
                <a:ext uri="{FF2B5EF4-FFF2-40B4-BE49-F238E27FC236}">
                  <a16:creationId xmlns:a16="http://schemas.microsoft.com/office/drawing/2014/main" id="{5139639B-BB80-46D3-A772-53D5CFBE7B7F}"/>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 name="Freeform: Shape 22">
              <a:extLst>
                <a:ext uri="{FF2B5EF4-FFF2-40B4-BE49-F238E27FC236}">
                  <a16:creationId xmlns:a16="http://schemas.microsoft.com/office/drawing/2014/main" id="{8091D97A-5F85-4A8E-A91C-E0C0C536890D}"/>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4" name="Freeform: Shape 23">
              <a:extLst>
                <a:ext uri="{FF2B5EF4-FFF2-40B4-BE49-F238E27FC236}">
                  <a16:creationId xmlns:a16="http://schemas.microsoft.com/office/drawing/2014/main" id="{DCC6EEE8-47B8-4224-AB1E-93FBB44E26B5}"/>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5" name="Freeform: Shape 24">
              <a:extLst>
                <a:ext uri="{FF2B5EF4-FFF2-40B4-BE49-F238E27FC236}">
                  <a16:creationId xmlns:a16="http://schemas.microsoft.com/office/drawing/2014/main" id="{34514C1B-F6AB-4B2B-A75D-A1F052CB8E33}"/>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6" name="Freeform: Shape 25">
              <a:extLst>
                <a:ext uri="{FF2B5EF4-FFF2-40B4-BE49-F238E27FC236}">
                  <a16:creationId xmlns:a16="http://schemas.microsoft.com/office/drawing/2014/main" id="{DEA9510D-13C4-45FA-A544-4C70C7E8F061}"/>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7" name="Freeform: Shape 26">
              <a:extLst>
                <a:ext uri="{FF2B5EF4-FFF2-40B4-BE49-F238E27FC236}">
                  <a16:creationId xmlns:a16="http://schemas.microsoft.com/office/drawing/2014/main" id="{58269BFF-C170-4DFD-A0D8-F9FFF76BE8D0}"/>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8" name="Freeform: Shape 27">
              <a:extLst>
                <a:ext uri="{FF2B5EF4-FFF2-40B4-BE49-F238E27FC236}">
                  <a16:creationId xmlns:a16="http://schemas.microsoft.com/office/drawing/2014/main" id="{3BFFE10C-426C-43D4-AE98-00B2C0FB516E}"/>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 name="Freeform: Shape 28">
              <a:extLst>
                <a:ext uri="{FF2B5EF4-FFF2-40B4-BE49-F238E27FC236}">
                  <a16:creationId xmlns:a16="http://schemas.microsoft.com/office/drawing/2014/main" id="{EE9ECA62-7572-49AF-9982-A41BDC58C36A}"/>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 name="Freeform: Shape 29">
              <a:extLst>
                <a:ext uri="{FF2B5EF4-FFF2-40B4-BE49-F238E27FC236}">
                  <a16:creationId xmlns:a16="http://schemas.microsoft.com/office/drawing/2014/main" id="{B5FBCB5D-72EA-45C9-BDF5-371FEF58B0E0}"/>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9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5" name="Rectangle: Rounded Corners 14">
            <a:extLst>
              <a:ext uri="{FF2B5EF4-FFF2-40B4-BE49-F238E27FC236}">
                <a16:creationId xmlns:a16="http://schemas.microsoft.com/office/drawing/2014/main" id="{16FD16D5-7537-4256-95BE-651348A9F3A0}"/>
              </a:ext>
            </a:extLst>
          </p:cNvPr>
          <p:cNvSpPr/>
          <p:nvPr/>
        </p:nvSpPr>
        <p:spPr>
          <a:xfrm>
            <a:off x="8406033" y="1678940"/>
            <a:ext cx="1920240" cy="4398010"/>
          </a:xfrm>
          <a:prstGeom prst="roundRect">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dirty="0">
              <a:solidFill>
                <a:schemeClr val="bg1"/>
              </a:solidFill>
              <a:latin typeface="Century Gothic" panose="020B0502020202020204" pitchFamily="34" charset="0"/>
            </a:endParaRPr>
          </a:p>
        </p:txBody>
      </p:sp>
      <p:sp>
        <p:nvSpPr>
          <p:cNvPr id="14" name="Rectangle: Rounded Corners 13">
            <a:extLst>
              <a:ext uri="{FF2B5EF4-FFF2-40B4-BE49-F238E27FC236}">
                <a16:creationId xmlns:a16="http://schemas.microsoft.com/office/drawing/2014/main" id="{1D7A7EE6-2E1D-45A8-9C11-AB8DD66E3AE8}"/>
              </a:ext>
            </a:extLst>
          </p:cNvPr>
          <p:cNvSpPr/>
          <p:nvPr/>
        </p:nvSpPr>
        <p:spPr>
          <a:xfrm>
            <a:off x="5906927" y="1678940"/>
            <a:ext cx="1920240" cy="4398010"/>
          </a:xfrm>
          <a:prstGeom prst="roundRect">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lnSpc>
                <a:spcPts val="1500"/>
              </a:lnSpc>
              <a:spcAft>
                <a:spcPts val="1200"/>
              </a:spcAft>
            </a:pPr>
            <a:endParaRPr lang="en-US" sz="1300" b="1">
              <a:solidFill>
                <a:srgbClr val="FFFFFF"/>
              </a:solidFill>
              <a:latin typeface="Century Gothic" panose="020B0502020202020204" pitchFamily="34" charset="0"/>
            </a:endParaRPr>
          </a:p>
        </p:txBody>
      </p:sp>
      <p:graphicFrame>
        <p:nvGraphicFramePr>
          <p:cNvPr id="2" name="Group 88">
            <a:extLst>
              <a:ext uri="{FF2B5EF4-FFF2-40B4-BE49-F238E27FC236}">
                <a16:creationId xmlns:a16="http://schemas.microsoft.com/office/drawing/2014/main" id="{2C79C425-B2A6-C74E-85C8-1871711D30AA}"/>
              </a:ext>
            </a:extLst>
          </p:cNvPr>
          <p:cNvGraphicFramePr>
            <a:graphicFrameLocks noGrp="1"/>
          </p:cNvGraphicFramePr>
          <p:nvPr>
            <p:extLst>
              <p:ext uri="{D42A27DB-BD31-4B8C-83A1-F6EECF244321}">
                <p14:modId xmlns:p14="http://schemas.microsoft.com/office/powerpoint/2010/main" val="369370957"/>
              </p:ext>
            </p:extLst>
          </p:nvPr>
        </p:nvGraphicFramePr>
        <p:xfrm>
          <a:off x="1874559" y="1678940"/>
          <a:ext cx="8442883" cy="4410710"/>
        </p:xfrm>
        <a:graphic>
          <a:graphicData uri="http://schemas.openxmlformats.org/drawingml/2006/table">
            <a:tbl>
              <a:tblPr/>
              <a:tblGrid>
                <a:gridCol w="4024413">
                  <a:extLst>
                    <a:ext uri="{9D8B030D-6E8A-4147-A177-3AD203B41FA5}">
                      <a16:colId xmlns:a16="http://schemas.microsoft.com/office/drawing/2014/main" val="20000"/>
                    </a:ext>
                  </a:extLst>
                </a:gridCol>
                <a:gridCol w="1919980">
                  <a:extLst>
                    <a:ext uri="{9D8B030D-6E8A-4147-A177-3AD203B41FA5}">
                      <a16:colId xmlns:a16="http://schemas.microsoft.com/office/drawing/2014/main" val="20001"/>
                    </a:ext>
                  </a:extLst>
                </a:gridCol>
                <a:gridCol w="595278">
                  <a:extLst>
                    <a:ext uri="{9D8B030D-6E8A-4147-A177-3AD203B41FA5}">
                      <a16:colId xmlns:a16="http://schemas.microsoft.com/office/drawing/2014/main" val="20002"/>
                    </a:ext>
                  </a:extLst>
                </a:gridCol>
                <a:gridCol w="1903212">
                  <a:extLst>
                    <a:ext uri="{9D8B030D-6E8A-4147-A177-3AD203B41FA5}">
                      <a16:colId xmlns:a16="http://schemas.microsoft.com/office/drawing/2014/main" val="3117772296"/>
                    </a:ext>
                  </a:extLst>
                </a:gridCol>
              </a:tblGrid>
              <a:tr h="889008">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accent4">
                              <a:lumMod val="60000"/>
                              <a:lumOff val="40000"/>
                            </a:schemeClr>
                          </a:solidFill>
                          <a:effectLst/>
                          <a:latin typeface="Century Gothic" panose="020B0502020202020204" pitchFamily="34" charset="0"/>
                        </a:rPr>
                        <a:t>Controllable Expense Categories</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bg1"/>
                          </a:solidFill>
                          <a:effectLst/>
                          <a:latin typeface="Century Gothic" panose="020B0502020202020204" pitchFamily="34" charset="0"/>
                        </a:rPr>
                        <a:t>Low</a:t>
                      </a:r>
                      <a:br>
                        <a:rPr kumimoji="0" lang="en-US" sz="1500" b="1" i="0" u="none" strike="noStrike" cap="none" normalizeH="0" baseline="0" dirty="0">
                          <a:ln>
                            <a:noFill/>
                          </a:ln>
                          <a:solidFill>
                            <a:schemeClr val="bg1"/>
                          </a:solidFill>
                          <a:effectLst/>
                          <a:latin typeface="Century Gothic" panose="020B0502020202020204" pitchFamily="34" charset="0"/>
                        </a:rPr>
                      </a:br>
                      <a:r>
                        <a:rPr kumimoji="0" lang="en-US" sz="1200" b="0" i="0" u="none" strike="noStrike" cap="none" normalizeH="0" baseline="0" dirty="0">
                          <a:ln>
                            <a:noFill/>
                          </a:ln>
                          <a:solidFill>
                            <a:schemeClr val="bg1"/>
                          </a:solidFill>
                          <a:effectLst/>
                          <a:latin typeface="Century Gothic" panose="020B0502020202020204" pitchFamily="34" charset="0"/>
                        </a:rPr>
                        <a:t>($ millions)</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bg1"/>
                          </a:solidFill>
                          <a:effectLst/>
                          <a:latin typeface="Century Gothic" panose="020B0502020202020204" pitchFamily="34" charset="0"/>
                        </a:rPr>
                        <a:t>High</a:t>
                      </a:r>
                      <a:br>
                        <a:rPr kumimoji="0" lang="en-US" sz="1500" b="1" i="0" u="none" strike="noStrike" cap="none" normalizeH="0" baseline="0" dirty="0">
                          <a:ln>
                            <a:noFill/>
                          </a:ln>
                          <a:solidFill>
                            <a:schemeClr val="bg1"/>
                          </a:solidFill>
                          <a:effectLst/>
                          <a:latin typeface="Century Gothic" panose="020B0502020202020204" pitchFamily="34" charset="0"/>
                        </a:rPr>
                      </a:br>
                      <a:r>
                        <a:rPr kumimoji="0" lang="en-US" sz="1200" b="0" i="0" u="none" strike="noStrike" cap="none" normalizeH="0" baseline="0" dirty="0">
                          <a:ln>
                            <a:noFill/>
                          </a:ln>
                          <a:solidFill>
                            <a:schemeClr val="bg1"/>
                          </a:solidFill>
                          <a:effectLst/>
                          <a:latin typeface="Century Gothic" panose="020B0502020202020204" pitchFamily="34" charset="0"/>
                        </a:rPr>
                        <a:t>($ millions)</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Transportation</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2.0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3.0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extLst>
                  <a:ext uri="{0D108BD9-81ED-4DB2-BD59-A6C34878D82A}">
                    <a16:rowId xmlns:a16="http://schemas.microsoft.com/office/drawing/2014/main" val="10001"/>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Facilities</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2.0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Outsourcing services</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3.0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extLst>
                  <a:ext uri="{0D108BD9-81ED-4DB2-BD59-A6C34878D82A}">
                    <a16:rowId xmlns:a16="http://schemas.microsoft.com/office/drawing/2014/main" val="10003"/>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Travel</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0.5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Entertainment</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0.5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extLst>
                  <a:ext uri="{0D108BD9-81ED-4DB2-BD59-A6C34878D82A}">
                    <a16:rowId xmlns:a16="http://schemas.microsoft.com/office/drawing/2014/main" val="10005"/>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Fringe benefits</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0.5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427513">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Training</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0.5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200" b="0" i="0" u="none" strike="noStrike" cap="none" normalizeH="0" baseline="0" dirty="0">
                        <a:ln>
                          <a:noFill/>
                        </a:ln>
                        <a:solidFill>
                          <a:schemeClr val="bg1"/>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200" b="0" i="0" u="none" strike="noStrike" cap="none" normalizeH="0" baseline="0" dirty="0">
                          <a:ln>
                            <a:noFill/>
                          </a:ln>
                          <a:solidFill>
                            <a:schemeClr val="bg1"/>
                          </a:solidFill>
                          <a:effectLst/>
                          <a:latin typeface="Century Gothic" panose="020B0502020202020204" pitchFamily="34" charset="0"/>
                        </a:rPr>
                        <a:t>1.5</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a:noFill/>
                    </a:lnTlToBr>
                    <a:lnBlToTr>
                      <a:noFill/>
                    </a:lnBlToTr>
                    <a:solidFill>
                      <a:schemeClr val="bg1">
                        <a:alpha val="5000"/>
                      </a:schemeClr>
                    </a:solidFill>
                  </a:tcPr>
                </a:tc>
                <a:extLst>
                  <a:ext uri="{0D108BD9-81ED-4DB2-BD59-A6C34878D82A}">
                    <a16:rowId xmlns:a16="http://schemas.microsoft.com/office/drawing/2014/main" val="10007"/>
                  </a:ext>
                </a:extLst>
              </a:tr>
              <a:tr h="529111">
                <a:tc>
                  <a:txBody>
                    <a:bodyPr/>
                    <a:lstStyle/>
                    <a:p>
                      <a:pPr marL="0" marR="0" lvl="0" indent="0" algn="l"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accent4">
                              <a:lumMod val="60000"/>
                              <a:lumOff val="40000"/>
                            </a:schemeClr>
                          </a:solidFill>
                          <a:effectLst/>
                          <a:latin typeface="Century Gothic" panose="020B0502020202020204" pitchFamily="34" charset="0"/>
                        </a:rPr>
                        <a:t>Total</a:t>
                      </a:r>
                    </a:p>
                  </a:txBody>
                  <a:tcPr marL="115931" marR="115931" marT="57954" marB="57954" anchor="ctr" horzOverflow="overflow">
                    <a:lnL w="12700"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accent4">
                              <a:lumMod val="60000"/>
                              <a:lumOff val="40000"/>
                            </a:schemeClr>
                          </a:solidFill>
                          <a:effectLst/>
                          <a:latin typeface="Century Gothic" panose="020B0502020202020204" pitchFamily="34" charset="0"/>
                        </a:rPr>
                        <a:t>6.0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endParaRPr kumimoji="0" lang="en-US" sz="1500" b="1" i="0" u="none" strike="noStrike" cap="none" normalizeH="0" baseline="0" dirty="0">
                        <a:ln>
                          <a:noFill/>
                        </a:ln>
                        <a:solidFill>
                          <a:schemeClr val="accent4">
                            <a:lumMod val="60000"/>
                            <a:lumOff val="40000"/>
                          </a:schemeClr>
                        </a:solidFill>
                        <a:effectLst/>
                        <a:latin typeface="Century Gothic" panose="020B0502020202020204" pitchFamily="34" charset="0"/>
                      </a:endParaRP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20000"/>
                        </a:spcAft>
                        <a:buClr>
                          <a:schemeClr val="tx1"/>
                        </a:buClr>
                        <a:buSzTx/>
                        <a:buFontTx/>
                        <a:buNone/>
                        <a:tabLst/>
                      </a:pPr>
                      <a:r>
                        <a:rPr kumimoji="0" lang="en-US" sz="1500" b="1" i="0" u="none" strike="noStrike" cap="none" normalizeH="0" baseline="0" dirty="0">
                          <a:ln>
                            <a:noFill/>
                          </a:ln>
                          <a:solidFill>
                            <a:schemeClr val="accent4">
                              <a:lumMod val="60000"/>
                              <a:lumOff val="40000"/>
                            </a:schemeClr>
                          </a:solidFill>
                          <a:effectLst/>
                          <a:latin typeface="Century Gothic" panose="020B0502020202020204" pitchFamily="34" charset="0"/>
                        </a:rPr>
                        <a:t>14.0</a:t>
                      </a:r>
                    </a:p>
                  </a:txBody>
                  <a:tcPr marL="115931" marR="115931" marT="57954" marB="57954" anchor="ctr" horzOverflow="overflow">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4" name="TextBox 3">
            <a:extLst>
              <a:ext uri="{FF2B5EF4-FFF2-40B4-BE49-F238E27FC236}">
                <a16:creationId xmlns:a16="http://schemas.microsoft.com/office/drawing/2014/main" id="{F191543C-B7C8-4F9C-943D-47685B107744}"/>
              </a:ext>
            </a:extLst>
          </p:cNvPr>
          <p:cNvSpPr txBox="1"/>
          <p:nvPr/>
        </p:nvSpPr>
        <p:spPr>
          <a:xfrm>
            <a:off x="2263061" y="625622"/>
            <a:ext cx="7665880"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RECOMMENDATIONS FOR SAVINGS OPPORTUNITIES</a:t>
            </a:r>
          </a:p>
        </p:txBody>
      </p:sp>
    </p:spTree>
    <p:extLst>
      <p:ext uri="{BB962C8B-B14F-4D97-AF65-F5344CB8AC3E}">
        <p14:creationId xmlns:p14="http://schemas.microsoft.com/office/powerpoint/2010/main" val="1734883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0" name="Group 289">
            <a:extLst>
              <a:ext uri="{FF2B5EF4-FFF2-40B4-BE49-F238E27FC236}">
                <a16:creationId xmlns:a16="http://schemas.microsoft.com/office/drawing/2014/main" id="{D2687B6E-2B4F-4C26-BB7C-D46E2278D782}"/>
              </a:ext>
            </a:extLst>
          </p:cNvPr>
          <p:cNvGrpSpPr/>
          <p:nvPr/>
        </p:nvGrpSpPr>
        <p:grpSpPr>
          <a:xfrm rot="8526222">
            <a:off x="-1418392" y="3012652"/>
            <a:ext cx="4238808" cy="5148836"/>
            <a:chOff x="5668775" y="1917931"/>
            <a:chExt cx="790769" cy="960539"/>
          </a:xfrm>
        </p:grpSpPr>
        <p:sp>
          <p:nvSpPr>
            <p:cNvPr id="291" name="Freeform: Shape 290">
              <a:extLst>
                <a:ext uri="{FF2B5EF4-FFF2-40B4-BE49-F238E27FC236}">
                  <a16:creationId xmlns:a16="http://schemas.microsoft.com/office/drawing/2014/main" id="{21D58983-FF7E-471C-A315-1B69A1861363}"/>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2" name="Freeform: Shape 291">
              <a:extLst>
                <a:ext uri="{FF2B5EF4-FFF2-40B4-BE49-F238E27FC236}">
                  <a16:creationId xmlns:a16="http://schemas.microsoft.com/office/drawing/2014/main" id="{C26AADA7-AD69-4DA3-B3BA-4DBAA1EF8D2D}"/>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3" name="Freeform: Shape 292">
              <a:extLst>
                <a:ext uri="{FF2B5EF4-FFF2-40B4-BE49-F238E27FC236}">
                  <a16:creationId xmlns:a16="http://schemas.microsoft.com/office/drawing/2014/main" id="{3F44C688-DB2E-4247-8AC2-CF2A3AE11213}"/>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4" name="Freeform: Shape 293">
              <a:extLst>
                <a:ext uri="{FF2B5EF4-FFF2-40B4-BE49-F238E27FC236}">
                  <a16:creationId xmlns:a16="http://schemas.microsoft.com/office/drawing/2014/main" id="{81DF6672-E101-42D8-9DE1-B8F57A175DCD}"/>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5" name="Freeform: Shape 294">
              <a:extLst>
                <a:ext uri="{FF2B5EF4-FFF2-40B4-BE49-F238E27FC236}">
                  <a16:creationId xmlns:a16="http://schemas.microsoft.com/office/drawing/2014/main" id="{CCDEC3FA-6949-4610-8F69-4CFEA398DF7D}"/>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6" name="Freeform: Shape 295">
              <a:extLst>
                <a:ext uri="{FF2B5EF4-FFF2-40B4-BE49-F238E27FC236}">
                  <a16:creationId xmlns:a16="http://schemas.microsoft.com/office/drawing/2014/main" id="{4D17F31B-3504-4600-B807-59FFE61C1EDF}"/>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7" name="Freeform: Shape 296">
              <a:extLst>
                <a:ext uri="{FF2B5EF4-FFF2-40B4-BE49-F238E27FC236}">
                  <a16:creationId xmlns:a16="http://schemas.microsoft.com/office/drawing/2014/main" id="{1CA9953A-E80D-4709-91A5-F1A3F6706105}"/>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8" name="Freeform: Shape 297">
              <a:extLst>
                <a:ext uri="{FF2B5EF4-FFF2-40B4-BE49-F238E27FC236}">
                  <a16:creationId xmlns:a16="http://schemas.microsoft.com/office/drawing/2014/main" id="{954A9932-8876-4BD8-BAAA-E74AACDF7310}"/>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99" name="Freeform: Shape 298">
              <a:extLst>
                <a:ext uri="{FF2B5EF4-FFF2-40B4-BE49-F238E27FC236}">
                  <a16:creationId xmlns:a16="http://schemas.microsoft.com/office/drawing/2014/main" id="{38CBA187-ADBA-4E6F-A488-25AB4AF69364}"/>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0" name="Freeform: Shape 299">
              <a:extLst>
                <a:ext uri="{FF2B5EF4-FFF2-40B4-BE49-F238E27FC236}">
                  <a16:creationId xmlns:a16="http://schemas.microsoft.com/office/drawing/2014/main" id="{6C4003F8-9F56-4C28-B50E-5D11D229B7CD}"/>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1" name="Freeform: Shape 300">
              <a:extLst>
                <a:ext uri="{FF2B5EF4-FFF2-40B4-BE49-F238E27FC236}">
                  <a16:creationId xmlns:a16="http://schemas.microsoft.com/office/drawing/2014/main" id="{E3A80726-8969-42F2-832E-850DD133FFFC}"/>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2" name="Freeform: Shape 301">
              <a:extLst>
                <a:ext uri="{FF2B5EF4-FFF2-40B4-BE49-F238E27FC236}">
                  <a16:creationId xmlns:a16="http://schemas.microsoft.com/office/drawing/2014/main" id="{1835F427-08FC-41A6-BF31-E223DCA1C4EC}"/>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3" name="Freeform: Shape 302">
              <a:extLst>
                <a:ext uri="{FF2B5EF4-FFF2-40B4-BE49-F238E27FC236}">
                  <a16:creationId xmlns:a16="http://schemas.microsoft.com/office/drawing/2014/main" id="{C6F18B6E-CEA0-44A7-8979-79AFDBEEFA35}"/>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4" name="Freeform: Shape 303">
              <a:extLst>
                <a:ext uri="{FF2B5EF4-FFF2-40B4-BE49-F238E27FC236}">
                  <a16:creationId xmlns:a16="http://schemas.microsoft.com/office/drawing/2014/main" id="{DA9DEFAF-168D-4704-939B-97145F54ABE1}"/>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5" name="Freeform: Shape 304">
              <a:extLst>
                <a:ext uri="{FF2B5EF4-FFF2-40B4-BE49-F238E27FC236}">
                  <a16:creationId xmlns:a16="http://schemas.microsoft.com/office/drawing/2014/main" id="{CFEE94CD-CC31-45B1-98E2-F5D9C3E2163B}"/>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6" name="Freeform: Shape 305">
              <a:extLst>
                <a:ext uri="{FF2B5EF4-FFF2-40B4-BE49-F238E27FC236}">
                  <a16:creationId xmlns:a16="http://schemas.microsoft.com/office/drawing/2014/main" id="{AC39D1D2-116B-4A60-B7E7-54FAE0AA20E0}"/>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7" name="Freeform: Shape 306">
              <a:extLst>
                <a:ext uri="{FF2B5EF4-FFF2-40B4-BE49-F238E27FC236}">
                  <a16:creationId xmlns:a16="http://schemas.microsoft.com/office/drawing/2014/main" id="{6B7F247C-2E8B-4897-910C-7F8027BCCC4A}"/>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8" name="Freeform: Shape 307">
              <a:extLst>
                <a:ext uri="{FF2B5EF4-FFF2-40B4-BE49-F238E27FC236}">
                  <a16:creationId xmlns:a16="http://schemas.microsoft.com/office/drawing/2014/main" id="{5022B66C-8426-400E-A3D1-2276694192CA}"/>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09" name="Freeform: Shape 308">
              <a:extLst>
                <a:ext uri="{FF2B5EF4-FFF2-40B4-BE49-F238E27FC236}">
                  <a16:creationId xmlns:a16="http://schemas.microsoft.com/office/drawing/2014/main" id="{8CF0EFBC-BB04-4A98-84FC-DC141900D9F3}"/>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10" name="Freeform: Shape 309">
              <a:extLst>
                <a:ext uri="{FF2B5EF4-FFF2-40B4-BE49-F238E27FC236}">
                  <a16:creationId xmlns:a16="http://schemas.microsoft.com/office/drawing/2014/main" id="{9944D685-2C69-4CCA-B0D0-CC6CA23F208E}"/>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11" name="Freeform: Shape 310">
              <a:extLst>
                <a:ext uri="{FF2B5EF4-FFF2-40B4-BE49-F238E27FC236}">
                  <a16:creationId xmlns:a16="http://schemas.microsoft.com/office/drawing/2014/main" id="{07183CAE-B833-49BD-A23D-E97A6DE19288}"/>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12" name="Freeform: Shape 311">
              <a:extLst>
                <a:ext uri="{FF2B5EF4-FFF2-40B4-BE49-F238E27FC236}">
                  <a16:creationId xmlns:a16="http://schemas.microsoft.com/office/drawing/2014/main" id="{A1E58441-BC12-4D50-803A-5FB77E3A5FD2}"/>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4" name="Graphic 86">
            <a:extLst>
              <a:ext uri="{FF2B5EF4-FFF2-40B4-BE49-F238E27FC236}">
                <a16:creationId xmlns:a16="http://schemas.microsoft.com/office/drawing/2014/main" id="{5396F6C4-BDDF-475C-A8A3-6956491DA25C}"/>
              </a:ext>
            </a:extLst>
          </p:cNvPr>
          <p:cNvGrpSpPr/>
          <p:nvPr/>
        </p:nvGrpSpPr>
        <p:grpSpPr>
          <a:xfrm>
            <a:off x="3303970" y="1148842"/>
            <a:ext cx="5584060" cy="4560316"/>
            <a:chOff x="1897224" y="0"/>
            <a:chExt cx="8397551" cy="6858000"/>
          </a:xfrm>
        </p:grpSpPr>
        <p:sp>
          <p:nvSpPr>
            <p:cNvPr id="95" name="Freeform: Shape 94">
              <a:extLst>
                <a:ext uri="{FF2B5EF4-FFF2-40B4-BE49-F238E27FC236}">
                  <a16:creationId xmlns:a16="http://schemas.microsoft.com/office/drawing/2014/main" id="{B68E4C9A-9477-4D8B-9196-107CA620AB2B}"/>
                </a:ext>
              </a:extLst>
            </p:cNvPr>
            <p:cNvSpPr/>
            <p:nvPr/>
          </p:nvSpPr>
          <p:spPr>
            <a:xfrm>
              <a:off x="1902939" y="247729"/>
              <a:ext cx="8364619" cy="5754792"/>
            </a:xfrm>
            <a:custGeom>
              <a:avLst/>
              <a:gdLst>
                <a:gd name="connsiteX0" fmla="*/ 2024517 w 8364619"/>
                <a:gd name="connsiteY0" fmla="*/ 4632978 h 5754792"/>
                <a:gd name="connsiteX1" fmla="*/ 4348827 w 8364619"/>
                <a:gd name="connsiteY1" fmla="*/ 889316 h 5754792"/>
                <a:gd name="connsiteX2" fmla="*/ 8315929 w 8364619"/>
                <a:gd name="connsiteY2" fmla="*/ 2144585 h 5754792"/>
                <a:gd name="connsiteX3" fmla="*/ 5861786 w 8364619"/>
                <a:gd name="connsiteY3" fmla="*/ 5147616 h 5754792"/>
                <a:gd name="connsiteX4" fmla="*/ 2024517 w 8364619"/>
                <a:gd name="connsiteY4" fmla="*/ 4632978 h 5754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64619" h="5754792">
                  <a:moveTo>
                    <a:pt x="2024517" y="4632978"/>
                  </a:moveTo>
                  <a:cubicBezTo>
                    <a:pt x="-3177602" y="4194576"/>
                    <a:pt x="3146825" y="-2330322"/>
                    <a:pt x="4348827" y="889316"/>
                  </a:cubicBezTo>
                  <a:cubicBezTo>
                    <a:pt x="4950734" y="2501564"/>
                    <a:pt x="7945778" y="465734"/>
                    <a:pt x="8315929" y="2144585"/>
                  </a:cubicBezTo>
                  <a:cubicBezTo>
                    <a:pt x="8686080" y="3823437"/>
                    <a:pt x="7126688" y="3882879"/>
                    <a:pt x="5861786" y="5147616"/>
                  </a:cubicBezTo>
                  <a:cubicBezTo>
                    <a:pt x="4282058" y="6727096"/>
                    <a:pt x="3368784" y="4746262"/>
                    <a:pt x="2024517" y="463297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96" name="Freeform: Shape 95">
              <a:extLst>
                <a:ext uri="{FF2B5EF4-FFF2-40B4-BE49-F238E27FC236}">
                  <a16:creationId xmlns:a16="http://schemas.microsoft.com/office/drawing/2014/main" id="{48BB7070-B829-4856-A41D-070A9E80DFE8}"/>
                </a:ext>
              </a:extLst>
            </p:cNvPr>
            <p:cNvSpPr/>
            <p:nvPr/>
          </p:nvSpPr>
          <p:spPr>
            <a:xfrm>
              <a:off x="1966401" y="257770"/>
              <a:ext cx="8265825" cy="5746559"/>
            </a:xfrm>
            <a:custGeom>
              <a:avLst/>
              <a:gdLst>
                <a:gd name="connsiteX0" fmla="*/ 1943436 w 8265824"/>
                <a:gd name="connsiteY0" fmla="*/ 4712181 h 5746559"/>
                <a:gd name="connsiteX1" fmla="*/ 4268240 w 8265824"/>
                <a:gd name="connsiteY1" fmla="*/ 808801 h 5746559"/>
                <a:gd name="connsiteX2" fmla="*/ 8237236 w 8265824"/>
                <a:gd name="connsiteY2" fmla="*/ 2266929 h 5746559"/>
                <a:gd name="connsiteX3" fmla="*/ 5743739 w 8265824"/>
                <a:gd name="connsiteY3" fmla="*/ 5207554 h 5746559"/>
                <a:gd name="connsiteX4" fmla="*/ 1943436 w 8265824"/>
                <a:gd name="connsiteY4" fmla="*/ 4712181 h 57465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65824" h="5746559">
                  <a:moveTo>
                    <a:pt x="1943436" y="4712181"/>
                  </a:moveTo>
                  <a:cubicBezTo>
                    <a:pt x="-2998029" y="4125423"/>
                    <a:pt x="2877211" y="-2203450"/>
                    <a:pt x="4268240" y="808801"/>
                  </a:cubicBezTo>
                  <a:cubicBezTo>
                    <a:pt x="4960050" y="2307023"/>
                    <a:pt x="7976170" y="620844"/>
                    <a:pt x="8237236" y="2266929"/>
                  </a:cubicBezTo>
                  <a:cubicBezTo>
                    <a:pt x="8499206" y="3912190"/>
                    <a:pt x="7012346" y="4093396"/>
                    <a:pt x="5743739" y="5207554"/>
                  </a:cubicBezTo>
                  <a:cubicBezTo>
                    <a:pt x="4165576" y="6604347"/>
                    <a:pt x="3250572" y="4867371"/>
                    <a:pt x="1943436" y="471218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97" name="Freeform: Shape 96">
              <a:extLst>
                <a:ext uri="{FF2B5EF4-FFF2-40B4-BE49-F238E27FC236}">
                  <a16:creationId xmlns:a16="http://schemas.microsoft.com/office/drawing/2014/main" id="{454535A4-FB57-43E1-B09D-AA0166A218ED}"/>
                </a:ext>
              </a:extLst>
            </p:cNvPr>
            <p:cNvSpPr/>
            <p:nvPr/>
          </p:nvSpPr>
          <p:spPr>
            <a:xfrm>
              <a:off x="2030363" y="265413"/>
              <a:ext cx="8167030" cy="5730094"/>
            </a:xfrm>
            <a:custGeom>
              <a:avLst/>
              <a:gdLst>
                <a:gd name="connsiteX0" fmla="*/ 1861938 w 8167029"/>
                <a:gd name="connsiteY0" fmla="*/ 4793700 h 5730093"/>
                <a:gd name="connsiteX1" fmla="*/ 4187236 w 8167029"/>
                <a:gd name="connsiteY1" fmla="*/ 730520 h 5730093"/>
                <a:gd name="connsiteX2" fmla="*/ 8158043 w 8167029"/>
                <a:gd name="connsiteY2" fmla="*/ 2391424 h 5730093"/>
                <a:gd name="connsiteX3" fmla="*/ 5625111 w 8167029"/>
                <a:gd name="connsiteY3" fmla="*/ 5269644 h 5730093"/>
                <a:gd name="connsiteX4" fmla="*/ 1861938 w 8167029"/>
                <a:gd name="connsiteY4" fmla="*/ 4793700 h 5730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67029" h="5730093">
                  <a:moveTo>
                    <a:pt x="1861938" y="4793700"/>
                  </a:moveTo>
                  <a:cubicBezTo>
                    <a:pt x="-2815745" y="4065171"/>
                    <a:pt x="2603474" y="-2077802"/>
                    <a:pt x="4187236" y="730520"/>
                  </a:cubicBezTo>
                  <a:cubicBezTo>
                    <a:pt x="4966973" y="2113235"/>
                    <a:pt x="8006064" y="778271"/>
                    <a:pt x="8158043" y="2391424"/>
                  </a:cubicBezTo>
                  <a:cubicBezTo>
                    <a:pt x="8311833" y="4003095"/>
                    <a:pt x="6893470" y="4300879"/>
                    <a:pt x="5625111" y="5269644"/>
                  </a:cubicBezTo>
                  <a:cubicBezTo>
                    <a:pt x="4043737" y="6477574"/>
                    <a:pt x="3133344" y="4991701"/>
                    <a:pt x="1861938" y="47937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98" name="Freeform: Shape 97">
              <a:extLst>
                <a:ext uri="{FF2B5EF4-FFF2-40B4-BE49-F238E27FC236}">
                  <a16:creationId xmlns:a16="http://schemas.microsoft.com/office/drawing/2014/main" id="{DEB02DC2-6144-42D0-A115-BC104C01977F}"/>
                </a:ext>
              </a:extLst>
            </p:cNvPr>
            <p:cNvSpPr/>
            <p:nvPr/>
          </p:nvSpPr>
          <p:spPr>
            <a:xfrm>
              <a:off x="2094226" y="271053"/>
              <a:ext cx="8076468" cy="5730094"/>
            </a:xfrm>
            <a:custGeom>
              <a:avLst/>
              <a:gdLst>
                <a:gd name="connsiteX0" fmla="*/ 1780457 w 8076468"/>
                <a:gd name="connsiteY0" fmla="*/ 4877305 h 5730093"/>
                <a:gd name="connsiteX1" fmla="*/ 4106249 w 8076468"/>
                <a:gd name="connsiteY1" fmla="*/ 654406 h 5730093"/>
                <a:gd name="connsiteX2" fmla="*/ 8078867 w 8076468"/>
                <a:gd name="connsiteY2" fmla="*/ 2518169 h 5730093"/>
                <a:gd name="connsiteX3" fmla="*/ 5506500 w 8076468"/>
                <a:gd name="connsiteY3" fmla="*/ 5333983 h 5730093"/>
                <a:gd name="connsiteX4" fmla="*/ 1780457 w 8076468"/>
                <a:gd name="connsiteY4" fmla="*/ 4877305 h 5730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6468" h="5730093">
                  <a:moveTo>
                    <a:pt x="1780457" y="4877305"/>
                  </a:moveTo>
                  <a:cubicBezTo>
                    <a:pt x="-2630645" y="4014579"/>
                    <a:pt x="2324898" y="-1952869"/>
                    <a:pt x="4106249" y="654406"/>
                  </a:cubicBezTo>
                  <a:cubicBezTo>
                    <a:pt x="4971362" y="1920625"/>
                    <a:pt x="8035974" y="937782"/>
                    <a:pt x="8078867" y="2518169"/>
                  </a:cubicBezTo>
                  <a:cubicBezTo>
                    <a:pt x="8124477" y="4096249"/>
                    <a:pt x="6777329" y="4512834"/>
                    <a:pt x="5506500" y="5333983"/>
                  </a:cubicBezTo>
                  <a:cubicBezTo>
                    <a:pt x="3925290" y="6355685"/>
                    <a:pt x="3017613" y="5119269"/>
                    <a:pt x="1780457" y="48773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99" name="Freeform: Shape 98">
              <a:extLst>
                <a:ext uri="{FF2B5EF4-FFF2-40B4-BE49-F238E27FC236}">
                  <a16:creationId xmlns:a16="http://schemas.microsoft.com/office/drawing/2014/main" id="{1D89D663-5842-4FC9-A951-AD9DCC603707}"/>
                </a:ext>
              </a:extLst>
            </p:cNvPr>
            <p:cNvSpPr/>
            <p:nvPr/>
          </p:nvSpPr>
          <p:spPr>
            <a:xfrm>
              <a:off x="2157727" y="274773"/>
              <a:ext cx="7994139" cy="5721861"/>
            </a:xfrm>
            <a:custGeom>
              <a:avLst/>
              <a:gdLst>
                <a:gd name="connsiteX0" fmla="*/ 1699420 w 7994139"/>
                <a:gd name="connsiteY0" fmla="*/ 4962747 h 5721860"/>
                <a:gd name="connsiteX1" fmla="*/ 4025788 w 7994139"/>
                <a:gd name="connsiteY1" fmla="*/ 580131 h 5721860"/>
                <a:gd name="connsiteX2" fmla="*/ 8000218 w 7994139"/>
                <a:gd name="connsiteY2" fmla="*/ 2646670 h 5721860"/>
                <a:gd name="connsiteX3" fmla="*/ 5388415 w 7994139"/>
                <a:gd name="connsiteY3" fmla="*/ 5400078 h 5721860"/>
                <a:gd name="connsiteX4" fmla="*/ 1699420 w 7994139"/>
                <a:gd name="connsiteY4" fmla="*/ 4962747 h 5721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94139" h="5721860">
                  <a:moveTo>
                    <a:pt x="1699420" y="4962747"/>
                  </a:moveTo>
                  <a:cubicBezTo>
                    <a:pt x="-2442631" y="3974553"/>
                    <a:pt x="2041002" y="-1827579"/>
                    <a:pt x="4025788" y="580131"/>
                  </a:cubicBezTo>
                  <a:cubicBezTo>
                    <a:pt x="4973312" y="1729525"/>
                    <a:pt x="8066492" y="1099133"/>
                    <a:pt x="8000218" y="2646670"/>
                  </a:cubicBezTo>
                  <a:cubicBezTo>
                    <a:pt x="7937648" y="4191161"/>
                    <a:pt x="6662373" y="4726545"/>
                    <a:pt x="5388415" y="5400078"/>
                  </a:cubicBezTo>
                  <a:cubicBezTo>
                    <a:pt x="3808028" y="6235717"/>
                    <a:pt x="2903563" y="5250075"/>
                    <a:pt x="1699420" y="496274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0" name="Freeform: Shape 99">
              <a:extLst>
                <a:ext uri="{FF2B5EF4-FFF2-40B4-BE49-F238E27FC236}">
                  <a16:creationId xmlns:a16="http://schemas.microsoft.com/office/drawing/2014/main" id="{04F7AC8A-0260-47AB-AF66-59FE3175F026}"/>
                </a:ext>
              </a:extLst>
            </p:cNvPr>
            <p:cNvSpPr/>
            <p:nvPr/>
          </p:nvSpPr>
          <p:spPr>
            <a:xfrm>
              <a:off x="2220095" y="276969"/>
              <a:ext cx="7928276" cy="5721861"/>
            </a:xfrm>
            <a:custGeom>
              <a:avLst/>
              <a:gdLst>
                <a:gd name="connsiteX0" fmla="*/ 1619433 w 7928276"/>
                <a:gd name="connsiteY0" fmla="*/ 5049795 h 5721860"/>
                <a:gd name="connsiteX1" fmla="*/ 3946295 w 7928276"/>
                <a:gd name="connsiteY1" fmla="*/ 507378 h 5721860"/>
                <a:gd name="connsiteX2" fmla="*/ 7922619 w 7928276"/>
                <a:gd name="connsiteY2" fmla="*/ 2776775 h 5721860"/>
                <a:gd name="connsiteX3" fmla="*/ 5271380 w 7928276"/>
                <a:gd name="connsiteY3" fmla="*/ 5467779 h 5721860"/>
                <a:gd name="connsiteX4" fmla="*/ 1619433 w 7928276"/>
                <a:gd name="connsiteY4" fmla="*/ 5049795 h 5721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28276" h="5721860">
                  <a:moveTo>
                    <a:pt x="1619433" y="5049795"/>
                  </a:moveTo>
                  <a:cubicBezTo>
                    <a:pt x="-2251838" y="3945846"/>
                    <a:pt x="1751818" y="-1700519"/>
                    <a:pt x="3946295" y="507378"/>
                  </a:cubicBezTo>
                  <a:cubicBezTo>
                    <a:pt x="4972937" y="1540359"/>
                    <a:pt x="8097897" y="1262005"/>
                    <a:pt x="7922619" y="2776775"/>
                  </a:cubicBezTo>
                  <a:cubicBezTo>
                    <a:pt x="7751868" y="4287758"/>
                    <a:pt x="6549125" y="4942026"/>
                    <a:pt x="5271380" y="5467779"/>
                  </a:cubicBezTo>
                  <a:cubicBezTo>
                    <a:pt x="3692805" y="6117354"/>
                    <a:pt x="2791962" y="5384133"/>
                    <a:pt x="1619433" y="504979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1" name="Freeform: Shape 100">
              <a:extLst>
                <a:ext uri="{FF2B5EF4-FFF2-40B4-BE49-F238E27FC236}">
                  <a16:creationId xmlns:a16="http://schemas.microsoft.com/office/drawing/2014/main" id="{C62CB479-68BB-4480-A268-FC1199B4CD60}"/>
                </a:ext>
              </a:extLst>
            </p:cNvPr>
            <p:cNvSpPr/>
            <p:nvPr/>
          </p:nvSpPr>
          <p:spPr>
            <a:xfrm>
              <a:off x="2280921" y="277870"/>
              <a:ext cx="7862413" cy="5721861"/>
            </a:xfrm>
            <a:custGeom>
              <a:avLst/>
              <a:gdLst>
                <a:gd name="connsiteX0" fmla="*/ 1541071 w 7862412"/>
                <a:gd name="connsiteY0" fmla="*/ 5138139 h 5721860"/>
                <a:gd name="connsiteX1" fmla="*/ 3868428 w 7862412"/>
                <a:gd name="connsiteY1" fmla="*/ 436005 h 5721860"/>
                <a:gd name="connsiteX2" fmla="*/ 7846562 w 7862412"/>
                <a:gd name="connsiteY2" fmla="*/ 2908178 h 5721860"/>
                <a:gd name="connsiteX3" fmla="*/ 5155888 w 7862412"/>
                <a:gd name="connsiteY3" fmla="*/ 5536776 h 5721860"/>
                <a:gd name="connsiteX4" fmla="*/ 1541071 w 7862412"/>
                <a:gd name="connsiteY4" fmla="*/ 5138139 h 5721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62412" h="5721860">
                  <a:moveTo>
                    <a:pt x="1541071" y="5138139"/>
                  </a:moveTo>
                  <a:cubicBezTo>
                    <a:pt x="-2058515" y="3929057"/>
                    <a:pt x="1458001" y="-1570105"/>
                    <a:pt x="3868428" y="436005"/>
                  </a:cubicBezTo>
                  <a:cubicBezTo>
                    <a:pt x="4971141" y="1353725"/>
                    <a:pt x="8131008" y="1426257"/>
                    <a:pt x="7846562" y="2908178"/>
                  </a:cubicBezTo>
                  <a:cubicBezTo>
                    <a:pt x="7567631" y="4385571"/>
                    <a:pt x="6438243" y="5159134"/>
                    <a:pt x="5155888" y="5536776"/>
                  </a:cubicBezTo>
                  <a:cubicBezTo>
                    <a:pt x="3580030" y="6000864"/>
                    <a:pt x="2682726" y="5521628"/>
                    <a:pt x="1541071" y="513813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2" name="Freeform: Shape 101">
              <a:extLst>
                <a:ext uri="{FF2B5EF4-FFF2-40B4-BE49-F238E27FC236}">
                  <a16:creationId xmlns:a16="http://schemas.microsoft.com/office/drawing/2014/main" id="{7121D035-7284-43EB-A693-6C3F48A7329A}"/>
                </a:ext>
              </a:extLst>
            </p:cNvPr>
            <p:cNvSpPr/>
            <p:nvPr/>
          </p:nvSpPr>
          <p:spPr>
            <a:xfrm>
              <a:off x="2339413" y="277372"/>
              <a:ext cx="7804783" cy="5730094"/>
            </a:xfrm>
            <a:custGeom>
              <a:avLst/>
              <a:gdLst>
                <a:gd name="connsiteX0" fmla="*/ 1464961 w 7804782"/>
                <a:gd name="connsiteY0" fmla="*/ 5227799 h 5730093"/>
                <a:gd name="connsiteX1" fmla="*/ 3792894 w 7804782"/>
                <a:gd name="connsiteY1" fmla="*/ 365946 h 5730093"/>
                <a:gd name="connsiteX2" fmla="*/ 7772839 w 7804782"/>
                <a:gd name="connsiteY2" fmla="*/ 3040978 h 5730093"/>
                <a:gd name="connsiteX3" fmla="*/ 5042729 w 7804782"/>
                <a:gd name="connsiteY3" fmla="*/ 5607171 h 5730093"/>
                <a:gd name="connsiteX4" fmla="*/ 1464961 w 7804782"/>
                <a:gd name="connsiteY4" fmla="*/ 5227799 h 5730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4782" h="5730093">
                  <a:moveTo>
                    <a:pt x="1464961" y="5227799"/>
                  </a:moveTo>
                  <a:cubicBezTo>
                    <a:pt x="-1863104" y="3924944"/>
                    <a:pt x="1160920" y="-1434340"/>
                    <a:pt x="3792894" y="365946"/>
                  </a:cubicBezTo>
                  <a:cubicBezTo>
                    <a:pt x="4969045" y="1170465"/>
                    <a:pt x="8166371" y="1591824"/>
                    <a:pt x="7772839" y="3040978"/>
                  </a:cubicBezTo>
                  <a:cubicBezTo>
                    <a:pt x="7385728" y="4484781"/>
                    <a:pt x="6330354" y="5378297"/>
                    <a:pt x="5042729" y="5607171"/>
                  </a:cubicBezTo>
                  <a:cubicBezTo>
                    <a:pt x="3470494" y="5886678"/>
                    <a:pt x="2576566" y="5662990"/>
                    <a:pt x="1464961" y="52277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3" name="Freeform: Shape 102">
              <a:extLst>
                <a:ext uri="{FF2B5EF4-FFF2-40B4-BE49-F238E27FC236}">
                  <a16:creationId xmlns:a16="http://schemas.microsoft.com/office/drawing/2014/main" id="{1E610106-D155-450C-AD07-DA80E44CFBEC}"/>
                </a:ext>
              </a:extLst>
            </p:cNvPr>
            <p:cNvSpPr/>
            <p:nvPr/>
          </p:nvSpPr>
          <p:spPr>
            <a:xfrm>
              <a:off x="2395013" y="275198"/>
              <a:ext cx="7747152" cy="5730094"/>
            </a:xfrm>
            <a:custGeom>
              <a:avLst/>
              <a:gdLst>
                <a:gd name="connsiteX0" fmla="*/ 1391825 w 7747152"/>
                <a:gd name="connsiteY0" fmla="*/ 5319218 h 5730093"/>
                <a:gd name="connsiteX1" fmla="*/ 3720252 w 7747152"/>
                <a:gd name="connsiteY1" fmla="*/ 297565 h 5730093"/>
                <a:gd name="connsiteX2" fmla="*/ 7702091 w 7747152"/>
                <a:gd name="connsiteY2" fmla="*/ 3175373 h 5730093"/>
                <a:gd name="connsiteX3" fmla="*/ 4932546 w 7747152"/>
                <a:gd name="connsiteY3" fmla="*/ 5679160 h 5730093"/>
                <a:gd name="connsiteX4" fmla="*/ 1391825 w 7747152"/>
                <a:gd name="connsiteY4" fmla="*/ 5319218 h 5730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7152" h="5730093">
                  <a:moveTo>
                    <a:pt x="1391825" y="5319218"/>
                  </a:moveTo>
                  <a:cubicBezTo>
                    <a:pt x="-1666283" y="3934528"/>
                    <a:pt x="862697" y="-1291301"/>
                    <a:pt x="3720252" y="297565"/>
                  </a:cubicBezTo>
                  <a:cubicBezTo>
                    <a:pt x="4967947" y="991351"/>
                    <a:pt x="8204627" y="1759068"/>
                    <a:pt x="7702091" y="3175373"/>
                  </a:cubicBezTo>
                  <a:cubicBezTo>
                    <a:pt x="7206800" y="4585585"/>
                    <a:pt x="6225933" y="5600042"/>
                    <a:pt x="4932546" y="5679160"/>
                  </a:cubicBezTo>
                  <a:cubicBezTo>
                    <a:pt x="3364262" y="5775238"/>
                    <a:pt x="2473298" y="5808911"/>
                    <a:pt x="1391825" y="531921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4" name="Freeform: Shape 103">
              <a:extLst>
                <a:ext uri="{FF2B5EF4-FFF2-40B4-BE49-F238E27FC236}">
                  <a16:creationId xmlns:a16="http://schemas.microsoft.com/office/drawing/2014/main" id="{B2C4C3EA-4835-4E8D-BC6F-8F8C7FA46891}"/>
                </a:ext>
              </a:extLst>
            </p:cNvPr>
            <p:cNvSpPr/>
            <p:nvPr/>
          </p:nvSpPr>
          <p:spPr>
            <a:xfrm>
              <a:off x="2446837" y="270409"/>
              <a:ext cx="7705988" cy="5754792"/>
            </a:xfrm>
            <a:custGeom>
              <a:avLst/>
              <a:gdLst>
                <a:gd name="connsiteX0" fmla="*/ 1322382 w 7705987"/>
                <a:gd name="connsiteY0" fmla="*/ 5413169 h 5754792"/>
                <a:gd name="connsiteX1" fmla="*/ 3651303 w 7705987"/>
                <a:gd name="connsiteY1" fmla="*/ 231797 h 5754792"/>
                <a:gd name="connsiteX2" fmla="*/ 7634953 w 7705987"/>
                <a:gd name="connsiteY2" fmla="*/ 3312464 h 5754792"/>
                <a:gd name="connsiteX3" fmla="*/ 4826055 w 7705987"/>
                <a:gd name="connsiteY3" fmla="*/ 5753846 h 5754792"/>
                <a:gd name="connsiteX4" fmla="*/ 1322382 w 7705987"/>
                <a:gd name="connsiteY4" fmla="*/ 5413169 h 5754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5987" h="5754792">
                  <a:moveTo>
                    <a:pt x="1322382" y="5413169"/>
                  </a:moveTo>
                  <a:cubicBezTo>
                    <a:pt x="-1468651" y="3958499"/>
                    <a:pt x="565615" y="-1139309"/>
                    <a:pt x="3651303" y="231797"/>
                  </a:cubicBezTo>
                  <a:cubicBezTo>
                    <a:pt x="4969554" y="817568"/>
                    <a:pt x="8246658" y="1928926"/>
                    <a:pt x="7634953" y="3312464"/>
                  </a:cubicBezTo>
                  <a:cubicBezTo>
                    <a:pt x="7031482" y="4689168"/>
                    <a:pt x="6125205" y="5825472"/>
                    <a:pt x="4826055" y="5753846"/>
                  </a:cubicBezTo>
                  <a:cubicBezTo>
                    <a:pt x="3262052" y="5667730"/>
                    <a:pt x="2373311" y="5960903"/>
                    <a:pt x="1322382" y="541316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5" name="Freeform: Shape 104">
              <a:extLst>
                <a:ext uri="{FF2B5EF4-FFF2-40B4-BE49-F238E27FC236}">
                  <a16:creationId xmlns:a16="http://schemas.microsoft.com/office/drawing/2014/main" id="{A4FC5229-1193-4924-ADCE-EC44809C372D}"/>
                </a:ext>
              </a:extLst>
            </p:cNvPr>
            <p:cNvSpPr/>
            <p:nvPr/>
          </p:nvSpPr>
          <p:spPr>
            <a:xfrm>
              <a:off x="2494016" y="261698"/>
              <a:ext cx="7673056" cy="5853587"/>
            </a:xfrm>
            <a:custGeom>
              <a:avLst/>
              <a:gdLst>
                <a:gd name="connsiteX0" fmla="*/ 1257668 w 7673056"/>
                <a:gd name="connsiteY0" fmla="*/ 5511125 h 5853587"/>
                <a:gd name="connsiteX1" fmla="*/ 3587082 w 7673056"/>
                <a:gd name="connsiteY1" fmla="*/ 170035 h 5853587"/>
                <a:gd name="connsiteX2" fmla="*/ 7572544 w 7673056"/>
                <a:gd name="connsiteY2" fmla="*/ 3453478 h 5853587"/>
                <a:gd name="connsiteX3" fmla="*/ 4724210 w 7673056"/>
                <a:gd name="connsiteY3" fmla="*/ 5832455 h 5853587"/>
                <a:gd name="connsiteX4" fmla="*/ 1257668 w 7673056"/>
                <a:gd name="connsiteY4" fmla="*/ 5511125 h 5853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73056" h="5853587">
                  <a:moveTo>
                    <a:pt x="1257668" y="5511125"/>
                  </a:moveTo>
                  <a:cubicBezTo>
                    <a:pt x="-1271066" y="3998002"/>
                    <a:pt x="272355" y="-976807"/>
                    <a:pt x="3587082" y="170035"/>
                  </a:cubicBezTo>
                  <a:cubicBezTo>
                    <a:pt x="4975560" y="650425"/>
                    <a:pt x="8293333" y="2102790"/>
                    <a:pt x="7572544" y="3453478"/>
                  </a:cubicBezTo>
                  <a:cubicBezTo>
                    <a:pt x="6860893" y="4796592"/>
                    <a:pt x="6028877" y="6055895"/>
                    <a:pt x="4724210" y="5832455"/>
                  </a:cubicBezTo>
                  <a:cubicBezTo>
                    <a:pt x="3164159" y="5565380"/>
                    <a:pt x="2276406" y="6120771"/>
                    <a:pt x="1257668" y="551112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6" name="Freeform: Shape 105">
              <a:extLst>
                <a:ext uri="{FF2B5EF4-FFF2-40B4-BE49-F238E27FC236}">
                  <a16:creationId xmlns:a16="http://schemas.microsoft.com/office/drawing/2014/main" id="{CFD04079-6C87-471B-81BC-24C6AB291633}"/>
                </a:ext>
              </a:extLst>
            </p:cNvPr>
            <p:cNvSpPr/>
            <p:nvPr/>
          </p:nvSpPr>
          <p:spPr>
            <a:xfrm>
              <a:off x="2535441" y="247064"/>
              <a:ext cx="7640125" cy="5977080"/>
            </a:xfrm>
            <a:custGeom>
              <a:avLst/>
              <a:gdLst>
                <a:gd name="connsiteX0" fmla="*/ 1198624 w 7640124"/>
                <a:gd name="connsiteY0" fmla="*/ 5615004 h 5977080"/>
                <a:gd name="connsiteX1" fmla="*/ 3528615 w 7640124"/>
                <a:gd name="connsiteY1" fmla="*/ 114113 h 5977080"/>
                <a:gd name="connsiteX2" fmla="*/ 7515888 w 7640124"/>
                <a:gd name="connsiteY2" fmla="*/ 3600414 h 5977080"/>
                <a:gd name="connsiteX3" fmla="*/ 4628118 w 7640124"/>
                <a:gd name="connsiteY3" fmla="*/ 5916986 h 5977080"/>
                <a:gd name="connsiteX4" fmla="*/ 1198624 w 7640124"/>
                <a:gd name="connsiteY4" fmla="*/ 5615004 h 5977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124" h="5977080">
                  <a:moveTo>
                    <a:pt x="1198624" y="5615004"/>
                  </a:moveTo>
                  <a:cubicBezTo>
                    <a:pt x="-1074149" y="4053882"/>
                    <a:pt x="-14493" y="-802208"/>
                    <a:pt x="3528615" y="114113"/>
                  </a:cubicBezTo>
                  <a:cubicBezTo>
                    <a:pt x="4987813" y="491509"/>
                    <a:pt x="8345763" y="2282493"/>
                    <a:pt x="7515888" y="3600414"/>
                  </a:cubicBezTo>
                  <a:cubicBezTo>
                    <a:pt x="6696056" y="4909939"/>
                    <a:pt x="5937889" y="6293147"/>
                    <a:pt x="4628118" y="5916986"/>
                  </a:cubicBezTo>
                  <a:cubicBezTo>
                    <a:pt x="3071360" y="5469940"/>
                    <a:pt x="2182619" y="6290842"/>
                    <a:pt x="1198624" y="561500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7" name="Freeform: Shape 106">
              <a:extLst>
                <a:ext uri="{FF2B5EF4-FFF2-40B4-BE49-F238E27FC236}">
                  <a16:creationId xmlns:a16="http://schemas.microsoft.com/office/drawing/2014/main" id="{887D9527-9E0E-4FAC-96AA-44F63A86A1FF}"/>
                </a:ext>
              </a:extLst>
            </p:cNvPr>
            <p:cNvSpPr/>
            <p:nvPr/>
          </p:nvSpPr>
          <p:spPr>
            <a:xfrm>
              <a:off x="2569865" y="224276"/>
              <a:ext cx="7623659" cy="6117040"/>
            </a:xfrm>
            <a:custGeom>
              <a:avLst/>
              <a:gdLst>
                <a:gd name="connsiteX0" fmla="*/ 1146663 w 7623659"/>
                <a:gd name="connsiteY0" fmla="*/ 5726953 h 6117039"/>
                <a:gd name="connsiteX1" fmla="*/ 3477148 w 7623659"/>
                <a:gd name="connsiteY1" fmla="*/ 66345 h 6117039"/>
                <a:gd name="connsiteX2" fmla="*/ 7466315 w 7623659"/>
                <a:gd name="connsiteY2" fmla="*/ 3755504 h 6117039"/>
                <a:gd name="connsiteX3" fmla="*/ 4539027 w 7623659"/>
                <a:gd name="connsiteY3" fmla="*/ 6009671 h 6117039"/>
                <a:gd name="connsiteX4" fmla="*/ 1146663 w 7623659"/>
                <a:gd name="connsiteY4" fmla="*/ 5726953 h 6117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659" h="6117039">
                  <a:moveTo>
                    <a:pt x="1146663" y="5726953"/>
                  </a:moveTo>
                  <a:cubicBezTo>
                    <a:pt x="-878711" y="4126808"/>
                    <a:pt x="-292447" y="-614104"/>
                    <a:pt x="3477148" y="66345"/>
                  </a:cubicBezTo>
                  <a:cubicBezTo>
                    <a:pt x="5007973" y="342723"/>
                    <a:pt x="8405276" y="2470350"/>
                    <a:pt x="7466315" y="3755504"/>
                  </a:cubicBezTo>
                  <a:cubicBezTo>
                    <a:pt x="6538220" y="5031438"/>
                    <a:pt x="5853079" y="6539128"/>
                    <a:pt x="4539027" y="6009671"/>
                  </a:cubicBezTo>
                  <a:cubicBezTo>
                    <a:pt x="2984657" y="5383394"/>
                    <a:pt x="2091717" y="6473594"/>
                    <a:pt x="1146663" y="572695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8" name="Freeform: Shape 107">
              <a:extLst>
                <a:ext uri="{FF2B5EF4-FFF2-40B4-BE49-F238E27FC236}">
                  <a16:creationId xmlns:a16="http://schemas.microsoft.com/office/drawing/2014/main" id="{A57E7A06-7021-4810-A0C1-2CCD8EBB066F}"/>
                </a:ext>
              </a:extLst>
            </p:cNvPr>
            <p:cNvSpPr/>
            <p:nvPr/>
          </p:nvSpPr>
          <p:spPr>
            <a:xfrm>
              <a:off x="2595969" y="190751"/>
              <a:ext cx="7615426" cy="6273465"/>
            </a:xfrm>
            <a:custGeom>
              <a:avLst/>
              <a:gdLst>
                <a:gd name="connsiteX0" fmla="*/ 1102942 w 7615426"/>
                <a:gd name="connsiteY0" fmla="*/ 5849723 h 6273464"/>
                <a:gd name="connsiteX1" fmla="*/ 3433921 w 7615426"/>
                <a:gd name="connsiteY1" fmla="*/ 29397 h 6273464"/>
                <a:gd name="connsiteX2" fmla="*/ 7424898 w 7615426"/>
                <a:gd name="connsiteY2" fmla="*/ 3921332 h 6273464"/>
                <a:gd name="connsiteX3" fmla="*/ 4458258 w 7615426"/>
                <a:gd name="connsiteY3" fmla="*/ 6113093 h 6273464"/>
                <a:gd name="connsiteX4" fmla="*/ 1102942 w 7615426"/>
                <a:gd name="connsiteY4" fmla="*/ 5849723 h 6273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5426" h="6273464">
                  <a:moveTo>
                    <a:pt x="1102942" y="5849723"/>
                  </a:moveTo>
                  <a:cubicBezTo>
                    <a:pt x="-685243" y="4216811"/>
                    <a:pt x="-559444" y="-410981"/>
                    <a:pt x="3433921" y="29397"/>
                  </a:cubicBezTo>
                  <a:cubicBezTo>
                    <a:pt x="5037524" y="206239"/>
                    <a:pt x="8472946" y="2669027"/>
                    <a:pt x="7424898" y="3921332"/>
                  </a:cubicBezTo>
                  <a:cubicBezTo>
                    <a:pt x="6388706" y="5163676"/>
                    <a:pt x="5775685" y="6796176"/>
                    <a:pt x="4458258" y="6113093"/>
                  </a:cubicBezTo>
                  <a:cubicBezTo>
                    <a:pt x="2905287" y="5307916"/>
                    <a:pt x="2003291" y="6671860"/>
                    <a:pt x="1102942" y="584972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09" name="Freeform: Shape 108">
              <a:extLst>
                <a:ext uri="{FF2B5EF4-FFF2-40B4-BE49-F238E27FC236}">
                  <a16:creationId xmlns:a16="http://schemas.microsoft.com/office/drawing/2014/main" id="{AFF0AC74-BBC3-4541-B8B2-D2C25F0DCB90}"/>
                </a:ext>
              </a:extLst>
            </p:cNvPr>
            <p:cNvSpPr/>
            <p:nvPr/>
          </p:nvSpPr>
          <p:spPr>
            <a:xfrm>
              <a:off x="2612648" y="143347"/>
              <a:ext cx="7623659" cy="6446355"/>
            </a:xfrm>
            <a:custGeom>
              <a:avLst/>
              <a:gdLst>
                <a:gd name="connsiteX0" fmla="*/ 1068726 w 7623659"/>
                <a:gd name="connsiteY0" fmla="*/ 5986289 h 6446355"/>
                <a:gd name="connsiteX1" fmla="*/ 3400199 w 7623659"/>
                <a:gd name="connsiteY1" fmla="*/ 6244 h 6446355"/>
                <a:gd name="connsiteX2" fmla="*/ 7392988 w 7623659"/>
                <a:gd name="connsiteY2" fmla="*/ 4101038 h 6446355"/>
                <a:gd name="connsiteX3" fmla="*/ 4386911 w 7623659"/>
                <a:gd name="connsiteY3" fmla="*/ 6230394 h 6446355"/>
                <a:gd name="connsiteX4" fmla="*/ 1068726 w 7623659"/>
                <a:gd name="connsiteY4" fmla="*/ 5986289 h 6446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659" h="6446355">
                  <a:moveTo>
                    <a:pt x="1068726" y="5986289"/>
                  </a:moveTo>
                  <a:cubicBezTo>
                    <a:pt x="-494206" y="4323985"/>
                    <a:pt x="-814054" y="-190687"/>
                    <a:pt x="3400199" y="6244"/>
                  </a:cubicBezTo>
                  <a:cubicBezTo>
                    <a:pt x="5077981" y="84621"/>
                    <a:pt x="8550202" y="2881500"/>
                    <a:pt x="7392988" y="4101038"/>
                  </a:cubicBezTo>
                  <a:cubicBezTo>
                    <a:pt x="6248616" y="5309792"/>
                    <a:pt x="5707138" y="7067103"/>
                    <a:pt x="4386911" y="6230394"/>
                  </a:cubicBezTo>
                  <a:cubicBezTo>
                    <a:pt x="2834435" y="5246316"/>
                    <a:pt x="1916714" y="6888285"/>
                    <a:pt x="1068726" y="598628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10" name="Freeform: Shape 109">
              <a:extLst>
                <a:ext uri="{FF2B5EF4-FFF2-40B4-BE49-F238E27FC236}">
                  <a16:creationId xmlns:a16="http://schemas.microsoft.com/office/drawing/2014/main" id="{3184BED0-1505-4A33-98BB-C1FB1CBA7934}"/>
                </a:ext>
              </a:extLst>
            </p:cNvPr>
            <p:cNvSpPr/>
            <p:nvPr/>
          </p:nvSpPr>
          <p:spPr>
            <a:xfrm>
              <a:off x="2618931" y="78947"/>
              <a:ext cx="7640125" cy="6635712"/>
            </a:xfrm>
            <a:custGeom>
              <a:avLst/>
              <a:gdLst>
                <a:gd name="connsiteX0" fmla="*/ 1044825 w 7640124"/>
                <a:gd name="connsiteY0" fmla="*/ 6139933 h 6635711"/>
                <a:gd name="connsiteX1" fmla="*/ 3376874 w 7640124"/>
                <a:gd name="connsiteY1" fmla="*/ 89 h 6635711"/>
                <a:gd name="connsiteX2" fmla="*/ 7371475 w 7640124"/>
                <a:gd name="connsiteY2" fmla="*/ 4297659 h 6635711"/>
                <a:gd name="connsiteX3" fmla="*/ 4326045 w 7640124"/>
                <a:gd name="connsiteY3" fmla="*/ 6364609 h 6635711"/>
                <a:gd name="connsiteX4" fmla="*/ 1044825 w 7640124"/>
                <a:gd name="connsiteY4" fmla="*/ 6139933 h 663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40124" h="6635711">
                  <a:moveTo>
                    <a:pt x="1044825" y="6139933"/>
                  </a:moveTo>
                  <a:cubicBezTo>
                    <a:pt x="-306028" y="4447415"/>
                    <a:pt x="-1055304" y="48745"/>
                    <a:pt x="3376874" y="89"/>
                  </a:cubicBezTo>
                  <a:cubicBezTo>
                    <a:pt x="5130234" y="-19176"/>
                    <a:pt x="8637775" y="3110970"/>
                    <a:pt x="7371475" y="4297659"/>
                  </a:cubicBezTo>
                  <a:cubicBezTo>
                    <a:pt x="6118922" y="5472904"/>
                    <a:pt x="5648247" y="7354944"/>
                    <a:pt x="4326045" y="6364609"/>
                  </a:cubicBezTo>
                  <a:cubicBezTo>
                    <a:pt x="2773239" y="5201631"/>
                    <a:pt x="1831231" y="7125164"/>
                    <a:pt x="1044825" y="613993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11" name="Freeform: Shape 110">
              <a:extLst>
                <a:ext uri="{FF2B5EF4-FFF2-40B4-BE49-F238E27FC236}">
                  <a16:creationId xmlns:a16="http://schemas.microsoft.com/office/drawing/2014/main" id="{65451188-A5D7-4577-AE00-5ACB6F57EB23}"/>
                </a:ext>
              </a:extLst>
            </p:cNvPr>
            <p:cNvSpPr/>
            <p:nvPr/>
          </p:nvSpPr>
          <p:spPr>
            <a:xfrm>
              <a:off x="2614561" y="5610"/>
              <a:ext cx="7664824" cy="6841534"/>
            </a:xfrm>
            <a:custGeom>
              <a:avLst/>
              <a:gdLst>
                <a:gd name="connsiteX0" fmla="*/ 1031659 w 7664823"/>
                <a:gd name="connsiteY0" fmla="*/ 6302515 h 6841534"/>
                <a:gd name="connsiteX1" fmla="*/ 3364203 w 7664823"/>
                <a:gd name="connsiteY1" fmla="*/ 2869 h 6841534"/>
                <a:gd name="connsiteX2" fmla="*/ 7360696 w 7664823"/>
                <a:gd name="connsiteY2" fmla="*/ 4503298 h 6841534"/>
                <a:gd name="connsiteX3" fmla="*/ 4275748 w 7664823"/>
                <a:gd name="connsiteY3" fmla="*/ 6507843 h 6841534"/>
                <a:gd name="connsiteX4" fmla="*/ 1031659 w 7664823"/>
                <a:gd name="connsiteY4" fmla="*/ 6302515 h 6841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64823" h="6841534">
                  <a:moveTo>
                    <a:pt x="1031659" y="6302515"/>
                  </a:moveTo>
                  <a:cubicBezTo>
                    <a:pt x="-121111" y="4574760"/>
                    <a:pt x="-1282937" y="298677"/>
                    <a:pt x="3364203" y="2869"/>
                  </a:cubicBezTo>
                  <a:cubicBezTo>
                    <a:pt x="5194457" y="-113626"/>
                    <a:pt x="8736000" y="3349376"/>
                    <a:pt x="7360696" y="4503298"/>
                  </a:cubicBezTo>
                  <a:cubicBezTo>
                    <a:pt x="5999881" y="5644954"/>
                    <a:pt x="5599516" y="7651557"/>
                    <a:pt x="4275748" y="6507843"/>
                  </a:cubicBezTo>
                  <a:cubicBezTo>
                    <a:pt x="2722119" y="5165552"/>
                    <a:pt x="1745780" y="7372873"/>
                    <a:pt x="1031659" y="630251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54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grpSp>
        <p:nvGrpSpPr>
          <p:cNvPr id="112" name="Graphic 92">
            <a:extLst>
              <a:ext uri="{FF2B5EF4-FFF2-40B4-BE49-F238E27FC236}">
                <a16:creationId xmlns:a16="http://schemas.microsoft.com/office/drawing/2014/main" id="{BB866D71-9E7A-485C-BD79-02316CAD7255}"/>
              </a:ext>
            </a:extLst>
          </p:cNvPr>
          <p:cNvGrpSpPr/>
          <p:nvPr/>
        </p:nvGrpSpPr>
        <p:grpSpPr>
          <a:xfrm>
            <a:off x="4289611" y="1148842"/>
            <a:ext cx="3612778" cy="4560316"/>
            <a:chOff x="3379474" y="0"/>
            <a:chExt cx="5433052" cy="6858000"/>
          </a:xfrm>
        </p:grpSpPr>
        <p:sp>
          <p:nvSpPr>
            <p:cNvPr id="113" name="Freeform: Shape 112">
              <a:extLst>
                <a:ext uri="{FF2B5EF4-FFF2-40B4-BE49-F238E27FC236}">
                  <a16:creationId xmlns:a16="http://schemas.microsoft.com/office/drawing/2014/main" id="{60B5B4E4-3BF7-4088-A4B2-861F9C566B1F}"/>
                </a:ext>
              </a:extLst>
            </p:cNvPr>
            <p:cNvSpPr/>
            <p:nvPr/>
          </p:nvSpPr>
          <p:spPr>
            <a:xfrm>
              <a:off x="3413204" y="4825"/>
              <a:ext cx="4534563" cy="6843961"/>
            </a:xfrm>
            <a:custGeom>
              <a:avLst/>
              <a:gdLst>
                <a:gd name="connsiteX0" fmla="*/ 2878077 w 4534562"/>
                <a:gd name="connsiteY0" fmla="*/ 5666537 h 6843961"/>
                <a:gd name="connsiteX1" fmla="*/ 1093312 w 4534562"/>
                <a:gd name="connsiteY1" fmla="*/ 2691415 h 6843961"/>
                <a:gd name="connsiteX2" fmla="*/ 3169524 w 4534562"/>
                <a:gd name="connsiteY2" fmla="*/ 13917 h 6843961"/>
                <a:gd name="connsiteX3" fmla="*/ 4417653 w 4534562"/>
                <a:gd name="connsiteY3" fmla="*/ 2857003 h 6843961"/>
                <a:gd name="connsiteX4" fmla="*/ 2878077 w 4534562"/>
                <a:gd name="connsiteY4" fmla="*/ 5666537 h 68439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62" h="6843961">
                  <a:moveTo>
                    <a:pt x="2878077" y="5666537"/>
                  </a:moveTo>
                  <a:cubicBezTo>
                    <a:pt x="964646" y="9556785"/>
                    <a:pt x="-1438181" y="2611182"/>
                    <a:pt x="1093312" y="2691415"/>
                  </a:cubicBezTo>
                  <a:cubicBezTo>
                    <a:pt x="2361024" y="2731636"/>
                    <a:pt x="1929399" y="-226640"/>
                    <a:pt x="3169524" y="13917"/>
                  </a:cubicBezTo>
                  <a:cubicBezTo>
                    <a:pt x="4409650" y="254473"/>
                    <a:pt x="3964056" y="1480490"/>
                    <a:pt x="4417653" y="2857003"/>
                  </a:cubicBezTo>
                  <a:cubicBezTo>
                    <a:pt x="4984122" y="4576066"/>
                    <a:pt x="3372527" y="4661282"/>
                    <a:pt x="2878077" y="5666537"/>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0D44B18-2BFA-4929-BBAC-3AB2C6C493A9}"/>
                </a:ext>
              </a:extLst>
            </p:cNvPr>
            <p:cNvSpPr/>
            <p:nvPr/>
          </p:nvSpPr>
          <p:spPr>
            <a:xfrm>
              <a:off x="3415396" y="47940"/>
              <a:ext cx="4527543" cy="6766747"/>
            </a:xfrm>
            <a:custGeom>
              <a:avLst/>
              <a:gdLst>
                <a:gd name="connsiteX0" fmla="*/ 2930216 w 4527543"/>
                <a:gd name="connsiteY0" fmla="*/ 5665048 h 6766747"/>
                <a:gd name="connsiteX1" fmla="*/ 1038615 w 4527543"/>
                <a:gd name="connsiteY1" fmla="*/ 2639385 h 6766747"/>
                <a:gd name="connsiteX2" fmla="*/ 3251285 w 4527543"/>
                <a:gd name="connsiteY2" fmla="*/ 24150 h 6766747"/>
                <a:gd name="connsiteX3" fmla="*/ 4445293 w 4527543"/>
                <a:gd name="connsiteY3" fmla="*/ 2878187 h 6766747"/>
                <a:gd name="connsiteX4" fmla="*/ 2930216 w 4527543"/>
                <a:gd name="connsiteY4" fmla="*/ 5665048 h 67667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7543" h="6766747">
                  <a:moveTo>
                    <a:pt x="2930216" y="5665048"/>
                  </a:moveTo>
                  <a:cubicBezTo>
                    <a:pt x="996568" y="9310527"/>
                    <a:pt x="-1414191" y="2770649"/>
                    <a:pt x="1038615" y="2639385"/>
                  </a:cubicBezTo>
                  <a:cubicBezTo>
                    <a:pt x="2257191" y="2574175"/>
                    <a:pt x="2067104" y="-290602"/>
                    <a:pt x="3251285" y="24150"/>
                  </a:cubicBezTo>
                  <a:cubicBezTo>
                    <a:pt x="4435255" y="337919"/>
                    <a:pt x="4093689" y="1546106"/>
                    <a:pt x="4445293" y="2878187"/>
                  </a:cubicBezTo>
                  <a:cubicBezTo>
                    <a:pt x="4889905" y="4538637"/>
                    <a:pt x="3440670" y="4702682"/>
                    <a:pt x="2930216" y="5665048"/>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3956E31C-9BD9-484C-A0F6-632A72FF6594}"/>
                </a:ext>
              </a:extLst>
            </p:cNvPr>
            <p:cNvSpPr/>
            <p:nvPr/>
          </p:nvSpPr>
          <p:spPr>
            <a:xfrm>
              <a:off x="3415656" y="88093"/>
              <a:ext cx="4520524" cy="6689533"/>
            </a:xfrm>
            <a:custGeom>
              <a:avLst/>
              <a:gdLst>
                <a:gd name="connsiteX0" fmla="*/ 2984217 w 4520523"/>
                <a:gd name="connsiteY0" fmla="*/ 5666520 h 6689533"/>
                <a:gd name="connsiteX1" fmla="*/ 985710 w 4520523"/>
                <a:gd name="connsiteY1" fmla="*/ 2590318 h 6689533"/>
                <a:gd name="connsiteX2" fmla="*/ 3334838 w 4520523"/>
                <a:gd name="connsiteY2" fmla="*/ 37345 h 6689533"/>
                <a:gd name="connsiteX3" fmla="*/ 4474796 w 4520523"/>
                <a:gd name="connsiteY3" fmla="*/ 2902332 h 6689533"/>
                <a:gd name="connsiteX4" fmla="*/ 2984217 w 4520523"/>
                <a:gd name="connsiteY4" fmla="*/ 5666520 h 66895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0523" h="6689533">
                  <a:moveTo>
                    <a:pt x="2984217" y="5666520"/>
                  </a:moveTo>
                  <a:cubicBezTo>
                    <a:pt x="1035337" y="9066881"/>
                    <a:pt x="-1392620" y="2935183"/>
                    <a:pt x="985710" y="2590318"/>
                  </a:cubicBezTo>
                  <a:cubicBezTo>
                    <a:pt x="2153325" y="2421009"/>
                    <a:pt x="2206602" y="-351533"/>
                    <a:pt x="3334838" y="37345"/>
                  </a:cubicBezTo>
                  <a:cubicBezTo>
                    <a:pt x="4462582" y="424327"/>
                    <a:pt x="4220412" y="1615527"/>
                    <a:pt x="4474796" y="2902332"/>
                  </a:cubicBezTo>
                  <a:cubicBezTo>
                    <a:pt x="4791654" y="4505293"/>
                    <a:pt x="3511588" y="4746411"/>
                    <a:pt x="2984217" y="5666520"/>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5D1C26FF-1633-4714-AE0D-6C6E4EDD3247}"/>
                </a:ext>
              </a:extLst>
            </p:cNvPr>
            <p:cNvSpPr/>
            <p:nvPr/>
          </p:nvSpPr>
          <p:spPr>
            <a:xfrm>
              <a:off x="3414310" y="125118"/>
              <a:ext cx="4527543" cy="6612319"/>
            </a:xfrm>
            <a:custGeom>
              <a:avLst/>
              <a:gdLst>
                <a:gd name="connsiteX0" fmla="*/ 3039893 w 4527543"/>
                <a:gd name="connsiteY0" fmla="*/ 5671121 h 6612319"/>
                <a:gd name="connsiteX1" fmla="*/ 934480 w 4527543"/>
                <a:gd name="connsiteY1" fmla="*/ 2544308 h 6612319"/>
                <a:gd name="connsiteX2" fmla="*/ 3420066 w 4527543"/>
                <a:gd name="connsiteY2" fmla="*/ 53598 h 6612319"/>
                <a:gd name="connsiteX3" fmla="*/ 4505904 w 4527543"/>
                <a:gd name="connsiteY3" fmla="*/ 2929465 h 6612319"/>
                <a:gd name="connsiteX4" fmla="*/ 3039893 w 4527543"/>
                <a:gd name="connsiteY4" fmla="*/ 5671121 h 6612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7543" h="6612319">
                  <a:moveTo>
                    <a:pt x="3039893" y="5671121"/>
                  </a:moveTo>
                  <a:cubicBezTo>
                    <a:pt x="1081256" y="8826362"/>
                    <a:pt x="-1373234" y="3106285"/>
                    <a:pt x="934480" y="2544308"/>
                  </a:cubicBezTo>
                  <a:cubicBezTo>
                    <a:pt x="2049449" y="2272796"/>
                    <a:pt x="2347846" y="-409475"/>
                    <a:pt x="3420066" y="53598"/>
                  </a:cubicBezTo>
                  <a:cubicBezTo>
                    <a:pt x="4491655" y="513793"/>
                    <a:pt x="4351266" y="1687093"/>
                    <a:pt x="4505904" y="2929465"/>
                  </a:cubicBezTo>
                  <a:cubicBezTo>
                    <a:pt x="4698167" y="4473884"/>
                    <a:pt x="3585233" y="4792637"/>
                    <a:pt x="3039893" y="5671121"/>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81D66736-E3FD-44CF-A2CE-41E0936D52A6}"/>
                </a:ext>
              </a:extLst>
            </p:cNvPr>
            <p:cNvSpPr/>
            <p:nvPr/>
          </p:nvSpPr>
          <p:spPr>
            <a:xfrm>
              <a:off x="3411719" y="159118"/>
              <a:ext cx="4541582" cy="6542125"/>
            </a:xfrm>
            <a:custGeom>
              <a:avLst/>
              <a:gdLst>
                <a:gd name="connsiteX0" fmla="*/ 3096814 w 4541582"/>
                <a:gd name="connsiteY0" fmla="*/ 5678746 h 6542124"/>
                <a:gd name="connsiteX1" fmla="*/ 884495 w 4541582"/>
                <a:gd name="connsiteY1" fmla="*/ 2501393 h 6542124"/>
                <a:gd name="connsiteX2" fmla="*/ 3506540 w 4541582"/>
                <a:gd name="connsiteY2" fmla="*/ 72945 h 6542124"/>
                <a:gd name="connsiteX3" fmla="*/ 4538328 w 4541582"/>
                <a:gd name="connsiteY3" fmla="*/ 2959763 h 6542124"/>
                <a:gd name="connsiteX4" fmla="*/ 3096814 w 4541582"/>
                <a:gd name="connsiteY4" fmla="*/ 5678746 h 654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1582" h="6542124">
                  <a:moveTo>
                    <a:pt x="3096814" y="5678746"/>
                  </a:moveTo>
                  <a:cubicBezTo>
                    <a:pt x="1134598" y="8589500"/>
                    <a:pt x="-1355481" y="3284904"/>
                    <a:pt x="884495" y="2501393"/>
                  </a:cubicBezTo>
                  <a:cubicBezTo>
                    <a:pt x="1945695" y="2130205"/>
                    <a:pt x="2490264" y="-464324"/>
                    <a:pt x="3506540" y="72945"/>
                  </a:cubicBezTo>
                  <a:cubicBezTo>
                    <a:pt x="4521973" y="606353"/>
                    <a:pt x="4483577" y="1761262"/>
                    <a:pt x="4538328" y="2959763"/>
                  </a:cubicBezTo>
                  <a:cubicBezTo>
                    <a:pt x="4606136" y="4444938"/>
                    <a:pt x="3661318" y="4841326"/>
                    <a:pt x="3096814" y="5678746"/>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82D88CA-D70C-41AE-9673-0020D8E9015F}"/>
                </a:ext>
              </a:extLst>
            </p:cNvPr>
            <p:cNvSpPr/>
            <p:nvPr/>
          </p:nvSpPr>
          <p:spPr>
            <a:xfrm>
              <a:off x="3408484" y="189969"/>
              <a:ext cx="4576679" cy="6471930"/>
            </a:xfrm>
            <a:custGeom>
              <a:avLst/>
              <a:gdLst>
                <a:gd name="connsiteX0" fmla="*/ 3154309 w 4576679"/>
                <a:gd name="connsiteY0" fmla="*/ 5689520 h 6471930"/>
                <a:gd name="connsiteX1" fmla="*/ 835154 w 4576679"/>
                <a:gd name="connsiteY1" fmla="*/ 2461627 h 6471930"/>
                <a:gd name="connsiteX2" fmla="*/ 3593726 w 4576679"/>
                <a:gd name="connsiteY2" fmla="*/ 95371 h 6471930"/>
                <a:gd name="connsiteX3" fmla="*/ 4571395 w 4576679"/>
                <a:gd name="connsiteY3" fmla="*/ 2993140 h 6471930"/>
                <a:gd name="connsiteX4" fmla="*/ 3154309 w 4576679"/>
                <a:gd name="connsiteY4" fmla="*/ 5689520 h 64719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6679" h="6471930">
                  <a:moveTo>
                    <a:pt x="3154309" y="5689520"/>
                  </a:moveTo>
                  <a:cubicBezTo>
                    <a:pt x="1195392" y="8356910"/>
                    <a:pt x="-1338488" y="3472077"/>
                    <a:pt x="835154" y="2461627"/>
                  </a:cubicBezTo>
                  <a:cubicBezTo>
                    <a:pt x="1842164" y="1993500"/>
                    <a:pt x="2633396" y="-515952"/>
                    <a:pt x="3593726" y="95371"/>
                  </a:cubicBezTo>
                  <a:cubicBezTo>
                    <a:pt x="4552934" y="701992"/>
                    <a:pt x="4616951" y="1838230"/>
                    <a:pt x="4571395" y="2993140"/>
                  </a:cubicBezTo>
                  <a:cubicBezTo>
                    <a:pt x="4515169" y="4418719"/>
                    <a:pt x="3739450" y="4892743"/>
                    <a:pt x="3154309" y="5689520"/>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02588728-278B-48C3-A566-1707B36C2E3A}"/>
                </a:ext>
              </a:extLst>
            </p:cNvPr>
            <p:cNvSpPr/>
            <p:nvPr/>
          </p:nvSpPr>
          <p:spPr>
            <a:xfrm>
              <a:off x="3405386" y="217738"/>
              <a:ext cx="4646874" cy="6408755"/>
            </a:xfrm>
            <a:custGeom>
              <a:avLst/>
              <a:gdLst>
                <a:gd name="connsiteX0" fmla="*/ 3211738 w 4646873"/>
                <a:gd name="connsiteY0" fmla="*/ 5703377 h 6408755"/>
                <a:gd name="connsiteX1" fmla="*/ 785747 w 4646873"/>
                <a:gd name="connsiteY1" fmla="*/ 2424873 h 6408755"/>
                <a:gd name="connsiteX2" fmla="*/ 3680707 w 4646873"/>
                <a:gd name="connsiteY2" fmla="*/ 120950 h 6408755"/>
                <a:gd name="connsiteX3" fmla="*/ 4604256 w 4646873"/>
                <a:gd name="connsiteY3" fmla="*/ 3029669 h 6408755"/>
                <a:gd name="connsiteX4" fmla="*/ 3211738 w 4646873"/>
                <a:gd name="connsiteY4" fmla="*/ 5703377 h 64087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6873" h="6408755">
                  <a:moveTo>
                    <a:pt x="3211738" y="5703377"/>
                  </a:moveTo>
                  <a:cubicBezTo>
                    <a:pt x="1263490" y="8129368"/>
                    <a:pt x="-1321140" y="3667877"/>
                    <a:pt x="785747" y="2424873"/>
                  </a:cubicBezTo>
                  <a:cubicBezTo>
                    <a:pt x="1738777" y="1862616"/>
                    <a:pt x="2776322" y="-564569"/>
                    <a:pt x="3680707" y="120950"/>
                  </a:cubicBezTo>
                  <a:cubicBezTo>
                    <a:pt x="4583759" y="800854"/>
                    <a:pt x="4750471" y="1917929"/>
                    <a:pt x="4604256" y="3029669"/>
                  </a:cubicBezTo>
                  <a:cubicBezTo>
                    <a:pt x="4424698" y="4395232"/>
                    <a:pt x="3819131" y="4947031"/>
                    <a:pt x="3211738" y="5703377"/>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0F9D3200-0B45-4B35-AA8B-3C512BBDE2BB}"/>
                </a:ext>
              </a:extLst>
            </p:cNvPr>
            <p:cNvSpPr/>
            <p:nvPr/>
          </p:nvSpPr>
          <p:spPr>
            <a:xfrm>
              <a:off x="3402860" y="242400"/>
              <a:ext cx="4724088" cy="6352600"/>
            </a:xfrm>
            <a:custGeom>
              <a:avLst/>
              <a:gdLst>
                <a:gd name="connsiteX0" fmla="*/ 3268524 w 4724087"/>
                <a:gd name="connsiteY0" fmla="*/ 5720340 h 6352599"/>
                <a:gd name="connsiteX1" fmla="*/ 735697 w 4724087"/>
                <a:gd name="connsiteY1" fmla="*/ 2391297 h 6352599"/>
                <a:gd name="connsiteX2" fmla="*/ 3767186 w 4724087"/>
                <a:gd name="connsiteY2" fmla="*/ 149636 h 6352599"/>
                <a:gd name="connsiteX3" fmla="*/ 4636685 w 4724087"/>
                <a:gd name="connsiteY3" fmla="*/ 3069235 h 6352599"/>
                <a:gd name="connsiteX4" fmla="*/ 3268524 w 4724087"/>
                <a:gd name="connsiteY4" fmla="*/ 5720340 h 6352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4087" h="6352599">
                  <a:moveTo>
                    <a:pt x="3268524" y="5720340"/>
                  </a:moveTo>
                  <a:cubicBezTo>
                    <a:pt x="1338738" y="7907810"/>
                    <a:pt x="-1302329" y="3871979"/>
                    <a:pt x="735697" y="2391297"/>
                  </a:cubicBezTo>
                  <a:cubicBezTo>
                    <a:pt x="1635730" y="1737295"/>
                    <a:pt x="2918675" y="-610078"/>
                    <a:pt x="3767186" y="149636"/>
                  </a:cubicBezTo>
                  <a:cubicBezTo>
                    <a:pt x="4614082" y="902753"/>
                    <a:pt x="4884190" y="2000595"/>
                    <a:pt x="4636685" y="3069235"/>
                  </a:cubicBezTo>
                  <a:cubicBezTo>
                    <a:pt x="4334357" y="4374501"/>
                    <a:pt x="3899993" y="5004567"/>
                    <a:pt x="3268524" y="5720340"/>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AFCC4A4C-D54F-4DEA-968C-78B468459DD1}"/>
                </a:ext>
              </a:extLst>
            </p:cNvPr>
            <p:cNvSpPr/>
            <p:nvPr/>
          </p:nvSpPr>
          <p:spPr>
            <a:xfrm>
              <a:off x="3401335" y="263925"/>
              <a:ext cx="4794282" cy="6303464"/>
            </a:xfrm>
            <a:custGeom>
              <a:avLst/>
              <a:gdLst>
                <a:gd name="connsiteX0" fmla="*/ 3324380 w 4794282"/>
                <a:gd name="connsiteY0" fmla="*/ 5740441 h 6303463"/>
                <a:gd name="connsiteX1" fmla="*/ 684647 w 4794282"/>
                <a:gd name="connsiteY1" fmla="*/ 2360857 h 6303463"/>
                <a:gd name="connsiteX2" fmla="*/ 3852594 w 4794282"/>
                <a:gd name="connsiteY2" fmla="*/ 181389 h 6303463"/>
                <a:gd name="connsiteX3" fmla="*/ 4667973 w 4794282"/>
                <a:gd name="connsiteY3" fmla="*/ 3111938 h 6303463"/>
                <a:gd name="connsiteX4" fmla="*/ 3324380 w 4794282"/>
                <a:gd name="connsiteY4" fmla="*/ 5740441 h 6303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4282" h="6303463">
                  <a:moveTo>
                    <a:pt x="3324380" y="5740441"/>
                  </a:moveTo>
                  <a:cubicBezTo>
                    <a:pt x="1421057" y="7693251"/>
                    <a:pt x="-1281079" y="4083640"/>
                    <a:pt x="684647" y="2360857"/>
                  </a:cubicBezTo>
                  <a:cubicBezTo>
                    <a:pt x="1533298" y="1617077"/>
                    <a:pt x="3060028" y="-652451"/>
                    <a:pt x="3852594" y="181389"/>
                  </a:cubicBezTo>
                  <a:cubicBezTo>
                    <a:pt x="4643264" y="1007719"/>
                    <a:pt x="5017401" y="2086257"/>
                    <a:pt x="4667973" y="3111938"/>
                  </a:cubicBezTo>
                  <a:cubicBezTo>
                    <a:pt x="4243858" y="4356978"/>
                    <a:pt x="3981892" y="5065802"/>
                    <a:pt x="3324380" y="5740441"/>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18048BF9-462D-40FE-82FA-854CD80E3008}"/>
                </a:ext>
              </a:extLst>
            </p:cNvPr>
            <p:cNvSpPr/>
            <p:nvPr/>
          </p:nvSpPr>
          <p:spPr>
            <a:xfrm>
              <a:off x="3400851" y="282397"/>
              <a:ext cx="4871496" cy="6254328"/>
            </a:xfrm>
            <a:custGeom>
              <a:avLst/>
              <a:gdLst>
                <a:gd name="connsiteX0" fmla="*/ 3379194 w 4871496"/>
                <a:gd name="connsiteY0" fmla="*/ 5763593 h 6254327"/>
                <a:gd name="connsiteX1" fmla="*/ 632555 w 4871496"/>
                <a:gd name="connsiteY1" fmla="*/ 2333470 h 6254327"/>
                <a:gd name="connsiteX2" fmla="*/ 3936959 w 4871496"/>
                <a:gd name="connsiteY2" fmla="*/ 216264 h 6254327"/>
                <a:gd name="connsiteX3" fmla="*/ 4698289 w 4871496"/>
                <a:gd name="connsiteY3" fmla="*/ 3157764 h 6254327"/>
                <a:gd name="connsiteX4" fmla="*/ 3379194 w 4871496"/>
                <a:gd name="connsiteY4" fmla="*/ 5763593 h 6254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71496" h="6254327">
                  <a:moveTo>
                    <a:pt x="3379194" y="5763593"/>
                  </a:moveTo>
                  <a:cubicBezTo>
                    <a:pt x="1510266" y="7486867"/>
                    <a:pt x="-1256589" y="4301443"/>
                    <a:pt x="632555" y="2333470"/>
                  </a:cubicBezTo>
                  <a:cubicBezTo>
                    <a:pt x="1431508" y="1501104"/>
                    <a:pt x="3200409" y="-691772"/>
                    <a:pt x="3936959" y="216264"/>
                  </a:cubicBezTo>
                  <a:cubicBezTo>
                    <a:pt x="4671474" y="1115806"/>
                    <a:pt x="5150341" y="2175181"/>
                    <a:pt x="4698289" y="3157764"/>
                  </a:cubicBezTo>
                  <a:cubicBezTo>
                    <a:pt x="4153088" y="4342647"/>
                    <a:pt x="4065064" y="5131141"/>
                    <a:pt x="3379194" y="5763593"/>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212F3C81-B526-4612-9DAE-179BF4B0021A}"/>
                </a:ext>
              </a:extLst>
            </p:cNvPr>
            <p:cNvSpPr/>
            <p:nvPr/>
          </p:nvSpPr>
          <p:spPr>
            <a:xfrm>
              <a:off x="3401113" y="297773"/>
              <a:ext cx="4948710" cy="6212211"/>
            </a:xfrm>
            <a:custGeom>
              <a:avLst/>
              <a:gdLst>
                <a:gd name="connsiteX0" fmla="*/ 3433192 w 4948710"/>
                <a:gd name="connsiteY0" fmla="*/ 5789843 h 6212210"/>
                <a:gd name="connsiteX1" fmla="*/ 579717 w 4948710"/>
                <a:gd name="connsiteY1" fmla="*/ 2309110 h 6212210"/>
                <a:gd name="connsiteX2" fmla="*/ 4020579 w 4948710"/>
                <a:gd name="connsiteY2" fmla="*/ 254237 h 6212210"/>
                <a:gd name="connsiteX3" fmla="*/ 4727789 w 4948710"/>
                <a:gd name="connsiteY3" fmla="*/ 3206687 h 6212210"/>
                <a:gd name="connsiteX4" fmla="*/ 3433192 w 4948710"/>
                <a:gd name="connsiteY4" fmla="*/ 5789843 h 6212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8710" h="6212210">
                  <a:moveTo>
                    <a:pt x="3433192" y="5789843"/>
                  </a:moveTo>
                  <a:cubicBezTo>
                    <a:pt x="1606170" y="7289759"/>
                    <a:pt x="-1228353" y="4524237"/>
                    <a:pt x="579717" y="2309110"/>
                  </a:cubicBezTo>
                  <a:cubicBezTo>
                    <a:pt x="1330797" y="1388860"/>
                    <a:pt x="3339974" y="-727994"/>
                    <a:pt x="4020579" y="254237"/>
                  </a:cubicBezTo>
                  <a:cubicBezTo>
                    <a:pt x="4698939" y="1226992"/>
                    <a:pt x="5283097" y="2267625"/>
                    <a:pt x="4727789" y="3206687"/>
                  </a:cubicBezTo>
                  <a:cubicBezTo>
                    <a:pt x="4062415" y="4331834"/>
                    <a:pt x="4149808" y="5201544"/>
                    <a:pt x="3433192" y="5789843"/>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37F4E0FC-6088-48BA-AEA2-4B6F9F081DBF}"/>
                </a:ext>
              </a:extLst>
            </p:cNvPr>
            <p:cNvSpPr/>
            <p:nvPr/>
          </p:nvSpPr>
          <p:spPr>
            <a:xfrm>
              <a:off x="3401655" y="310018"/>
              <a:ext cx="5018905" cy="6177114"/>
            </a:xfrm>
            <a:custGeom>
              <a:avLst/>
              <a:gdLst>
                <a:gd name="connsiteX0" fmla="*/ 3486981 w 5018904"/>
                <a:gd name="connsiteY0" fmla="*/ 5819223 h 6177113"/>
                <a:gd name="connsiteX1" fmla="*/ 526599 w 5018904"/>
                <a:gd name="connsiteY1" fmla="*/ 2287950 h 6177113"/>
                <a:gd name="connsiteX2" fmla="*/ 4103990 w 5018904"/>
                <a:gd name="connsiteY2" fmla="*/ 295269 h 6177113"/>
                <a:gd name="connsiteX3" fmla="*/ 4757079 w 5018904"/>
                <a:gd name="connsiteY3" fmla="*/ 3258599 h 6177113"/>
                <a:gd name="connsiteX4" fmla="*/ 3486981 w 5018904"/>
                <a:gd name="connsiteY4" fmla="*/ 5819223 h 6177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18904" h="6177113">
                  <a:moveTo>
                    <a:pt x="3486981" y="5819223"/>
                  </a:moveTo>
                  <a:cubicBezTo>
                    <a:pt x="1708323" y="7103291"/>
                    <a:pt x="-1195973" y="4750934"/>
                    <a:pt x="526599" y="2287950"/>
                  </a:cubicBezTo>
                  <a:cubicBezTo>
                    <a:pt x="1231562" y="1279957"/>
                    <a:pt x="3479259" y="-761088"/>
                    <a:pt x="4103990" y="295269"/>
                  </a:cubicBezTo>
                  <a:cubicBezTo>
                    <a:pt x="4726194" y="1341237"/>
                    <a:pt x="5416135" y="2363690"/>
                    <a:pt x="4757079" y="3258599"/>
                  </a:cubicBezTo>
                  <a:cubicBezTo>
                    <a:pt x="3971954" y="4324853"/>
                    <a:pt x="4236798" y="5277813"/>
                    <a:pt x="3486981" y="5819223"/>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612EBC3-8C1A-4F47-961E-FEECF0B536F5}"/>
                </a:ext>
              </a:extLst>
            </p:cNvPr>
            <p:cNvSpPr/>
            <p:nvPr/>
          </p:nvSpPr>
          <p:spPr>
            <a:xfrm>
              <a:off x="3401771" y="319198"/>
              <a:ext cx="5096119" cy="6149036"/>
            </a:xfrm>
            <a:custGeom>
              <a:avLst/>
              <a:gdLst>
                <a:gd name="connsiteX0" fmla="*/ 3541125 w 5096118"/>
                <a:gd name="connsiteY0" fmla="*/ 5851598 h 6149035"/>
                <a:gd name="connsiteX1" fmla="*/ 473908 w 5096118"/>
                <a:gd name="connsiteY1" fmla="*/ 2269785 h 6149035"/>
                <a:gd name="connsiteX2" fmla="*/ 4187757 w 5096118"/>
                <a:gd name="connsiteY2" fmla="*/ 339437 h 6149035"/>
                <a:gd name="connsiteX3" fmla="*/ 4786797 w 5096118"/>
                <a:gd name="connsiteY3" fmla="*/ 3313717 h 6149035"/>
                <a:gd name="connsiteX4" fmla="*/ 3541125 w 5096118"/>
                <a:gd name="connsiteY4" fmla="*/ 5851598 h 6149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6118" h="6149035">
                  <a:moveTo>
                    <a:pt x="3541125" y="5851598"/>
                  </a:moveTo>
                  <a:cubicBezTo>
                    <a:pt x="1815956" y="6928593"/>
                    <a:pt x="-1159307" y="4980555"/>
                    <a:pt x="473908" y="2269785"/>
                  </a:cubicBezTo>
                  <a:cubicBezTo>
                    <a:pt x="1134227" y="1173839"/>
                    <a:pt x="3618971" y="-791115"/>
                    <a:pt x="4187757" y="339437"/>
                  </a:cubicBezTo>
                  <a:cubicBezTo>
                    <a:pt x="4753735" y="1458618"/>
                    <a:pt x="5549811" y="2463452"/>
                    <a:pt x="4786797" y="3313717"/>
                  </a:cubicBezTo>
                  <a:cubicBezTo>
                    <a:pt x="3882200" y="4321710"/>
                    <a:pt x="4326602" y="5361290"/>
                    <a:pt x="3541125" y="5851598"/>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2799CBE4-5179-4ED5-B172-34588CA0B4F9}"/>
                </a:ext>
              </a:extLst>
            </p:cNvPr>
            <p:cNvSpPr/>
            <p:nvPr/>
          </p:nvSpPr>
          <p:spPr>
            <a:xfrm>
              <a:off x="3400769" y="325295"/>
              <a:ext cx="5173332" cy="6127977"/>
            </a:xfrm>
            <a:custGeom>
              <a:avLst/>
              <a:gdLst>
                <a:gd name="connsiteX0" fmla="*/ 3596458 w 5173332"/>
                <a:gd name="connsiteY0" fmla="*/ 5887127 h 6127977"/>
                <a:gd name="connsiteX1" fmla="*/ 422334 w 5173332"/>
                <a:gd name="connsiteY1" fmla="*/ 2254774 h 6127977"/>
                <a:gd name="connsiteX2" fmla="*/ 4272641 w 5173332"/>
                <a:gd name="connsiteY2" fmla="*/ 386688 h 6127977"/>
                <a:gd name="connsiteX3" fmla="*/ 4817560 w 5173332"/>
                <a:gd name="connsiteY3" fmla="*/ 3371919 h 6127977"/>
                <a:gd name="connsiteX4" fmla="*/ 3596458 w 5173332"/>
                <a:gd name="connsiteY4" fmla="*/ 5887127 h 6127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3332" h="6127977">
                  <a:moveTo>
                    <a:pt x="3596458" y="5887127"/>
                  </a:moveTo>
                  <a:cubicBezTo>
                    <a:pt x="1927514" y="6766734"/>
                    <a:pt x="-1118154" y="5212488"/>
                    <a:pt x="422334" y="2254774"/>
                  </a:cubicBezTo>
                  <a:cubicBezTo>
                    <a:pt x="1039273" y="1070382"/>
                    <a:pt x="3759870" y="-818060"/>
                    <a:pt x="4272641" y="386688"/>
                  </a:cubicBezTo>
                  <a:cubicBezTo>
                    <a:pt x="4782463" y="1579152"/>
                    <a:pt x="5684673" y="2566999"/>
                    <a:pt x="4817560" y="3371919"/>
                  </a:cubicBezTo>
                  <a:cubicBezTo>
                    <a:pt x="3793704" y="4322352"/>
                    <a:pt x="4419628" y="5453325"/>
                    <a:pt x="3596458" y="5887127"/>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E9D24A4B-B277-40D6-A915-4F36A42A756A}"/>
                </a:ext>
              </a:extLst>
            </p:cNvPr>
            <p:cNvSpPr/>
            <p:nvPr/>
          </p:nvSpPr>
          <p:spPr>
            <a:xfrm>
              <a:off x="3397953" y="328282"/>
              <a:ext cx="5257566" cy="6113939"/>
            </a:xfrm>
            <a:custGeom>
              <a:avLst/>
              <a:gdLst>
                <a:gd name="connsiteX0" fmla="*/ 3653604 w 5257565"/>
                <a:gd name="connsiteY0" fmla="*/ 5925765 h 6113938"/>
                <a:gd name="connsiteX1" fmla="*/ 372644 w 5257565"/>
                <a:gd name="connsiteY1" fmla="*/ 2242801 h 6113938"/>
                <a:gd name="connsiteX2" fmla="*/ 4359410 w 5257565"/>
                <a:gd name="connsiteY2" fmla="*/ 436978 h 6113938"/>
                <a:gd name="connsiteX3" fmla="*/ 4850280 w 5257565"/>
                <a:gd name="connsiteY3" fmla="*/ 3433159 h 6113938"/>
                <a:gd name="connsiteX4" fmla="*/ 3653604 w 5257565"/>
                <a:gd name="connsiteY4" fmla="*/ 5925765 h 6113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7565" h="6113938">
                  <a:moveTo>
                    <a:pt x="3653604" y="5925765"/>
                  </a:moveTo>
                  <a:cubicBezTo>
                    <a:pt x="2040746" y="6618374"/>
                    <a:pt x="-1072520" y="5446407"/>
                    <a:pt x="372644" y="2242801"/>
                  </a:cubicBezTo>
                  <a:cubicBezTo>
                    <a:pt x="947116" y="969333"/>
                    <a:pt x="3902584" y="-841895"/>
                    <a:pt x="4359410" y="436978"/>
                  </a:cubicBezTo>
                  <a:cubicBezTo>
                    <a:pt x="4813077" y="1702654"/>
                    <a:pt x="5821350" y="2674146"/>
                    <a:pt x="4850280" y="3433159"/>
                  </a:cubicBezTo>
                  <a:cubicBezTo>
                    <a:pt x="3706812" y="4326734"/>
                    <a:pt x="4515943" y="5555489"/>
                    <a:pt x="3653604" y="5925765"/>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3F8FFE48-B7FA-49BD-B330-58D47B684FCD}"/>
                </a:ext>
              </a:extLst>
            </p:cNvPr>
            <p:cNvSpPr/>
            <p:nvPr/>
          </p:nvSpPr>
          <p:spPr>
            <a:xfrm>
              <a:off x="3392565" y="328280"/>
              <a:ext cx="5334780" cy="6106919"/>
            </a:xfrm>
            <a:custGeom>
              <a:avLst/>
              <a:gdLst>
                <a:gd name="connsiteX0" fmla="*/ 3713253 w 5334779"/>
                <a:gd name="connsiteY0" fmla="*/ 5967392 h 6106919"/>
                <a:gd name="connsiteX1" fmla="*/ 325387 w 5334779"/>
                <a:gd name="connsiteY1" fmla="*/ 2233889 h 6106919"/>
                <a:gd name="connsiteX2" fmla="*/ 4448611 w 5334779"/>
                <a:gd name="connsiteY2" fmla="*/ 490328 h 6106919"/>
                <a:gd name="connsiteX3" fmla="*/ 4885361 w 5334779"/>
                <a:gd name="connsiteY3" fmla="*/ 3497389 h 6106919"/>
                <a:gd name="connsiteX4" fmla="*/ 3713253 w 5334779"/>
                <a:gd name="connsiteY4" fmla="*/ 5967392 h 6106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779" h="6106919">
                  <a:moveTo>
                    <a:pt x="3713253" y="5967392"/>
                  </a:moveTo>
                  <a:cubicBezTo>
                    <a:pt x="2152620" y="6483673"/>
                    <a:pt x="-1022276" y="5681911"/>
                    <a:pt x="325387" y="2233889"/>
                  </a:cubicBezTo>
                  <a:cubicBezTo>
                    <a:pt x="858233" y="870642"/>
                    <a:pt x="4047730" y="-862741"/>
                    <a:pt x="4448611" y="490328"/>
                  </a:cubicBezTo>
                  <a:cubicBezTo>
                    <a:pt x="4846052" y="1829217"/>
                    <a:pt x="5960248" y="2784845"/>
                    <a:pt x="4885361" y="3497389"/>
                  </a:cubicBezTo>
                  <a:cubicBezTo>
                    <a:pt x="3622351" y="4334739"/>
                    <a:pt x="4614972" y="5669066"/>
                    <a:pt x="3713253" y="5967392"/>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DB3FD70-2672-4E7E-942E-96E6F71D9FB8}"/>
                </a:ext>
              </a:extLst>
            </p:cNvPr>
            <p:cNvSpPr/>
            <p:nvPr/>
          </p:nvSpPr>
          <p:spPr>
            <a:xfrm>
              <a:off x="3384281" y="325313"/>
              <a:ext cx="5419013" cy="6106919"/>
            </a:xfrm>
            <a:custGeom>
              <a:avLst/>
              <a:gdLst>
                <a:gd name="connsiteX0" fmla="*/ 3775867 w 5419013"/>
                <a:gd name="connsiteY0" fmla="*/ 6011985 h 6106919"/>
                <a:gd name="connsiteX1" fmla="*/ 281095 w 5419013"/>
                <a:gd name="connsiteY1" fmla="*/ 2227941 h 6106919"/>
                <a:gd name="connsiteX2" fmla="*/ 4540776 w 5419013"/>
                <a:gd name="connsiteY2" fmla="*/ 546643 h 6106919"/>
                <a:gd name="connsiteX3" fmla="*/ 4923407 w 5419013"/>
                <a:gd name="connsiteY3" fmla="*/ 3564654 h 6106919"/>
                <a:gd name="connsiteX4" fmla="*/ 3775867 w 5419013"/>
                <a:gd name="connsiteY4" fmla="*/ 6011985 h 6106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9013" h="6106919">
                  <a:moveTo>
                    <a:pt x="3775867" y="6011985"/>
                  </a:moveTo>
                  <a:cubicBezTo>
                    <a:pt x="2259315" y="6362045"/>
                    <a:pt x="-967524" y="5918977"/>
                    <a:pt x="281095" y="2227941"/>
                  </a:cubicBezTo>
                  <a:cubicBezTo>
                    <a:pt x="772877" y="774284"/>
                    <a:pt x="4195841" y="-880621"/>
                    <a:pt x="4540776" y="546643"/>
                  </a:cubicBezTo>
                  <a:cubicBezTo>
                    <a:pt x="4882062" y="1958745"/>
                    <a:pt x="6101901" y="2898790"/>
                    <a:pt x="4923407" y="3564654"/>
                  </a:cubicBezTo>
                  <a:cubicBezTo>
                    <a:pt x="3540435" y="4346130"/>
                    <a:pt x="4715420" y="5795154"/>
                    <a:pt x="3775867" y="6011985"/>
                  </a:cubicBezTo>
                  <a:close/>
                </a:path>
              </a:pathLst>
            </a:custGeom>
            <a:noFill/>
            <a:ln w="3175" cap="flat">
              <a:gradFill>
                <a:gsLst>
                  <a:gs pos="50000">
                    <a:schemeClr val="accent1">
                      <a:lumMod val="60000"/>
                      <a:lumOff val="40000"/>
                    </a:schemeClr>
                  </a:gs>
                  <a:gs pos="100000">
                    <a:schemeClr val="accent1">
                      <a:lumMod val="60000"/>
                      <a:lumOff val="40000"/>
                      <a:alpha val="0"/>
                    </a:schemeClr>
                  </a:gs>
                  <a:gs pos="0">
                    <a:schemeClr val="accent1">
                      <a:lumMod val="60000"/>
                      <a:lumOff val="40000"/>
                      <a:alpha val="0"/>
                    </a:schemeClr>
                  </a:gs>
                </a:gsLst>
                <a:lin ang="5400000" scaled="0"/>
              </a:gradFill>
              <a:prstDash val="solid"/>
              <a:miter/>
            </a:ln>
          </p:spPr>
          <p:txBody>
            <a:bodyPr rtlCol="0" anchor="ctr"/>
            <a:lstStyle/>
            <a:p>
              <a:endParaRPr lang="en-US"/>
            </a:p>
          </p:txBody>
        </p:sp>
      </p:grpSp>
      <p:grpSp>
        <p:nvGrpSpPr>
          <p:cNvPr id="130" name="Graphic 1">
            <a:extLst>
              <a:ext uri="{FF2B5EF4-FFF2-40B4-BE49-F238E27FC236}">
                <a16:creationId xmlns:a16="http://schemas.microsoft.com/office/drawing/2014/main" id="{A07984CC-BED0-4531-86FA-7F60126D4C2A}"/>
              </a:ext>
            </a:extLst>
          </p:cNvPr>
          <p:cNvGrpSpPr/>
          <p:nvPr/>
        </p:nvGrpSpPr>
        <p:grpSpPr>
          <a:xfrm>
            <a:off x="3767597" y="1326588"/>
            <a:ext cx="4656806" cy="4204823"/>
            <a:chOff x="2857500" y="504825"/>
            <a:chExt cx="6477000" cy="5848350"/>
          </a:xfrm>
        </p:grpSpPr>
        <p:sp>
          <p:nvSpPr>
            <p:cNvPr id="131" name="Freeform: Shape 130">
              <a:extLst>
                <a:ext uri="{FF2B5EF4-FFF2-40B4-BE49-F238E27FC236}">
                  <a16:creationId xmlns:a16="http://schemas.microsoft.com/office/drawing/2014/main" id="{15478157-CE32-4C5D-B6BD-BAED0BF68B0B}"/>
                </a:ext>
              </a:extLst>
            </p:cNvPr>
            <p:cNvSpPr/>
            <p:nvPr/>
          </p:nvSpPr>
          <p:spPr>
            <a:xfrm>
              <a:off x="2864072" y="1366233"/>
              <a:ext cx="6457950" cy="4905375"/>
            </a:xfrm>
            <a:custGeom>
              <a:avLst/>
              <a:gdLst>
                <a:gd name="connsiteX0" fmla="*/ 5160454 w 6457950"/>
                <a:gd name="connsiteY0" fmla="*/ 1383920 h 4905375"/>
                <a:gd name="connsiteX1" fmla="*/ 2784158 w 6457950"/>
                <a:gd name="connsiteY1" fmla="*/ 3964243 h 4905375"/>
                <a:gd name="connsiteX2" fmla="*/ 0 w 6457950"/>
                <a:gd name="connsiteY2" fmla="*/ 2263268 h 4905375"/>
                <a:gd name="connsiteX3" fmla="*/ 2351056 w 6457950"/>
                <a:gd name="connsiteY3" fmla="*/ 297308 h 4905375"/>
                <a:gd name="connsiteX4" fmla="*/ 5160454 w 6457950"/>
                <a:gd name="connsiteY4" fmla="*/ 1383920 h 4905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7950" h="4905375">
                  <a:moveTo>
                    <a:pt x="5160454" y="1383920"/>
                  </a:moveTo>
                  <a:cubicBezTo>
                    <a:pt x="9012364" y="2649983"/>
                    <a:pt x="3155442" y="6746972"/>
                    <a:pt x="2784158" y="3964243"/>
                  </a:cubicBezTo>
                  <a:cubicBezTo>
                    <a:pt x="2598230" y="2570735"/>
                    <a:pt x="0" y="3669158"/>
                    <a:pt x="0" y="2263268"/>
                  </a:cubicBezTo>
                  <a:cubicBezTo>
                    <a:pt x="0" y="857378"/>
                    <a:pt x="1186339" y="1084549"/>
                    <a:pt x="2351056" y="297308"/>
                  </a:cubicBezTo>
                  <a:cubicBezTo>
                    <a:pt x="3805523" y="-685862"/>
                    <a:pt x="4165092" y="1056736"/>
                    <a:pt x="5160454" y="1383920"/>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2" name="Freeform: Shape 131">
              <a:extLst>
                <a:ext uri="{FF2B5EF4-FFF2-40B4-BE49-F238E27FC236}">
                  <a16:creationId xmlns:a16="http://schemas.microsoft.com/office/drawing/2014/main" id="{F8DBBD81-9F03-4FDB-A30F-7D3ACE95ADBD}"/>
                </a:ext>
              </a:extLst>
            </p:cNvPr>
            <p:cNvSpPr/>
            <p:nvPr/>
          </p:nvSpPr>
          <p:spPr>
            <a:xfrm>
              <a:off x="2895806" y="1372090"/>
              <a:ext cx="6381750" cy="4895850"/>
            </a:xfrm>
            <a:custGeom>
              <a:avLst/>
              <a:gdLst>
                <a:gd name="connsiteX0" fmla="*/ 5156819 w 6381750"/>
                <a:gd name="connsiteY0" fmla="*/ 1309864 h 4895850"/>
                <a:gd name="connsiteX1" fmla="*/ 2753566 w 6381750"/>
                <a:gd name="connsiteY1" fmla="*/ 4017631 h 4895850"/>
                <a:gd name="connsiteX2" fmla="*/ 1699 w 6381750"/>
                <a:gd name="connsiteY2" fmla="*/ 2154541 h 4895850"/>
                <a:gd name="connsiteX3" fmla="*/ 2372090 w 6381750"/>
                <a:gd name="connsiteY3" fmla="*/ 245255 h 4895850"/>
                <a:gd name="connsiteX4" fmla="*/ 5156819 w 6381750"/>
                <a:gd name="connsiteY4" fmla="*/ 1309864 h 489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1750" h="4895850">
                  <a:moveTo>
                    <a:pt x="5156819" y="1309864"/>
                  </a:moveTo>
                  <a:cubicBezTo>
                    <a:pt x="8785559" y="2647841"/>
                    <a:pt x="3301826" y="6667486"/>
                    <a:pt x="2753566" y="4017631"/>
                  </a:cubicBezTo>
                  <a:cubicBezTo>
                    <a:pt x="2480771" y="2699181"/>
                    <a:pt x="-75168" y="3514902"/>
                    <a:pt x="1699" y="2154541"/>
                  </a:cubicBezTo>
                  <a:cubicBezTo>
                    <a:pt x="77708" y="794562"/>
                    <a:pt x="1229662" y="911719"/>
                    <a:pt x="2372090" y="245255"/>
                  </a:cubicBezTo>
                  <a:cubicBezTo>
                    <a:pt x="3795125" y="-592374"/>
                    <a:pt x="4196033" y="955630"/>
                    <a:pt x="5156819" y="1309864"/>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3" name="Freeform: Shape 132">
              <a:extLst>
                <a:ext uri="{FF2B5EF4-FFF2-40B4-BE49-F238E27FC236}">
                  <a16:creationId xmlns:a16="http://schemas.microsoft.com/office/drawing/2014/main" id="{1029F983-4237-44FE-9DF5-7FA30A3A39D3}"/>
                </a:ext>
              </a:extLst>
            </p:cNvPr>
            <p:cNvSpPr/>
            <p:nvPr/>
          </p:nvSpPr>
          <p:spPr>
            <a:xfrm>
              <a:off x="2924270" y="1379321"/>
              <a:ext cx="6315075" cy="4886325"/>
            </a:xfrm>
            <a:custGeom>
              <a:avLst/>
              <a:gdLst>
                <a:gd name="connsiteX0" fmla="*/ 5156454 w 6315075"/>
                <a:gd name="connsiteY0" fmla="*/ 1234529 h 4886325"/>
                <a:gd name="connsiteX1" fmla="*/ 2726246 w 6315075"/>
                <a:gd name="connsiteY1" fmla="*/ 4069837 h 4886325"/>
                <a:gd name="connsiteX2" fmla="*/ 6763 w 6315075"/>
                <a:gd name="connsiteY2" fmla="*/ 2044345 h 4886325"/>
                <a:gd name="connsiteX3" fmla="*/ 2396585 w 6315075"/>
                <a:gd name="connsiteY3" fmla="*/ 191828 h 4886325"/>
                <a:gd name="connsiteX4" fmla="*/ 5156454 w 6315075"/>
                <a:gd name="connsiteY4" fmla="*/ 1234529 h 4886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5075" h="4886325">
                  <a:moveTo>
                    <a:pt x="5156454" y="1234529"/>
                  </a:moveTo>
                  <a:cubicBezTo>
                    <a:pt x="8560785" y="2638324"/>
                    <a:pt x="3453575" y="6589961"/>
                    <a:pt x="2726246" y="4069837"/>
                  </a:cubicBezTo>
                  <a:cubicBezTo>
                    <a:pt x="2367725" y="2827681"/>
                    <a:pt x="-146971" y="3359271"/>
                    <a:pt x="6763" y="2044345"/>
                  </a:cubicBezTo>
                  <a:cubicBezTo>
                    <a:pt x="158877" y="730276"/>
                    <a:pt x="1278636" y="742087"/>
                    <a:pt x="2396585" y="191828"/>
                  </a:cubicBezTo>
                  <a:cubicBezTo>
                    <a:pt x="3790760" y="-494449"/>
                    <a:pt x="4229100" y="852101"/>
                    <a:pt x="5156454" y="1234529"/>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4" name="Freeform: Shape 133">
              <a:extLst>
                <a:ext uri="{FF2B5EF4-FFF2-40B4-BE49-F238E27FC236}">
                  <a16:creationId xmlns:a16="http://schemas.microsoft.com/office/drawing/2014/main" id="{F4FD45A0-3377-4246-BC2D-D46C12D13300}"/>
                </a:ext>
              </a:extLst>
            </p:cNvPr>
            <p:cNvSpPr/>
            <p:nvPr/>
          </p:nvSpPr>
          <p:spPr>
            <a:xfrm>
              <a:off x="2949349" y="1384195"/>
              <a:ext cx="6238875" cy="4876800"/>
            </a:xfrm>
            <a:custGeom>
              <a:avLst/>
              <a:gdLst>
                <a:gd name="connsiteX0" fmla="*/ 5159474 w 6238875"/>
                <a:gd name="connsiteY0" fmla="*/ 1161552 h 4876800"/>
                <a:gd name="connsiteX1" fmla="*/ 2702310 w 6238875"/>
                <a:gd name="connsiteY1" fmla="*/ 4124304 h 4876800"/>
                <a:gd name="connsiteX2" fmla="*/ 15116 w 6238875"/>
                <a:gd name="connsiteY2" fmla="*/ 1936506 h 4876800"/>
                <a:gd name="connsiteX3" fmla="*/ 2424275 w 6238875"/>
                <a:gd name="connsiteY3" fmla="*/ 140758 h 4876800"/>
                <a:gd name="connsiteX4" fmla="*/ 5159474 w 6238875"/>
                <a:gd name="connsiteY4" fmla="*/ 1161552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38875" h="4876800">
                  <a:moveTo>
                    <a:pt x="5159474" y="1161552"/>
                  </a:moveTo>
                  <a:cubicBezTo>
                    <a:pt x="8338634" y="2624402"/>
                    <a:pt x="3611661" y="6517555"/>
                    <a:pt x="2702310" y="4124304"/>
                  </a:cubicBezTo>
                  <a:cubicBezTo>
                    <a:pt x="2259778" y="2959682"/>
                    <a:pt x="-215389" y="3206094"/>
                    <a:pt x="15116" y="1936506"/>
                  </a:cubicBezTo>
                  <a:cubicBezTo>
                    <a:pt x="243240" y="668252"/>
                    <a:pt x="1329186" y="572622"/>
                    <a:pt x="2424275" y="140758"/>
                  </a:cubicBezTo>
                  <a:cubicBezTo>
                    <a:pt x="3787588" y="-396833"/>
                    <a:pt x="4264696" y="749786"/>
                    <a:pt x="5159474" y="1161552"/>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5" name="Freeform: Shape 134">
              <a:extLst>
                <a:ext uri="{FF2B5EF4-FFF2-40B4-BE49-F238E27FC236}">
                  <a16:creationId xmlns:a16="http://schemas.microsoft.com/office/drawing/2014/main" id="{7C03BF54-0816-4B13-B0D9-786322B34640}"/>
                </a:ext>
              </a:extLst>
            </p:cNvPr>
            <p:cNvSpPr/>
            <p:nvPr/>
          </p:nvSpPr>
          <p:spPr>
            <a:xfrm>
              <a:off x="2971299" y="1386897"/>
              <a:ext cx="6172200" cy="4876800"/>
            </a:xfrm>
            <a:custGeom>
              <a:avLst/>
              <a:gdLst>
                <a:gd name="connsiteX0" fmla="*/ 5165623 w 6172200"/>
                <a:gd name="connsiteY0" fmla="*/ 1090651 h 4876800"/>
                <a:gd name="connsiteX1" fmla="*/ 2681503 w 6172200"/>
                <a:gd name="connsiteY1" fmla="*/ 4180846 h 4876800"/>
                <a:gd name="connsiteX2" fmla="*/ 26694 w 6172200"/>
                <a:gd name="connsiteY2" fmla="*/ 1830839 h 4876800"/>
                <a:gd name="connsiteX3" fmla="*/ 2455188 w 6172200"/>
                <a:gd name="connsiteY3" fmla="*/ 91859 h 4876800"/>
                <a:gd name="connsiteX4" fmla="*/ 5165623 w 6172200"/>
                <a:gd name="connsiteY4" fmla="*/ 1090651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2200" h="4876800">
                  <a:moveTo>
                    <a:pt x="5165623" y="1090651"/>
                  </a:moveTo>
                  <a:cubicBezTo>
                    <a:pt x="8119325" y="2605031"/>
                    <a:pt x="3776878" y="6449511"/>
                    <a:pt x="2681503" y="4180846"/>
                  </a:cubicBezTo>
                  <a:cubicBezTo>
                    <a:pt x="2157056" y="3094616"/>
                    <a:pt x="-280677" y="3054992"/>
                    <a:pt x="26694" y="1830839"/>
                  </a:cubicBezTo>
                  <a:cubicBezTo>
                    <a:pt x="330828" y="608495"/>
                    <a:pt x="1382293" y="405422"/>
                    <a:pt x="2455188" y="91859"/>
                  </a:cubicBezTo>
                  <a:cubicBezTo>
                    <a:pt x="3786879" y="-297237"/>
                    <a:pt x="4302562" y="648215"/>
                    <a:pt x="5165623" y="1090651"/>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6" name="Freeform: Shape 135">
              <a:extLst>
                <a:ext uri="{FF2B5EF4-FFF2-40B4-BE49-F238E27FC236}">
                  <a16:creationId xmlns:a16="http://schemas.microsoft.com/office/drawing/2014/main" id="{AD9B9B6B-8F53-4EA1-93A6-557CB492695B}"/>
                </a:ext>
              </a:extLst>
            </p:cNvPr>
            <p:cNvSpPr/>
            <p:nvPr/>
          </p:nvSpPr>
          <p:spPr>
            <a:xfrm>
              <a:off x="2990143" y="1385733"/>
              <a:ext cx="6105525" cy="4876800"/>
            </a:xfrm>
            <a:custGeom>
              <a:avLst/>
              <a:gdLst>
                <a:gd name="connsiteX0" fmla="*/ 5174877 w 6105525"/>
                <a:gd name="connsiteY0" fmla="*/ 1023712 h 4876800"/>
                <a:gd name="connsiteX1" fmla="*/ 2663802 w 6105525"/>
                <a:gd name="connsiteY1" fmla="*/ 4241352 h 4876800"/>
                <a:gd name="connsiteX2" fmla="*/ 41379 w 6105525"/>
                <a:gd name="connsiteY2" fmla="*/ 1729038 h 4876800"/>
                <a:gd name="connsiteX3" fmla="*/ 2489209 w 6105525"/>
                <a:gd name="connsiteY3" fmla="*/ 46828 h 4876800"/>
                <a:gd name="connsiteX4" fmla="*/ 5174877 w 6105525"/>
                <a:gd name="connsiteY4" fmla="*/ 1023712 h 4876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5525" h="4876800">
                  <a:moveTo>
                    <a:pt x="5174877" y="1023712"/>
                  </a:moveTo>
                  <a:cubicBezTo>
                    <a:pt x="7903790" y="2581335"/>
                    <a:pt x="3949772" y="6386572"/>
                    <a:pt x="2663802" y="4241352"/>
                  </a:cubicBezTo>
                  <a:cubicBezTo>
                    <a:pt x="2059821" y="3233893"/>
                    <a:pt x="-342860" y="2907757"/>
                    <a:pt x="41379" y="1729038"/>
                  </a:cubicBezTo>
                  <a:cubicBezTo>
                    <a:pt x="421521" y="552510"/>
                    <a:pt x="1437934" y="241709"/>
                    <a:pt x="2489209" y="46828"/>
                  </a:cubicBezTo>
                  <a:cubicBezTo>
                    <a:pt x="3788514" y="-193964"/>
                    <a:pt x="4342964" y="548795"/>
                    <a:pt x="5174877" y="1023712"/>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7" name="Freeform: Shape 136">
              <a:extLst>
                <a:ext uri="{FF2B5EF4-FFF2-40B4-BE49-F238E27FC236}">
                  <a16:creationId xmlns:a16="http://schemas.microsoft.com/office/drawing/2014/main" id="{CBE5FB5F-901C-42B3-A365-D64CDBFEDD5F}"/>
                </a:ext>
              </a:extLst>
            </p:cNvPr>
            <p:cNvSpPr/>
            <p:nvPr/>
          </p:nvSpPr>
          <p:spPr>
            <a:xfrm>
              <a:off x="3005920" y="1375861"/>
              <a:ext cx="6048375" cy="4886325"/>
            </a:xfrm>
            <a:custGeom>
              <a:avLst/>
              <a:gdLst>
                <a:gd name="connsiteX0" fmla="*/ 5187200 w 6048375"/>
                <a:gd name="connsiteY0" fmla="*/ 965385 h 4886325"/>
                <a:gd name="connsiteX1" fmla="*/ 2649168 w 6048375"/>
                <a:gd name="connsiteY1" fmla="*/ 4310565 h 4886325"/>
                <a:gd name="connsiteX2" fmla="*/ 59035 w 6048375"/>
                <a:gd name="connsiteY2" fmla="*/ 1635945 h 4886325"/>
                <a:gd name="connsiteX3" fmla="*/ 2526296 w 6048375"/>
                <a:gd name="connsiteY3" fmla="*/ 10598 h 4886325"/>
                <a:gd name="connsiteX4" fmla="*/ 5187200 w 6048375"/>
                <a:gd name="connsiteY4" fmla="*/ 965385 h 4886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8375" h="4886325">
                  <a:moveTo>
                    <a:pt x="5187200" y="965385"/>
                  </a:moveTo>
                  <a:cubicBezTo>
                    <a:pt x="7692656" y="2557679"/>
                    <a:pt x="4130782" y="6332055"/>
                    <a:pt x="2649168" y="4310565"/>
                  </a:cubicBezTo>
                  <a:cubicBezTo>
                    <a:pt x="1968226" y="3381496"/>
                    <a:pt x="-402070" y="2769324"/>
                    <a:pt x="59035" y="1635945"/>
                  </a:cubicBezTo>
                  <a:cubicBezTo>
                    <a:pt x="515282" y="505232"/>
                    <a:pt x="1496072" y="86322"/>
                    <a:pt x="2526296" y="10598"/>
                  </a:cubicBezTo>
                  <a:cubicBezTo>
                    <a:pt x="3792549" y="-82651"/>
                    <a:pt x="4386148" y="456273"/>
                    <a:pt x="5187200" y="965385"/>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8" name="Freeform: Shape 137">
              <a:extLst>
                <a:ext uri="{FF2B5EF4-FFF2-40B4-BE49-F238E27FC236}">
                  <a16:creationId xmlns:a16="http://schemas.microsoft.com/office/drawing/2014/main" id="{3D4E9C01-470B-480D-BF12-7447AEFE8EE7}"/>
                </a:ext>
              </a:extLst>
            </p:cNvPr>
            <p:cNvSpPr/>
            <p:nvPr/>
          </p:nvSpPr>
          <p:spPr>
            <a:xfrm>
              <a:off x="3018958" y="1337722"/>
              <a:ext cx="6000750" cy="4924425"/>
            </a:xfrm>
            <a:custGeom>
              <a:avLst/>
              <a:gdLst>
                <a:gd name="connsiteX0" fmla="*/ 5202260 w 6000750"/>
                <a:gd name="connsiteY0" fmla="*/ 935419 h 4924425"/>
                <a:gd name="connsiteX1" fmla="*/ 2637178 w 6000750"/>
                <a:gd name="connsiteY1" fmla="*/ 4408044 h 4924425"/>
                <a:gd name="connsiteX2" fmla="*/ 79524 w 6000750"/>
                <a:gd name="connsiteY2" fmla="*/ 1571118 h 4924425"/>
                <a:gd name="connsiteX3" fmla="*/ 2566121 w 6000750"/>
                <a:gd name="connsiteY3" fmla="*/ 2541 h 4924425"/>
                <a:gd name="connsiteX4" fmla="*/ 5202260 w 6000750"/>
                <a:gd name="connsiteY4" fmla="*/ 935419 h 4924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0" h="4924425">
                  <a:moveTo>
                    <a:pt x="5202260" y="935419"/>
                  </a:moveTo>
                  <a:cubicBezTo>
                    <a:pt x="7486641" y="2553336"/>
                    <a:pt x="4319388" y="6304090"/>
                    <a:pt x="2637178" y="4408044"/>
                  </a:cubicBezTo>
                  <a:cubicBezTo>
                    <a:pt x="1881750" y="3556414"/>
                    <a:pt x="-458448" y="2659063"/>
                    <a:pt x="79524" y="1571118"/>
                  </a:cubicBezTo>
                  <a:cubicBezTo>
                    <a:pt x="611781" y="486316"/>
                    <a:pt x="1556566" y="-41465"/>
                    <a:pt x="2566121" y="2541"/>
                  </a:cubicBezTo>
                  <a:cubicBezTo>
                    <a:pt x="3798751" y="56167"/>
                    <a:pt x="4432069" y="389827"/>
                    <a:pt x="5202260" y="935419"/>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39" name="Freeform: Shape 138">
              <a:extLst>
                <a:ext uri="{FF2B5EF4-FFF2-40B4-BE49-F238E27FC236}">
                  <a16:creationId xmlns:a16="http://schemas.microsoft.com/office/drawing/2014/main" id="{D98181F3-A905-4FB0-A230-ED418B4F6236}"/>
                </a:ext>
              </a:extLst>
            </p:cNvPr>
            <p:cNvSpPr/>
            <p:nvPr/>
          </p:nvSpPr>
          <p:spPr>
            <a:xfrm>
              <a:off x="3029309" y="1268282"/>
              <a:ext cx="5943600" cy="5000625"/>
            </a:xfrm>
            <a:custGeom>
              <a:avLst/>
              <a:gdLst>
                <a:gd name="connsiteX0" fmla="*/ 5220008 w 5943600"/>
                <a:gd name="connsiteY0" fmla="*/ 936660 h 5000625"/>
                <a:gd name="connsiteX1" fmla="*/ 2627970 w 5943600"/>
                <a:gd name="connsiteY1" fmla="*/ 4536729 h 5000625"/>
                <a:gd name="connsiteX2" fmla="*/ 102702 w 5943600"/>
                <a:gd name="connsiteY2" fmla="*/ 1537592 h 5000625"/>
                <a:gd name="connsiteX3" fmla="*/ 2608634 w 5943600"/>
                <a:gd name="connsiteY3" fmla="*/ 25784 h 5000625"/>
                <a:gd name="connsiteX4" fmla="*/ 5220008 w 5943600"/>
                <a:gd name="connsiteY4" fmla="*/ 936660 h 5000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3600" h="5000625">
                  <a:moveTo>
                    <a:pt x="5220008" y="936660"/>
                  </a:moveTo>
                  <a:cubicBezTo>
                    <a:pt x="7286933" y="2571245"/>
                    <a:pt x="4515063" y="6304188"/>
                    <a:pt x="2627970" y="4536729"/>
                  </a:cubicBezTo>
                  <a:cubicBezTo>
                    <a:pt x="1799962" y="3761203"/>
                    <a:pt x="-512137" y="2580103"/>
                    <a:pt x="102702" y="1537592"/>
                  </a:cubicBezTo>
                  <a:cubicBezTo>
                    <a:pt x="710968" y="498605"/>
                    <a:pt x="1619463" y="-138808"/>
                    <a:pt x="2608634" y="25784"/>
                  </a:cubicBezTo>
                  <a:cubicBezTo>
                    <a:pt x="3807451" y="225142"/>
                    <a:pt x="4481249" y="352396"/>
                    <a:pt x="5220008" y="936660"/>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0" name="Freeform: Shape 139">
              <a:extLst>
                <a:ext uri="{FF2B5EF4-FFF2-40B4-BE49-F238E27FC236}">
                  <a16:creationId xmlns:a16="http://schemas.microsoft.com/office/drawing/2014/main" id="{04803C86-D174-4EB6-98DE-F3B4C42C9270}"/>
                </a:ext>
              </a:extLst>
            </p:cNvPr>
            <p:cNvSpPr/>
            <p:nvPr/>
          </p:nvSpPr>
          <p:spPr>
            <a:xfrm>
              <a:off x="3037042" y="1186255"/>
              <a:ext cx="5905500" cy="5076825"/>
            </a:xfrm>
            <a:custGeom>
              <a:avLst/>
              <a:gdLst>
                <a:gd name="connsiteX0" fmla="*/ 5240374 w 5905500"/>
                <a:gd name="connsiteY0" fmla="*/ 950584 h 5076825"/>
                <a:gd name="connsiteX1" fmla="*/ 2621380 w 5905500"/>
                <a:gd name="connsiteY1" fmla="*/ 4678193 h 5076825"/>
                <a:gd name="connsiteX2" fmla="*/ 128402 w 5905500"/>
                <a:gd name="connsiteY2" fmla="*/ 1516654 h 5076825"/>
                <a:gd name="connsiteX3" fmla="*/ 2653765 w 5905500"/>
                <a:gd name="connsiteY3" fmla="*/ 61615 h 5076825"/>
                <a:gd name="connsiteX4" fmla="*/ 5240374 w 5905500"/>
                <a:gd name="connsiteY4" fmla="*/ 950584 h 5076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5500" h="5076825">
                  <a:moveTo>
                    <a:pt x="5240374" y="950584"/>
                  </a:moveTo>
                  <a:cubicBezTo>
                    <a:pt x="7094606" y="2593265"/>
                    <a:pt x="4716785" y="6312588"/>
                    <a:pt x="2621380" y="4678193"/>
                  </a:cubicBezTo>
                  <a:cubicBezTo>
                    <a:pt x="1722220" y="3976771"/>
                    <a:pt x="-563209" y="2513827"/>
                    <a:pt x="128402" y="1516654"/>
                  </a:cubicBezTo>
                  <a:cubicBezTo>
                    <a:pt x="812773" y="523578"/>
                    <a:pt x="1685072" y="-224421"/>
                    <a:pt x="2653765" y="61615"/>
                  </a:cubicBezTo>
                  <a:cubicBezTo>
                    <a:pt x="3818863" y="405658"/>
                    <a:pt x="4534191" y="324982"/>
                    <a:pt x="5240374" y="950584"/>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1" name="Freeform: Shape 140">
              <a:extLst>
                <a:ext uri="{FF2B5EF4-FFF2-40B4-BE49-F238E27FC236}">
                  <a16:creationId xmlns:a16="http://schemas.microsoft.com/office/drawing/2014/main" id="{7C3BF6AC-96D7-486A-903E-B1439A64049F}"/>
                </a:ext>
              </a:extLst>
            </p:cNvPr>
            <p:cNvSpPr/>
            <p:nvPr/>
          </p:nvSpPr>
          <p:spPr>
            <a:xfrm>
              <a:off x="3042400" y="1097442"/>
              <a:ext cx="5867400" cy="5172075"/>
            </a:xfrm>
            <a:custGeom>
              <a:avLst/>
              <a:gdLst>
                <a:gd name="connsiteX0" fmla="*/ 5263114 w 5867400"/>
                <a:gd name="connsiteY0" fmla="*/ 971197 h 5172075"/>
                <a:gd name="connsiteX1" fmla="*/ 2617165 w 5867400"/>
                <a:gd name="connsiteY1" fmla="*/ 4826250 h 5172075"/>
                <a:gd name="connsiteX2" fmla="*/ 156571 w 5867400"/>
                <a:gd name="connsiteY2" fmla="*/ 1502502 h 5172075"/>
                <a:gd name="connsiteX3" fmla="*/ 2701270 w 5867400"/>
                <a:gd name="connsiteY3" fmla="*/ 104232 h 5172075"/>
                <a:gd name="connsiteX4" fmla="*/ 5263114 w 5867400"/>
                <a:gd name="connsiteY4" fmla="*/ 971197 h 517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7400" h="5172075">
                  <a:moveTo>
                    <a:pt x="5263114" y="971197"/>
                  </a:moveTo>
                  <a:cubicBezTo>
                    <a:pt x="6910558" y="2614165"/>
                    <a:pt x="4922977" y="6322724"/>
                    <a:pt x="2617165" y="4826250"/>
                  </a:cubicBezTo>
                  <a:cubicBezTo>
                    <a:pt x="1647615" y="4197029"/>
                    <a:pt x="-611906" y="2454240"/>
                    <a:pt x="156571" y="1502502"/>
                  </a:cubicBezTo>
                  <a:cubicBezTo>
                    <a:pt x="916952" y="555241"/>
                    <a:pt x="1753533" y="-304105"/>
                    <a:pt x="2701270" y="104232"/>
                  </a:cubicBezTo>
                  <a:cubicBezTo>
                    <a:pt x="3833221" y="592007"/>
                    <a:pt x="4591602" y="301494"/>
                    <a:pt x="5263114" y="971197"/>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2" name="Freeform: Shape 141">
              <a:extLst>
                <a:ext uri="{FF2B5EF4-FFF2-40B4-BE49-F238E27FC236}">
                  <a16:creationId xmlns:a16="http://schemas.microsoft.com/office/drawing/2014/main" id="{EE52969E-9F1B-40E8-9C2E-46237A7010D7}"/>
                </a:ext>
              </a:extLst>
            </p:cNvPr>
            <p:cNvSpPr/>
            <p:nvPr/>
          </p:nvSpPr>
          <p:spPr>
            <a:xfrm>
              <a:off x="3045335" y="1004450"/>
              <a:ext cx="5829300" cy="5267325"/>
            </a:xfrm>
            <a:custGeom>
              <a:avLst/>
              <a:gdLst>
                <a:gd name="connsiteX0" fmla="*/ 5288374 w 5829300"/>
                <a:gd name="connsiteY0" fmla="*/ 996086 h 5267325"/>
                <a:gd name="connsiteX1" fmla="*/ 2615468 w 5829300"/>
                <a:gd name="connsiteY1" fmla="*/ 4978584 h 5267325"/>
                <a:gd name="connsiteX2" fmla="*/ 187069 w 5829300"/>
                <a:gd name="connsiteY2" fmla="*/ 1492529 h 5267325"/>
                <a:gd name="connsiteX3" fmla="*/ 2751104 w 5829300"/>
                <a:gd name="connsiteY3" fmla="*/ 151028 h 5267325"/>
                <a:gd name="connsiteX4" fmla="*/ 5288374 w 5829300"/>
                <a:gd name="connsiteY4" fmla="*/ 996086 h 5267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29300" h="5267325">
                  <a:moveTo>
                    <a:pt x="5288374" y="996086"/>
                  </a:moveTo>
                  <a:cubicBezTo>
                    <a:pt x="6736078" y="2632672"/>
                    <a:pt x="5132450" y="6332086"/>
                    <a:pt x="2615468" y="4978584"/>
                  </a:cubicBezTo>
                  <a:cubicBezTo>
                    <a:pt x="1575719" y="4419562"/>
                    <a:pt x="-658274" y="2398833"/>
                    <a:pt x="187069" y="1492529"/>
                  </a:cubicBezTo>
                  <a:cubicBezTo>
                    <a:pt x="1023460" y="591178"/>
                    <a:pt x="1824988" y="-380181"/>
                    <a:pt x="2751104" y="151028"/>
                  </a:cubicBezTo>
                  <a:cubicBezTo>
                    <a:pt x="3850670" y="781774"/>
                    <a:pt x="4654485" y="279520"/>
                    <a:pt x="5288374" y="996086"/>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3" name="Freeform: Shape 142">
              <a:extLst>
                <a:ext uri="{FF2B5EF4-FFF2-40B4-BE49-F238E27FC236}">
                  <a16:creationId xmlns:a16="http://schemas.microsoft.com/office/drawing/2014/main" id="{6AEA6A8F-D04D-4C1C-BE5B-F1E21A7286EF}"/>
                </a:ext>
              </a:extLst>
            </p:cNvPr>
            <p:cNvSpPr/>
            <p:nvPr/>
          </p:nvSpPr>
          <p:spPr>
            <a:xfrm>
              <a:off x="3046099" y="908643"/>
              <a:ext cx="5800725" cy="5362575"/>
            </a:xfrm>
            <a:custGeom>
              <a:avLst/>
              <a:gdLst>
                <a:gd name="connsiteX0" fmla="*/ 5315709 w 5800725"/>
                <a:gd name="connsiteY0" fmla="*/ 1023693 h 5362575"/>
                <a:gd name="connsiteX1" fmla="*/ 2615847 w 5800725"/>
                <a:gd name="connsiteY1" fmla="*/ 5133731 h 5362575"/>
                <a:gd name="connsiteX2" fmla="*/ 219833 w 5800725"/>
                <a:gd name="connsiteY2" fmla="*/ 1485370 h 5362575"/>
                <a:gd name="connsiteX3" fmla="*/ 2803299 w 5800725"/>
                <a:gd name="connsiteY3" fmla="*/ 200638 h 5362575"/>
                <a:gd name="connsiteX4" fmla="*/ 5315709 w 5800725"/>
                <a:gd name="connsiteY4" fmla="*/ 1023693 h 5362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0725" h="5362575">
                  <a:moveTo>
                    <a:pt x="5315709" y="1023693"/>
                  </a:moveTo>
                  <a:cubicBezTo>
                    <a:pt x="6571770" y="2649040"/>
                    <a:pt x="5343808" y="6339501"/>
                    <a:pt x="2615847" y="5133731"/>
                  </a:cubicBezTo>
                  <a:cubicBezTo>
                    <a:pt x="1505613" y="4643003"/>
                    <a:pt x="-702377" y="2346335"/>
                    <a:pt x="219833" y="1485370"/>
                  </a:cubicBezTo>
                  <a:cubicBezTo>
                    <a:pt x="1132233" y="629835"/>
                    <a:pt x="1899472" y="-453825"/>
                    <a:pt x="2803299" y="200638"/>
                  </a:cubicBezTo>
                  <a:cubicBezTo>
                    <a:pt x="3871242" y="974068"/>
                    <a:pt x="4723634" y="257598"/>
                    <a:pt x="5315709" y="1023693"/>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4" name="Freeform: Shape 143">
              <a:extLst>
                <a:ext uri="{FF2B5EF4-FFF2-40B4-BE49-F238E27FC236}">
                  <a16:creationId xmlns:a16="http://schemas.microsoft.com/office/drawing/2014/main" id="{03D9E305-D332-44DC-8991-CE5FB4FC3E2E}"/>
                </a:ext>
              </a:extLst>
            </p:cNvPr>
            <p:cNvSpPr/>
            <p:nvPr/>
          </p:nvSpPr>
          <p:spPr>
            <a:xfrm>
              <a:off x="3044680" y="810967"/>
              <a:ext cx="5781675" cy="5476875"/>
            </a:xfrm>
            <a:custGeom>
              <a:avLst/>
              <a:gdLst>
                <a:gd name="connsiteX0" fmla="*/ 5345226 w 5781675"/>
                <a:gd name="connsiteY0" fmla="*/ 1053266 h 5476875"/>
                <a:gd name="connsiteX1" fmla="*/ 2618409 w 5781675"/>
                <a:gd name="connsiteY1" fmla="*/ 5290748 h 5476875"/>
                <a:gd name="connsiteX2" fmla="*/ 254780 w 5781675"/>
                <a:gd name="connsiteY2" fmla="*/ 1480082 h 5476875"/>
                <a:gd name="connsiteX3" fmla="*/ 2857582 w 5781675"/>
                <a:gd name="connsiteY3" fmla="*/ 252118 h 5476875"/>
                <a:gd name="connsiteX4" fmla="*/ 5345226 w 5781675"/>
                <a:gd name="connsiteY4" fmla="*/ 1053266 h 547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1675" h="5476875">
                  <a:moveTo>
                    <a:pt x="5345226" y="1053266"/>
                  </a:moveTo>
                  <a:cubicBezTo>
                    <a:pt x="6418599" y="2664801"/>
                    <a:pt x="5556015" y="6344785"/>
                    <a:pt x="2618409" y="5290748"/>
                  </a:cubicBezTo>
                  <a:cubicBezTo>
                    <a:pt x="1437023" y="4866886"/>
                    <a:pt x="-744297" y="2295612"/>
                    <a:pt x="254780" y="1480082"/>
                  </a:cubicBezTo>
                  <a:cubicBezTo>
                    <a:pt x="1243190" y="670456"/>
                    <a:pt x="1976900" y="-525598"/>
                    <a:pt x="2857582" y="252118"/>
                  </a:cubicBezTo>
                  <a:cubicBezTo>
                    <a:pt x="3894854" y="1168233"/>
                    <a:pt x="4800206" y="235164"/>
                    <a:pt x="5345226" y="1053266"/>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5" name="Freeform: Shape 144">
              <a:extLst>
                <a:ext uri="{FF2B5EF4-FFF2-40B4-BE49-F238E27FC236}">
                  <a16:creationId xmlns:a16="http://schemas.microsoft.com/office/drawing/2014/main" id="{F5EEE36A-38E2-4042-B385-B6DCCC5DEC58}"/>
                </a:ext>
              </a:extLst>
            </p:cNvPr>
            <p:cNvSpPr/>
            <p:nvPr/>
          </p:nvSpPr>
          <p:spPr>
            <a:xfrm>
              <a:off x="3041108" y="712013"/>
              <a:ext cx="5772150" cy="5581650"/>
            </a:xfrm>
            <a:custGeom>
              <a:avLst/>
              <a:gdLst>
                <a:gd name="connsiteX0" fmla="*/ 5376897 w 5772150"/>
                <a:gd name="connsiteY0" fmla="*/ 1084116 h 5581650"/>
                <a:gd name="connsiteX1" fmla="*/ 2623124 w 5772150"/>
                <a:gd name="connsiteY1" fmla="*/ 5449043 h 5581650"/>
                <a:gd name="connsiteX2" fmla="*/ 291785 w 5772150"/>
                <a:gd name="connsiteY2" fmla="*/ 1476070 h 5581650"/>
                <a:gd name="connsiteX3" fmla="*/ 2914017 w 5772150"/>
                <a:gd name="connsiteY3" fmla="*/ 304971 h 5581650"/>
                <a:gd name="connsiteX4" fmla="*/ 5376897 w 5772150"/>
                <a:gd name="connsiteY4" fmla="*/ 1084116 h 558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2150" h="5581650">
                  <a:moveTo>
                    <a:pt x="5376897" y="1084116"/>
                  </a:moveTo>
                  <a:cubicBezTo>
                    <a:pt x="6277104" y="2681840"/>
                    <a:pt x="5768660" y="6348013"/>
                    <a:pt x="2623124" y="5449043"/>
                  </a:cubicBezTo>
                  <a:cubicBezTo>
                    <a:pt x="1369824" y="5090903"/>
                    <a:pt x="-784064" y="2246166"/>
                    <a:pt x="291785" y="1476070"/>
                  </a:cubicBezTo>
                  <a:cubicBezTo>
                    <a:pt x="1356299" y="712260"/>
                    <a:pt x="2056958" y="-595903"/>
                    <a:pt x="2914017" y="304971"/>
                  </a:cubicBezTo>
                  <a:cubicBezTo>
                    <a:pt x="3921286" y="1363865"/>
                    <a:pt x="4885597" y="212198"/>
                    <a:pt x="5376897" y="1084116"/>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6" name="Freeform: Shape 145">
              <a:extLst>
                <a:ext uri="{FF2B5EF4-FFF2-40B4-BE49-F238E27FC236}">
                  <a16:creationId xmlns:a16="http://schemas.microsoft.com/office/drawing/2014/main" id="{F19E9738-DE32-4002-A64B-80E3ADE4B46C}"/>
                </a:ext>
              </a:extLst>
            </p:cNvPr>
            <p:cNvSpPr/>
            <p:nvPr/>
          </p:nvSpPr>
          <p:spPr>
            <a:xfrm>
              <a:off x="3035533" y="612053"/>
              <a:ext cx="5762625" cy="5705475"/>
            </a:xfrm>
            <a:custGeom>
              <a:avLst/>
              <a:gdLst>
                <a:gd name="connsiteX0" fmla="*/ 5410571 w 5762625"/>
                <a:gd name="connsiteY0" fmla="*/ 1115877 h 5705475"/>
                <a:gd name="connsiteX1" fmla="*/ 2629842 w 5762625"/>
                <a:gd name="connsiteY1" fmla="*/ 5608344 h 5705475"/>
                <a:gd name="connsiteX2" fmla="*/ 330888 w 5762625"/>
                <a:gd name="connsiteY2" fmla="*/ 1473065 h 5705475"/>
                <a:gd name="connsiteX3" fmla="*/ 2972361 w 5762625"/>
                <a:gd name="connsiteY3" fmla="*/ 358735 h 5705475"/>
                <a:gd name="connsiteX4" fmla="*/ 5410571 w 5762625"/>
                <a:gd name="connsiteY4" fmla="*/ 1115877 h 5705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2625" h="5705475">
                  <a:moveTo>
                    <a:pt x="5410571" y="1115877"/>
                  </a:moveTo>
                  <a:cubicBezTo>
                    <a:pt x="6147234" y="2702933"/>
                    <a:pt x="5981309" y="6349675"/>
                    <a:pt x="2629842" y="5608344"/>
                  </a:cubicBezTo>
                  <a:cubicBezTo>
                    <a:pt x="1303486" y="5314974"/>
                    <a:pt x="-821827" y="2197822"/>
                    <a:pt x="330888" y="1473065"/>
                  </a:cubicBezTo>
                  <a:cubicBezTo>
                    <a:pt x="1471412" y="755166"/>
                    <a:pt x="2139495" y="-665012"/>
                    <a:pt x="2972361" y="358735"/>
                  </a:cubicBezTo>
                  <a:cubicBezTo>
                    <a:pt x="3950293" y="1560695"/>
                    <a:pt x="4980517" y="189380"/>
                    <a:pt x="5410571" y="1115877"/>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7" name="Freeform: Shape 146">
              <a:extLst>
                <a:ext uri="{FF2B5EF4-FFF2-40B4-BE49-F238E27FC236}">
                  <a16:creationId xmlns:a16="http://schemas.microsoft.com/office/drawing/2014/main" id="{28CCE856-D0FA-482B-943B-09D2A746A96E}"/>
                </a:ext>
              </a:extLst>
            </p:cNvPr>
            <p:cNvSpPr/>
            <p:nvPr/>
          </p:nvSpPr>
          <p:spPr>
            <a:xfrm>
              <a:off x="3027962" y="511335"/>
              <a:ext cx="5762625" cy="5829300"/>
            </a:xfrm>
            <a:custGeom>
              <a:avLst/>
              <a:gdLst>
                <a:gd name="connsiteX0" fmla="*/ 5446240 w 5762625"/>
                <a:gd name="connsiteY0" fmla="*/ 1148491 h 5829300"/>
                <a:gd name="connsiteX1" fmla="*/ 2638556 w 5762625"/>
                <a:gd name="connsiteY1" fmla="*/ 5768402 h 5829300"/>
                <a:gd name="connsiteX2" fmla="*/ 371986 w 5762625"/>
                <a:gd name="connsiteY2" fmla="*/ 1470817 h 5829300"/>
                <a:gd name="connsiteX3" fmla="*/ 3032795 w 5762625"/>
                <a:gd name="connsiteY3" fmla="*/ 413257 h 5829300"/>
                <a:gd name="connsiteX4" fmla="*/ 5446240 w 5762625"/>
                <a:gd name="connsiteY4" fmla="*/ 1148491 h 5829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2625" h="5829300">
                  <a:moveTo>
                    <a:pt x="5446240" y="1148491"/>
                  </a:moveTo>
                  <a:cubicBezTo>
                    <a:pt x="6028503" y="2731166"/>
                    <a:pt x="6193762" y="6350475"/>
                    <a:pt x="2638556" y="5768402"/>
                  </a:cubicBezTo>
                  <a:cubicBezTo>
                    <a:pt x="1238285" y="5539135"/>
                    <a:pt x="-857691" y="2150140"/>
                    <a:pt x="371986" y="1470817"/>
                  </a:cubicBezTo>
                  <a:cubicBezTo>
                    <a:pt x="1588519" y="798733"/>
                    <a:pt x="2224408" y="-733172"/>
                    <a:pt x="3032795" y="413257"/>
                  </a:cubicBezTo>
                  <a:cubicBezTo>
                    <a:pt x="3981676" y="1758663"/>
                    <a:pt x="5085433" y="167988"/>
                    <a:pt x="5446240" y="1148491"/>
                  </a:cubicBezTo>
                  <a:close/>
                </a:path>
              </a:pathLst>
            </a:custGeom>
            <a:noFill/>
            <a:ln w="3175" cap="flat">
              <a:gradFill>
                <a:gsLst>
                  <a:gs pos="50000">
                    <a:schemeClr val="accent2"/>
                  </a:gs>
                  <a:gs pos="100000">
                    <a:schemeClr val="accent2">
                      <a:lumMod val="40000"/>
                      <a:lumOff val="60000"/>
                      <a:alpha val="0"/>
                    </a:schemeClr>
                  </a:gs>
                  <a:gs pos="0">
                    <a:schemeClr val="accent2">
                      <a:lumMod val="40000"/>
                      <a:lumOff val="60000"/>
                      <a:alpha val="0"/>
                    </a:schemeClr>
                  </a:gs>
                </a:gsLst>
                <a:lin ang="480000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4" name="TextBox 3">
            <a:extLst>
              <a:ext uri="{FF2B5EF4-FFF2-40B4-BE49-F238E27FC236}">
                <a16:creationId xmlns:a16="http://schemas.microsoft.com/office/drawing/2014/main" id="{9915D73C-7AE6-8B4D-B9FA-5B52AC983A15}"/>
              </a:ext>
            </a:extLst>
          </p:cNvPr>
          <p:cNvSpPr txBox="1"/>
          <p:nvPr/>
        </p:nvSpPr>
        <p:spPr>
          <a:xfrm>
            <a:off x="3530234" y="2998113"/>
            <a:ext cx="5131533" cy="707886"/>
          </a:xfrm>
          <a:prstGeom prst="rect">
            <a:avLst/>
          </a:prstGeom>
          <a:noFill/>
        </p:spPr>
        <p:txBody>
          <a:bodyPr wrap="none" rtlCol="0">
            <a:spAutoFit/>
          </a:bodyPr>
          <a:lstStyle/>
          <a:p>
            <a:pPr algn="ctr"/>
            <a:r>
              <a:rPr lang="en-US" sz="4000" b="1" dirty="0">
                <a:solidFill>
                  <a:schemeClr val="bg1"/>
                </a:solidFill>
                <a:effectLst>
                  <a:outerShdw blurRad="533251" dist="38100" dir="2700000" algn="tl" rotWithShape="0">
                    <a:schemeClr val="accent4"/>
                  </a:outerShdw>
                </a:effectLst>
                <a:latin typeface="Century Gothic" panose="020B0502020202020204" pitchFamily="34" charset="0"/>
              </a:rPr>
              <a:t>COST OPTIMIZATION</a:t>
            </a:r>
          </a:p>
        </p:txBody>
      </p:sp>
      <p:grpSp>
        <p:nvGrpSpPr>
          <p:cNvPr id="149" name="Group 148">
            <a:extLst>
              <a:ext uri="{FF2B5EF4-FFF2-40B4-BE49-F238E27FC236}">
                <a16:creationId xmlns:a16="http://schemas.microsoft.com/office/drawing/2014/main" id="{CE1FE921-7F2E-46E3-90FC-74A9B1644CB6}"/>
              </a:ext>
            </a:extLst>
          </p:cNvPr>
          <p:cNvGrpSpPr/>
          <p:nvPr/>
        </p:nvGrpSpPr>
        <p:grpSpPr>
          <a:xfrm rot="3012942">
            <a:off x="10057340" y="-427237"/>
            <a:ext cx="2349492" cy="2853904"/>
            <a:chOff x="5668775" y="1917931"/>
            <a:chExt cx="790769" cy="960539"/>
          </a:xfrm>
        </p:grpSpPr>
        <p:sp>
          <p:nvSpPr>
            <p:cNvPr id="150" name="Freeform: Shape 149">
              <a:extLst>
                <a:ext uri="{FF2B5EF4-FFF2-40B4-BE49-F238E27FC236}">
                  <a16:creationId xmlns:a16="http://schemas.microsoft.com/office/drawing/2014/main" id="{34B8E575-0F74-4DC7-AC45-F4D258A9512F}"/>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1" name="Freeform: Shape 150">
              <a:extLst>
                <a:ext uri="{FF2B5EF4-FFF2-40B4-BE49-F238E27FC236}">
                  <a16:creationId xmlns:a16="http://schemas.microsoft.com/office/drawing/2014/main" id="{627CC467-0100-4D1C-ACA5-4AD9805325EC}"/>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2" name="Freeform: Shape 151">
              <a:extLst>
                <a:ext uri="{FF2B5EF4-FFF2-40B4-BE49-F238E27FC236}">
                  <a16:creationId xmlns:a16="http://schemas.microsoft.com/office/drawing/2014/main" id="{D08C0C3E-FAE5-4ADF-B60E-6A6C507A1F4F}"/>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3" name="Freeform: Shape 152">
              <a:extLst>
                <a:ext uri="{FF2B5EF4-FFF2-40B4-BE49-F238E27FC236}">
                  <a16:creationId xmlns:a16="http://schemas.microsoft.com/office/drawing/2014/main" id="{D507071A-9CA7-4FED-8764-CC13C91C2D6D}"/>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4" name="Freeform: Shape 153">
              <a:extLst>
                <a:ext uri="{FF2B5EF4-FFF2-40B4-BE49-F238E27FC236}">
                  <a16:creationId xmlns:a16="http://schemas.microsoft.com/office/drawing/2014/main" id="{739E4C25-630D-4FA6-AECA-E8BCAF7FEA62}"/>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5" name="Freeform: Shape 154">
              <a:extLst>
                <a:ext uri="{FF2B5EF4-FFF2-40B4-BE49-F238E27FC236}">
                  <a16:creationId xmlns:a16="http://schemas.microsoft.com/office/drawing/2014/main" id="{7273E770-FCEC-4262-89C4-20C4AFDF3374}"/>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6" name="Freeform: Shape 155">
              <a:extLst>
                <a:ext uri="{FF2B5EF4-FFF2-40B4-BE49-F238E27FC236}">
                  <a16:creationId xmlns:a16="http://schemas.microsoft.com/office/drawing/2014/main" id="{B0D143CC-EDE2-48C7-AE09-3DD96176BB82}"/>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7" name="Freeform: Shape 156">
              <a:extLst>
                <a:ext uri="{FF2B5EF4-FFF2-40B4-BE49-F238E27FC236}">
                  <a16:creationId xmlns:a16="http://schemas.microsoft.com/office/drawing/2014/main" id="{9C344571-C70C-48F6-A343-11098272A34E}"/>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8" name="Freeform: Shape 157">
              <a:extLst>
                <a:ext uri="{FF2B5EF4-FFF2-40B4-BE49-F238E27FC236}">
                  <a16:creationId xmlns:a16="http://schemas.microsoft.com/office/drawing/2014/main" id="{F46C917A-A591-48FC-960D-B8EAE685573E}"/>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9" name="Freeform: Shape 158">
              <a:extLst>
                <a:ext uri="{FF2B5EF4-FFF2-40B4-BE49-F238E27FC236}">
                  <a16:creationId xmlns:a16="http://schemas.microsoft.com/office/drawing/2014/main" id="{D91E5D46-A011-431F-BAD3-A0226789099E}"/>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0" name="Freeform: Shape 159">
              <a:extLst>
                <a:ext uri="{FF2B5EF4-FFF2-40B4-BE49-F238E27FC236}">
                  <a16:creationId xmlns:a16="http://schemas.microsoft.com/office/drawing/2014/main" id="{AE5EC8FE-684F-4780-874B-C6E9FD7F8269}"/>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1" name="Freeform: Shape 160">
              <a:extLst>
                <a:ext uri="{FF2B5EF4-FFF2-40B4-BE49-F238E27FC236}">
                  <a16:creationId xmlns:a16="http://schemas.microsoft.com/office/drawing/2014/main" id="{6393A742-31DA-441B-99F6-F5C3D2AA9DB1}"/>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2" name="Freeform: Shape 161">
              <a:extLst>
                <a:ext uri="{FF2B5EF4-FFF2-40B4-BE49-F238E27FC236}">
                  <a16:creationId xmlns:a16="http://schemas.microsoft.com/office/drawing/2014/main" id="{DB37E22F-057D-4DE1-954B-2EAD4A72C5EA}"/>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3" name="Freeform: Shape 162">
              <a:extLst>
                <a:ext uri="{FF2B5EF4-FFF2-40B4-BE49-F238E27FC236}">
                  <a16:creationId xmlns:a16="http://schemas.microsoft.com/office/drawing/2014/main" id="{444A76C3-37FF-4F52-89C0-56DD04B2118C}"/>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4" name="Freeform: Shape 163">
              <a:extLst>
                <a:ext uri="{FF2B5EF4-FFF2-40B4-BE49-F238E27FC236}">
                  <a16:creationId xmlns:a16="http://schemas.microsoft.com/office/drawing/2014/main" id="{F2C39A65-00C8-4A8B-98F9-4236C4AD5C9B}"/>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5" name="Freeform: Shape 164">
              <a:extLst>
                <a:ext uri="{FF2B5EF4-FFF2-40B4-BE49-F238E27FC236}">
                  <a16:creationId xmlns:a16="http://schemas.microsoft.com/office/drawing/2014/main" id="{7806BFEA-520D-4F18-9BD7-905B5281A86F}"/>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6" name="Freeform: Shape 165">
              <a:extLst>
                <a:ext uri="{FF2B5EF4-FFF2-40B4-BE49-F238E27FC236}">
                  <a16:creationId xmlns:a16="http://schemas.microsoft.com/office/drawing/2014/main" id="{138F1095-5C0C-411F-8C33-F97832E8A2CD}"/>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7" name="Freeform: Shape 166">
              <a:extLst>
                <a:ext uri="{FF2B5EF4-FFF2-40B4-BE49-F238E27FC236}">
                  <a16:creationId xmlns:a16="http://schemas.microsoft.com/office/drawing/2014/main" id="{EB8D65FD-D0CC-46CB-8EA4-BBB2023C004E}"/>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8" name="Freeform: Shape 167">
              <a:extLst>
                <a:ext uri="{FF2B5EF4-FFF2-40B4-BE49-F238E27FC236}">
                  <a16:creationId xmlns:a16="http://schemas.microsoft.com/office/drawing/2014/main" id="{9A5E9804-64FB-44EC-8183-6E804E1D5E74}"/>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9" name="Freeform: Shape 168">
              <a:extLst>
                <a:ext uri="{FF2B5EF4-FFF2-40B4-BE49-F238E27FC236}">
                  <a16:creationId xmlns:a16="http://schemas.microsoft.com/office/drawing/2014/main" id="{EA955106-D1FC-4BC0-B444-1974D175CA24}"/>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0" name="Freeform: Shape 169">
              <a:extLst>
                <a:ext uri="{FF2B5EF4-FFF2-40B4-BE49-F238E27FC236}">
                  <a16:creationId xmlns:a16="http://schemas.microsoft.com/office/drawing/2014/main" id="{9B8EC3E9-D7A3-4499-BDAD-07A566C349B5}"/>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1" name="Freeform: Shape 170">
              <a:extLst>
                <a:ext uri="{FF2B5EF4-FFF2-40B4-BE49-F238E27FC236}">
                  <a16:creationId xmlns:a16="http://schemas.microsoft.com/office/drawing/2014/main" id="{043FE4F3-ACFE-4B78-93BA-5A50723B768C}"/>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96" name="Group 195">
            <a:extLst>
              <a:ext uri="{FF2B5EF4-FFF2-40B4-BE49-F238E27FC236}">
                <a16:creationId xmlns:a16="http://schemas.microsoft.com/office/drawing/2014/main" id="{423FDECD-E5A2-46B4-B618-50DDE70FA2CD}"/>
              </a:ext>
            </a:extLst>
          </p:cNvPr>
          <p:cNvGrpSpPr/>
          <p:nvPr/>
        </p:nvGrpSpPr>
        <p:grpSpPr>
          <a:xfrm>
            <a:off x="1274388" y="3577588"/>
            <a:ext cx="1353531" cy="1353498"/>
            <a:chOff x="3574257" y="-97394"/>
            <a:chExt cx="1063056" cy="1063030"/>
          </a:xfrm>
        </p:grpSpPr>
        <p:sp>
          <p:nvSpPr>
            <p:cNvPr id="197" name="Freeform: Shape 196">
              <a:extLst>
                <a:ext uri="{FF2B5EF4-FFF2-40B4-BE49-F238E27FC236}">
                  <a16:creationId xmlns:a16="http://schemas.microsoft.com/office/drawing/2014/main" id="{DF68AAD9-CDD4-48DD-9B67-CF452BE90676}"/>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8" name="Freeform: Shape 197">
              <a:extLst>
                <a:ext uri="{FF2B5EF4-FFF2-40B4-BE49-F238E27FC236}">
                  <a16:creationId xmlns:a16="http://schemas.microsoft.com/office/drawing/2014/main" id="{E176687B-A14E-48EA-906C-2CDF945F9CD2}"/>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99" name="Freeform: Shape 198">
              <a:extLst>
                <a:ext uri="{FF2B5EF4-FFF2-40B4-BE49-F238E27FC236}">
                  <a16:creationId xmlns:a16="http://schemas.microsoft.com/office/drawing/2014/main" id="{07F07E80-4BF1-4E58-BE18-98C5044642B1}"/>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0" name="Freeform: Shape 199">
              <a:extLst>
                <a:ext uri="{FF2B5EF4-FFF2-40B4-BE49-F238E27FC236}">
                  <a16:creationId xmlns:a16="http://schemas.microsoft.com/office/drawing/2014/main" id="{D6AC2A72-2D16-4A48-BAD5-B42E3448B7F8}"/>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1" name="Freeform: Shape 200">
              <a:extLst>
                <a:ext uri="{FF2B5EF4-FFF2-40B4-BE49-F238E27FC236}">
                  <a16:creationId xmlns:a16="http://schemas.microsoft.com/office/drawing/2014/main" id="{1CC08D27-A2FA-40DB-A963-970ED9DEB95C}"/>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2" name="Freeform: Shape 201">
              <a:extLst>
                <a:ext uri="{FF2B5EF4-FFF2-40B4-BE49-F238E27FC236}">
                  <a16:creationId xmlns:a16="http://schemas.microsoft.com/office/drawing/2014/main" id="{4A1A99B7-B8E9-4117-8631-91C023B4C170}"/>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3" name="Freeform: Shape 202">
              <a:extLst>
                <a:ext uri="{FF2B5EF4-FFF2-40B4-BE49-F238E27FC236}">
                  <a16:creationId xmlns:a16="http://schemas.microsoft.com/office/drawing/2014/main" id="{7A89FDE5-5B89-4137-B006-81360B2F7F47}"/>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4" name="Freeform: Shape 203">
              <a:extLst>
                <a:ext uri="{FF2B5EF4-FFF2-40B4-BE49-F238E27FC236}">
                  <a16:creationId xmlns:a16="http://schemas.microsoft.com/office/drawing/2014/main" id="{3DFBC50A-A6EB-4486-BEE4-E9F48E6C03D2}"/>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5" name="Freeform: Shape 204">
              <a:extLst>
                <a:ext uri="{FF2B5EF4-FFF2-40B4-BE49-F238E27FC236}">
                  <a16:creationId xmlns:a16="http://schemas.microsoft.com/office/drawing/2014/main" id="{738B1AF5-93EF-49A1-8537-F470645EE5CE}"/>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6" name="Freeform: Shape 205">
              <a:extLst>
                <a:ext uri="{FF2B5EF4-FFF2-40B4-BE49-F238E27FC236}">
                  <a16:creationId xmlns:a16="http://schemas.microsoft.com/office/drawing/2014/main" id="{5F25E7D3-B51B-48FA-9AC9-0FF5BE1BCE91}"/>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07" name="Freeform: Shape 206">
              <a:extLst>
                <a:ext uri="{FF2B5EF4-FFF2-40B4-BE49-F238E27FC236}">
                  <a16:creationId xmlns:a16="http://schemas.microsoft.com/office/drawing/2014/main" id="{A08E4489-2363-4303-AF88-CA1DF0764605}"/>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208" name="Group 207">
            <a:extLst>
              <a:ext uri="{FF2B5EF4-FFF2-40B4-BE49-F238E27FC236}">
                <a16:creationId xmlns:a16="http://schemas.microsoft.com/office/drawing/2014/main" id="{402CB6E6-4D07-445A-8591-84DA185099FF}"/>
              </a:ext>
            </a:extLst>
          </p:cNvPr>
          <p:cNvGrpSpPr/>
          <p:nvPr/>
        </p:nvGrpSpPr>
        <p:grpSpPr>
          <a:xfrm rot="11465989">
            <a:off x="-1112079" y="-2332539"/>
            <a:ext cx="4751568" cy="4575491"/>
            <a:chOff x="7416801" y="3824149"/>
            <a:chExt cx="1119157" cy="1077686"/>
          </a:xfrm>
        </p:grpSpPr>
        <p:sp>
          <p:nvSpPr>
            <p:cNvPr id="209" name="Freeform: Shape 208">
              <a:extLst>
                <a:ext uri="{FF2B5EF4-FFF2-40B4-BE49-F238E27FC236}">
                  <a16:creationId xmlns:a16="http://schemas.microsoft.com/office/drawing/2014/main" id="{DDBE5FA6-BBFB-49C7-918E-5035A260C02C}"/>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0" name="Freeform: Shape 209">
              <a:extLst>
                <a:ext uri="{FF2B5EF4-FFF2-40B4-BE49-F238E27FC236}">
                  <a16:creationId xmlns:a16="http://schemas.microsoft.com/office/drawing/2014/main" id="{446047B9-C7A5-49B7-AD5C-D4A626AC2C80}"/>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1" name="Freeform: Shape 210">
              <a:extLst>
                <a:ext uri="{FF2B5EF4-FFF2-40B4-BE49-F238E27FC236}">
                  <a16:creationId xmlns:a16="http://schemas.microsoft.com/office/drawing/2014/main" id="{2AAB4EC3-C4AF-4F0A-BCAE-6EFC9E58B31E}"/>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2" name="Freeform: Shape 211">
              <a:extLst>
                <a:ext uri="{FF2B5EF4-FFF2-40B4-BE49-F238E27FC236}">
                  <a16:creationId xmlns:a16="http://schemas.microsoft.com/office/drawing/2014/main" id="{211D92B9-7FA5-4F46-9A3E-C8FD1EB10DA0}"/>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3" name="Freeform: Shape 212">
              <a:extLst>
                <a:ext uri="{FF2B5EF4-FFF2-40B4-BE49-F238E27FC236}">
                  <a16:creationId xmlns:a16="http://schemas.microsoft.com/office/drawing/2014/main" id="{00FB9C27-81E2-4784-9CEA-5BBAC4A25C22}"/>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4" name="Freeform: Shape 213">
              <a:extLst>
                <a:ext uri="{FF2B5EF4-FFF2-40B4-BE49-F238E27FC236}">
                  <a16:creationId xmlns:a16="http://schemas.microsoft.com/office/drawing/2014/main" id="{735CF783-A57A-459B-AC62-F7FA0632A046}"/>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5" name="Freeform: Shape 214">
              <a:extLst>
                <a:ext uri="{FF2B5EF4-FFF2-40B4-BE49-F238E27FC236}">
                  <a16:creationId xmlns:a16="http://schemas.microsoft.com/office/drawing/2014/main" id="{C8548DCB-5632-4669-83A2-07B9C349ECA4}"/>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6" name="Freeform: Shape 215">
              <a:extLst>
                <a:ext uri="{FF2B5EF4-FFF2-40B4-BE49-F238E27FC236}">
                  <a16:creationId xmlns:a16="http://schemas.microsoft.com/office/drawing/2014/main" id="{F4C712A9-9B8B-4DED-AA59-35AF9D16B02C}"/>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7" name="Freeform: Shape 216">
              <a:extLst>
                <a:ext uri="{FF2B5EF4-FFF2-40B4-BE49-F238E27FC236}">
                  <a16:creationId xmlns:a16="http://schemas.microsoft.com/office/drawing/2014/main" id="{5E0E5C3B-CA76-403D-9219-2CA2F90B2504}"/>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8" name="Freeform: Shape 217">
              <a:extLst>
                <a:ext uri="{FF2B5EF4-FFF2-40B4-BE49-F238E27FC236}">
                  <a16:creationId xmlns:a16="http://schemas.microsoft.com/office/drawing/2014/main" id="{926EB073-8AD3-4527-8CD8-C510ADF0CF3D}"/>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19" name="Freeform: Shape 218">
              <a:extLst>
                <a:ext uri="{FF2B5EF4-FFF2-40B4-BE49-F238E27FC236}">
                  <a16:creationId xmlns:a16="http://schemas.microsoft.com/office/drawing/2014/main" id="{B7FE79D6-442B-4D77-AFD4-289B8754FF92}"/>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0" name="Freeform: Shape 219">
              <a:extLst>
                <a:ext uri="{FF2B5EF4-FFF2-40B4-BE49-F238E27FC236}">
                  <a16:creationId xmlns:a16="http://schemas.microsoft.com/office/drawing/2014/main" id="{7C94D992-A150-4944-9423-FD81678D74A9}"/>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1" name="Freeform: Shape 220">
              <a:extLst>
                <a:ext uri="{FF2B5EF4-FFF2-40B4-BE49-F238E27FC236}">
                  <a16:creationId xmlns:a16="http://schemas.microsoft.com/office/drawing/2014/main" id="{DB527534-3A7E-438E-980B-C4210639F72D}"/>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2" name="Freeform: Shape 221">
              <a:extLst>
                <a:ext uri="{FF2B5EF4-FFF2-40B4-BE49-F238E27FC236}">
                  <a16:creationId xmlns:a16="http://schemas.microsoft.com/office/drawing/2014/main" id="{9762E71E-DD87-4036-8C2A-94502DA16717}"/>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3" name="Freeform: Shape 222">
              <a:extLst>
                <a:ext uri="{FF2B5EF4-FFF2-40B4-BE49-F238E27FC236}">
                  <a16:creationId xmlns:a16="http://schemas.microsoft.com/office/drawing/2014/main" id="{61B45397-A044-4AF8-BAF5-79C6A4204482}"/>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4" name="Freeform: Shape 223">
              <a:extLst>
                <a:ext uri="{FF2B5EF4-FFF2-40B4-BE49-F238E27FC236}">
                  <a16:creationId xmlns:a16="http://schemas.microsoft.com/office/drawing/2014/main" id="{CB9134AA-95E3-4A0D-B85D-3E51211CF1C9}"/>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5" name="Freeform: Shape 224">
              <a:extLst>
                <a:ext uri="{FF2B5EF4-FFF2-40B4-BE49-F238E27FC236}">
                  <a16:creationId xmlns:a16="http://schemas.microsoft.com/office/drawing/2014/main" id="{0F8C7ACC-A02D-4DFD-98FC-042149605697}"/>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6" name="Freeform: Shape 225">
              <a:extLst>
                <a:ext uri="{FF2B5EF4-FFF2-40B4-BE49-F238E27FC236}">
                  <a16:creationId xmlns:a16="http://schemas.microsoft.com/office/drawing/2014/main" id="{8A7EADFB-5CAE-499D-B81B-20D865A31512}"/>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7" name="Freeform: Shape 226">
              <a:extLst>
                <a:ext uri="{FF2B5EF4-FFF2-40B4-BE49-F238E27FC236}">
                  <a16:creationId xmlns:a16="http://schemas.microsoft.com/office/drawing/2014/main" id="{89F10803-5AFB-4712-BF91-2FC0646DEF36}"/>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8" name="Freeform: Shape 227">
              <a:extLst>
                <a:ext uri="{FF2B5EF4-FFF2-40B4-BE49-F238E27FC236}">
                  <a16:creationId xmlns:a16="http://schemas.microsoft.com/office/drawing/2014/main" id="{885E0689-872F-47A0-8646-E71AF5747C05}"/>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29" name="Freeform: Shape 228">
              <a:extLst>
                <a:ext uri="{FF2B5EF4-FFF2-40B4-BE49-F238E27FC236}">
                  <a16:creationId xmlns:a16="http://schemas.microsoft.com/office/drawing/2014/main" id="{C059723E-261A-448E-AADE-C7DB516EA4D6}"/>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0" name="Freeform: Shape 229">
              <a:extLst>
                <a:ext uri="{FF2B5EF4-FFF2-40B4-BE49-F238E27FC236}">
                  <a16:creationId xmlns:a16="http://schemas.microsoft.com/office/drawing/2014/main" id="{FEA4F780-80E3-4192-A08D-A55B8AE8DBE9}"/>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231" name="Group 230">
            <a:extLst>
              <a:ext uri="{FF2B5EF4-FFF2-40B4-BE49-F238E27FC236}">
                <a16:creationId xmlns:a16="http://schemas.microsoft.com/office/drawing/2014/main" id="{80DAE98A-CA18-44BD-A1C8-653532A08CEE}"/>
              </a:ext>
            </a:extLst>
          </p:cNvPr>
          <p:cNvGrpSpPr/>
          <p:nvPr/>
        </p:nvGrpSpPr>
        <p:grpSpPr>
          <a:xfrm rot="15432320">
            <a:off x="9204116" y="2636842"/>
            <a:ext cx="5517188" cy="5517051"/>
            <a:chOff x="3574257" y="-97394"/>
            <a:chExt cx="1063056" cy="1063030"/>
          </a:xfrm>
        </p:grpSpPr>
        <p:sp>
          <p:nvSpPr>
            <p:cNvPr id="232" name="Freeform: Shape 231">
              <a:extLst>
                <a:ext uri="{FF2B5EF4-FFF2-40B4-BE49-F238E27FC236}">
                  <a16:creationId xmlns:a16="http://schemas.microsoft.com/office/drawing/2014/main" id="{1606C7A3-E522-4ED2-8428-38D38459C495}"/>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3" name="Freeform: Shape 232">
              <a:extLst>
                <a:ext uri="{FF2B5EF4-FFF2-40B4-BE49-F238E27FC236}">
                  <a16:creationId xmlns:a16="http://schemas.microsoft.com/office/drawing/2014/main" id="{F5C27AF6-2C8A-437B-AB2C-538F166827C4}"/>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4" name="Freeform: Shape 233">
              <a:extLst>
                <a:ext uri="{FF2B5EF4-FFF2-40B4-BE49-F238E27FC236}">
                  <a16:creationId xmlns:a16="http://schemas.microsoft.com/office/drawing/2014/main" id="{A1973DDE-54B1-4173-9A75-CAFD43F3E11F}"/>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5" name="Freeform: Shape 234">
              <a:extLst>
                <a:ext uri="{FF2B5EF4-FFF2-40B4-BE49-F238E27FC236}">
                  <a16:creationId xmlns:a16="http://schemas.microsoft.com/office/drawing/2014/main" id="{89BF6C69-ABF8-4F02-B9EF-097FBD256BEC}"/>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6" name="Freeform: Shape 235">
              <a:extLst>
                <a:ext uri="{FF2B5EF4-FFF2-40B4-BE49-F238E27FC236}">
                  <a16:creationId xmlns:a16="http://schemas.microsoft.com/office/drawing/2014/main" id="{B525F7C2-D7D6-4D26-BC1D-AC79E49ECD7A}"/>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7" name="Freeform: Shape 236">
              <a:extLst>
                <a:ext uri="{FF2B5EF4-FFF2-40B4-BE49-F238E27FC236}">
                  <a16:creationId xmlns:a16="http://schemas.microsoft.com/office/drawing/2014/main" id="{74157073-410E-4FF5-8191-7BDB0B8BC2C9}"/>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8" name="Freeform: Shape 237">
              <a:extLst>
                <a:ext uri="{FF2B5EF4-FFF2-40B4-BE49-F238E27FC236}">
                  <a16:creationId xmlns:a16="http://schemas.microsoft.com/office/drawing/2014/main" id="{930043C0-8D9A-45DA-B126-63BDEDF2C01B}"/>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39" name="Freeform: Shape 238">
              <a:extLst>
                <a:ext uri="{FF2B5EF4-FFF2-40B4-BE49-F238E27FC236}">
                  <a16:creationId xmlns:a16="http://schemas.microsoft.com/office/drawing/2014/main" id="{495BD7F2-F50A-41D1-96B7-548F3EF6E2E9}"/>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40" name="Freeform: Shape 239">
              <a:extLst>
                <a:ext uri="{FF2B5EF4-FFF2-40B4-BE49-F238E27FC236}">
                  <a16:creationId xmlns:a16="http://schemas.microsoft.com/office/drawing/2014/main" id="{A11F14E2-A0FC-4C4D-AC67-5CA93CB6CF48}"/>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41" name="Freeform: Shape 240">
              <a:extLst>
                <a:ext uri="{FF2B5EF4-FFF2-40B4-BE49-F238E27FC236}">
                  <a16:creationId xmlns:a16="http://schemas.microsoft.com/office/drawing/2014/main" id="{5A11FA97-6FD8-4255-A5B8-550B2A0C3B9A}"/>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42" name="Freeform: Shape 241">
              <a:extLst>
                <a:ext uri="{FF2B5EF4-FFF2-40B4-BE49-F238E27FC236}">
                  <a16:creationId xmlns:a16="http://schemas.microsoft.com/office/drawing/2014/main" id="{B67CF560-0B0B-4E20-B77F-FB7B6FDB4DDC}"/>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348" name="TextBox 347">
            <a:extLst>
              <a:ext uri="{FF2B5EF4-FFF2-40B4-BE49-F238E27FC236}">
                <a16:creationId xmlns:a16="http://schemas.microsoft.com/office/drawing/2014/main" id="{E4056B00-83F0-4AB6-BC6D-146E2B29C3B0}"/>
              </a:ext>
            </a:extLst>
          </p:cNvPr>
          <p:cNvSpPr txBox="1"/>
          <p:nvPr/>
        </p:nvSpPr>
        <p:spPr>
          <a:xfrm>
            <a:off x="4723669" y="6107894"/>
            <a:ext cx="2744662" cy="369332"/>
          </a:xfrm>
          <a:prstGeom prst="rect">
            <a:avLst/>
          </a:prstGeom>
          <a:noFill/>
        </p:spPr>
        <p:txBody>
          <a:bodyPr wrap="none" rtlCol="0">
            <a:spAutoFit/>
          </a:bodyPr>
          <a:lstStyle/>
          <a:p>
            <a:pPr algn="ctr"/>
            <a:r>
              <a:rPr lang="en-US" dirty="0">
                <a:solidFill>
                  <a:schemeClr val="bg1"/>
                </a:solidFill>
                <a:latin typeface="Century Gothic" panose="020B0502020202020204" pitchFamily="34" charset="0"/>
              </a:rPr>
              <a:t>Presented by You Exec</a:t>
            </a:r>
          </a:p>
        </p:txBody>
      </p:sp>
    </p:spTree>
    <p:extLst>
      <p:ext uri="{BB962C8B-B14F-4D97-AF65-F5344CB8AC3E}">
        <p14:creationId xmlns:p14="http://schemas.microsoft.com/office/powerpoint/2010/main" val="2828174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p:cTn id="7" dur="3000" fill="hold"/>
                                        <p:tgtEl>
                                          <p:spTgt spid="94"/>
                                        </p:tgtEl>
                                        <p:attrNameLst>
                                          <p:attrName>ppt_w</p:attrName>
                                        </p:attrNameLst>
                                      </p:cBhvr>
                                      <p:tavLst>
                                        <p:tav tm="0">
                                          <p:val>
                                            <p:strVal val="4/3*#ppt_w"/>
                                          </p:val>
                                        </p:tav>
                                        <p:tav tm="100000">
                                          <p:val>
                                            <p:strVal val="#ppt_w"/>
                                          </p:val>
                                        </p:tav>
                                      </p:tavLst>
                                    </p:anim>
                                    <p:anim calcmode="lin" valueType="num">
                                      <p:cBhvr>
                                        <p:cTn id="8" dur="3000" fill="hold"/>
                                        <p:tgtEl>
                                          <p:spTgt spid="94"/>
                                        </p:tgtEl>
                                        <p:attrNameLst>
                                          <p:attrName>ppt_h</p:attrName>
                                        </p:attrNameLst>
                                      </p:cBhvr>
                                      <p:tavLst>
                                        <p:tav tm="0">
                                          <p:val>
                                            <p:strVal val="4/3*#ppt_h"/>
                                          </p:val>
                                        </p:tav>
                                        <p:tav tm="100000">
                                          <p:val>
                                            <p:strVal val="#ppt_h"/>
                                          </p:val>
                                        </p:tav>
                                      </p:tavLst>
                                    </p:anim>
                                  </p:childTnLst>
                                </p:cTn>
                              </p:par>
                              <p:par>
                                <p:cTn id="9" presetID="23" presetClass="entr" presetSubtype="288" fill="hold" nodeType="withEffect">
                                  <p:stCondLst>
                                    <p:cond delay="0"/>
                                  </p:stCondLst>
                                  <p:childTnLst>
                                    <p:set>
                                      <p:cBhvr>
                                        <p:cTn id="10" dur="1" fill="hold">
                                          <p:stCondLst>
                                            <p:cond delay="0"/>
                                          </p:stCondLst>
                                        </p:cTn>
                                        <p:tgtEl>
                                          <p:spTgt spid="130"/>
                                        </p:tgtEl>
                                        <p:attrNameLst>
                                          <p:attrName>style.visibility</p:attrName>
                                        </p:attrNameLst>
                                      </p:cBhvr>
                                      <p:to>
                                        <p:strVal val="visible"/>
                                      </p:to>
                                    </p:set>
                                    <p:anim calcmode="lin" valueType="num">
                                      <p:cBhvr>
                                        <p:cTn id="11" dur="3000" fill="hold"/>
                                        <p:tgtEl>
                                          <p:spTgt spid="130"/>
                                        </p:tgtEl>
                                        <p:attrNameLst>
                                          <p:attrName>ppt_w</p:attrName>
                                        </p:attrNameLst>
                                      </p:cBhvr>
                                      <p:tavLst>
                                        <p:tav tm="0">
                                          <p:val>
                                            <p:strVal val="4/3*#ppt_w"/>
                                          </p:val>
                                        </p:tav>
                                        <p:tav tm="100000">
                                          <p:val>
                                            <p:strVal val="#ppt_w"/>
                                          </p:val>
                                        </p:tav>
                                      </p:tavLst>
                                    </p:anim>
                                    <p:anim calcmode="lin" valueType="num">
                                      <p:cBhvr>
                                        <p:cTn id="12" dur="3000" fill="hold"/>
                                        <p:tgtEl>
                                          <p:spTgt spid="130"/>
                                        </p:tgtEl>
                                        <p:attrNameLst>
                                          <p:attrName>ppt_h</p:attrName>
                                        </p:attrNameLst>
                                      </p:cBhvr>
                                      <p:tavLst>
                                        <p:tav tm="0">
                                          <p:val>
                                            <p:strVal val="4/3*#ppt_h"/>
                                          </p:val>
                                        </p:tav>
                                        <p:tav tm="100000">
                                          <p:val>
                                            <p:strVal val="#ppt_h"/>
                                          </p:val>
                                        </p:tav>
                                      </p:tavLst>
                                    </p:anim>
                                  </p:childTnLst>
                                </p:cTn>
                              </p:par>
                              <p:par>
                                <p:cTn id="13" presetID="23" presetClass="entr" presetSubtype="288" fill="hold" nodeType="withEffect">
                                  <p:stCondLst>
                                    <p:cond delay="0"/>
                                  </p:stCondLst>
                                  <p:childTnLst>
                                    <p:set>
                                      <p:cBhvr>
                                        <p:cTn id="14" dur="1" fill="hold">
                                          <p:stCondLst>
                                            <p:cond delay="0"/>
                                          </p:stCondLst>
                                        </p:cTn>
                                        <p:tgtEl>
                                          <p:spTgt spid="112"/>
                                        </p:tgtEl>
                                        <p:attrNameLst>
                                          <p:attrName>style.visibility</p:attrName>
                                        </p:attrNameLst>
                                      </p:cBhvr>
                                      <p:to>
                                        <p:strVal val="visible"/>
                                      </p:to>
                                    </p:set>
                                    <p:anim calcmode="lin" valueType="num">
                                      <p:cBhvr>
                                        <p:cTn id="15" dur="3000" fill="hold"/>
                                        <p:tgtEl>
                                          <p:spTgt spid="112"/>
                                        </p:tgtEl>
                                        <p:attrNameLst>
                                          <p:attrName>ppt_w</p:attrName>
                                        </p:attrNameLst>
                                      </p:cBhvr>
                                      <p:tavLst>
                                        <p:tav tm="0">
                                          <p:val>
                                            <p:strVal val="4/3*#ppt_w"/>
                                          </p:val>
                                        </p:tav>
                                        <p:tav tm="100000">
                                          <p:val>
                                            <p:strVal val="#ppt_w"/>
                                          </p:val>
                                        </p:tav>
                                      </p:tavLst>
                                    </p:anim>
                                    <p:anim calcmode="lin" valueType="num">
                                      <p:cBhvr>
                                        <p:cTn id="16" dur="3000" fill="hold"/>
                                        <p:tgtEl>
                                          <p:spTgt spid="112"/>
                                        </p:tgtEl>
                                        <p:attrNameLst>
                                          <p:attrName>ppt_h</p:attrName>
                                        </p:attrNameLst>
                                      </p:cBhvr>
                                      <p:tavLst>
                                        <p:tav tm="0">
                                          <p:val>
                                            <p:strVal val="4/3*#ppt_h"/>
                                          </p:val>
                                        </p:tav>
                                        <p:tav tm="100000">
                                          <p:val>
                                            <p:strVal val="#ppt_h"/>
                                          </p:val>
                                        </p:tav>
                                      </p:tavLst>
                                    </p:anim>
                                  </p:childTnLst>
                                </p:cTn>
                              </p:par>
                              <p:par>
                                <p:cTn id="17" presetID="8" presetClass="emph" presetSubtype="0" fill="hold" nodeType="withEffect">
                                  <p:stCondLst>
                                    <p:cond delay="0"/>
                                  </p:stCondLst>
                                  <p:childTnLst>
                                    <p:animRot by="-21600000">
                                      <p:cBhvr>
                                        <p:cTn id="18" dur="60000" fill="hold"/>
                                        <p:tgtEl>
                                          <p:spTgt spid="130"/>
                                        </p:tgtEl>
                                        <p:attrNameLst>
                                          <p:attrName>r</p:attrName>
                                        </p:attrNameLst>
                                      </p:cBhvr>
                                    </p:animRot>
                                  </p:childTnLst>
                                </p:cTn>
                              </p:par>
                              <p:par>
                                <p:cTn id="19" presetID="8" presetClass="emph" presetSubtype="0" fill="hold" nodeType="withEffect">
                                  <p:stCondLst>
                                    <p:cond delay="0"/>
                                  </p:stCondLst>
                                  <p:childTnLst>
                                    <p:animRot by="21600000">
                                      <p:cBhvr>
                                        <p:cTn id="20" dur="60000" fill="hold"/>
                                        <p:tgtEl>
                                          <p:spTgt spid="112"/>
                                        </p:tgtEl>
                                        <p:attrNameLst>
                                          <p:attrName>r</p:attrName>
                                        </p:attrNameLst>
                                      </p:cBhvr>
                                    </p:animRot>
                                  </p:childTnLst>
                                </p:cTn>
                              </p:par>
                              <p:par>
                                <p:cTn id="21" presetID="6" presetClass="emph" presetSubtype="0" repeatCount="indefinite" autoRev="1" fill="hold" nodeType="withEffect">
                                  <p:stCondLst>
                                    <p:cond delay="3000"/>
                                  </p:stCondLst>
                                  <p:endCondLst>
                                    <p:cond evt="onNext" delay="0">
                                      <p:tgtEl>
                                        <p:sldTgt/>
                                      </p:tgtEl>
                                    </p:cond>
                                  </p:endCondLst>
                                  <p:childTnLst>
                                    <p:animScale>
                                      <p:cBhvr>
                                        <p:cTn id="22" dur="3000" fill="hold"/>
                                        <p:tgtEl>
                                          <p:spTgt spid="94"/>
                                        </p:tgtEl>
                                      </p:cBhvr>
                                      <p:by x="110000" y="110000"/>
                                    </p:animScale>
                                  </p:childTnLst>
                                </p:cTn>
                              </p:par>
                              <p:par>
                                <p:cTn id="23" presetID="8" presetClass="emph" presetSubtype="0" repeatCount="indefinite" fill="hold" nodeType="withEffect">
                                  <p:stCondLst>
                                    <p:cond delay="0"/>
                                  </p:stCondLst>
                                  <p:endCondLst>
                                    <p:cond evt="onNext" delay="0">
                                      <p:tgtEl>
                                        <p:sldTgt/>
                                      </p:tgtEl>
                                    </p:cond>
                                  </p:endCondLst>
                                  <p:childTnLst>
                                    <p:animRot by="21600000">
                                      <p:cBhvr>
                                        <p:cTn id="24" dur="60000" fill="hold"/>
                                        <p:tgtEl>
                                          <p:spTgt spid="196"/>
                                        </p:tgtEl>
                                        <p:attrNameLst>
                                          <p:attrName>r</p:attrName>
                                        </p:attrNameLst>
                                      </p:cBhvr>
                                    </p:animRot>
                                  </p:childTnLst>
                                </p:cTn>
                              </p:par>
                              <p:par>
                                <p:cTn id="25" presetID="2" presetClass="entr" presetSubtype="4" decel="50000" fill="hold" nodeType="withEffect">
                                  <p:stCondLst>
                                    <p:cond delay="0"/>
                                  </p:stCondLst>
                                  <p:childTnLst>
                                    <p:set>
                                      <p:cBhvr>
                                        <p:cTn id="26" dur="1" fill="hold">
                                          <p:stCondLst>
                                            <p:cond delay="0"/>
                                          </p:stCondLst>
                                        </p:cTn>
                                        <p:tgtEl>
                                          <p:spTgt spid="196"/>
                                        </p:tgtEl>
                                        <p:attrNameLst>
                                          <p:attrName>style.visibility</p:attrName>
                                        </p:attrNameLst>
                                      </p:cBhvr>
                                      <p:to>
                                        <p:strVal val="visible"/>
                                      </p:to>
                                    </p:set>
                                    <p:anim calcmode="lin" valueType="num">
                                      <p:cBhvr additive="base">
                                        <p:cTn id="27" dur="5000" fill="hold"/>
                                        <p:tgtEl>
                                          <p:spTgt spid="196"/>
                                        </p:tgtEl>
                                        <p:attrNameLst>
                                          <p:attrName>ppt_x</p:attrName>
                                        </p:attrNameLst>
                                      </p:cBhvr>
                                      <p:tavLst>
                                        <p:tav tm="0">
                                          <p:val>
                                            <p:strVal val="#ppt_x"/>
                                          </p:val>
                                        </p:tav>
                                        <p:tav tm="100000">
                                          <p:val>
                                            <p:strVal val="#ppt_x"/>
                                          </p:val>
                                        </p:tav>
                                      </p:tavLst>
                                    </p:anim>
                                    <p:anim calcmode="lin" valueType="num">
                                      <p:cBhvr additive="base">
                                        <p:cTn id="28" dur="5000" fill="hold"/>
                                        <p:tgtEl>
                                          <p:spTgt spid="196"/>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0"/>
                                  </p:stCondLst>
                                  <p:childTnLst>
                                    <p:set>
                                      <p:cBhvr>
                                        <p:cTn id="30" dur="1" fill="hold">
                                          <p:stCondLst>
                                            <p:cond delay="0"/>
                                          </p:stCondLst>
                                        </p:cTn>
                                        <p:tgtEl>
                                          <p:spTgt spid="208"/>
                                        </p:tgtEl>
                                        <p:attrNameLst>
                                          <p:attrName>style.visibility</p:attrName>
                                        </p:attrNameLst>
                                      </p:cBhvr>
                                      <p:to>
                                        <p:strVal val="visible"/>
                                      </p:to>
                                    </p:set>
                                    <p:animEffect transition="in" filter="wipe(left)">
                                      <p:cBhvr>
                                        <p:cTn id="31" dur="5000"/>
                                        <p:tgtEl>
                                          <p:spTgt spid="208"/>
                                        </p:tgtEl>
                                      </p:cBhvr>
                                    </p:animEffect>
                                  </p:childTnLst>
                                </p:cTn>
                              </p:par>
                              <p:par>
                                <p:cTn id="32" presetID="2" presetClass="entr" presetSubtype="4" decel="50000" fill="hold" nodeType="withEffect">
                                  <p:stCondLst>
                                    <p:cond delay="0"/>
                                  </p:stCondLst>
                                  <p:childTnLst>
                                    <p:set>
                                      <p:cBhvr>
                                        <p:cTn id="33" dur="1" fill="hold">
                                          <p:stCondLst>
                                            <p:cond delay="0"/>
                                          </p:stCondLst>
                                        </p:cTn>
                                        <p:tgtEl>
                                          <p:spTgt spid="290"/>
                                        </p:tgtEl>
                                        <p:attrNameLst>
                                          <p:attrName>style.visibility</p:attrName>
                                        </p:attrNameLst>
                                      </p:cBhvr>
                                      <p:to>
                                        <p:strVal val="visible"/>
                                      </p:to>
                                    </p:set>
                                    <p:anim calcmode="lin" valueType="num">
                                      <p:cBhvr additive="base">
                                        <p:cTn id="34" dur="5000" fill="hold"/>
                                        <p:tgtEl>
                                          <p:spTgt spid="290"/>
                                        </p:tgtEl>
                                        <p:attrNameLst>
                                          <p:attrName>ppt_x</p:attrName>
                                        </p:attrNameLst>
                                      </p:cBhvr>
                                      <p:tavLst>
                                        <p:tav tm="0">
                                          <p:val>
                                            <p:strVal val="#ppt_x"/>
                                          </p:val>
                                        </p:tav>
                                        <p:tav tm="100000">
                                          <p:val>
                                            <p:strVal val="#ppt_x"/>
                                          </p:val>
                                        </p:tav>
                                      </p:tavLst>
                                    </p:anim>
                                    <p:anim calcmode="lin" valueType="num">
                                      <p:cBhvr additive="base">
                                        <p:cTn id="35" dur="5000" fill="hold"/>
                                        <p:tgtEl>
                                          <p:spTgt spid="290"/>
                                        </p:tgtEl>
                                        <p:attrNameLst>
                                          <p:attrName>ppt_y</p:attrName>
                                        </p:attrNameLst>
                                      </p:cBhvr>
                                      <p:tavLst>
                                        <p:tav tm="0">
                                          <p:val>
                                            <p:strVal val="1+#ppt_h/2"/>
                                          </p:val>
                                        </p:tav>
                                        <p:tav tm="100000">
                                          <p:val>
                                            <p:strVal val="#ppt_y"/>
                                          </p:val>
                                        </p:tav>
                                      </p:tavLst>
                                    </p:anim>
                                  </p:childTnLst>
                                </p:cTn>
                              </p:par>
                              <p:par>
                                <p:cTn id="36" presetID="22" presetClass="entr" presetSubtype="4" fill="hold" nodeType="withEffect">
                                  <p:stCondLst>
                                    <p:cond delay="0"/>
                                  </p:stCondLst>
                                  <p:childTnLst>
                                    <p:set>
                                      <p:cBhvr>
                                        <p:cTn id="37" dur="1" fill="hold">
                                          <p:stCondLst>
                                            <p:cond delay="0"/>
                                          </p:stCondLst>
                                        </p:cTn>
                                        <p:tgtEl>
                                          <p:spTgt spid="231"/>
                                        </p:tgtEl>
                                        <p:attrNameLst>
                                          <p:attrName>style.visibility</p:attrName>
                                        </p:attrNameLst>
                                      </p:cBhvr>
                                      <p:to>
                                        <p:strVal val="visible"/>
                                      </p:to>
                                    </p:set>
                                    <p:animEffect transition="in" filter="wipe(down)">
                                      <p:cBhvr>
                                        <p:cTn id="38" dur="5000"/>
                                        <p:tgtEl>
                                          <p:spTgt spid="231"/>
                                        </p:tgtEl>
                                      </p:cBhvr>
                                    </p:animEffect>
                                  </p:childTnLst>
                                </p:cTn>
                              </p:par>
                              <p:par>
                                <p:cTn id="39" presetID="2" presetClass="entr" presetSubtype="3" decel="50000" fill="hold" nodeType="withEffect">
                                  <p:stCondLst>
                                    <p:cond delay="0"/>
                                  </p:stCondLst>
                                  <p:childTnLst>
                                    <p:set>
                                      <p:cBhvr>
                                        <p:cTn id="40" dur="1" fill="hold">
                                          <p:stCondLst>
                                            <p:cond delay="0"/>
                                          </p:stCondLst>
                                        </p:cTn>
                                        <p:tgtEl>
                                          <p:spTgt spid="149"/>
                                        </p:tgtEl>
                                        <p:attrNameLst>
                                          <p:attrName>style.visibility</p:attrName>
                                        </p:attrNameLst>
                                      </p:cBhvr>
                                      <p:to>
                                        <p:strVal val="visible"/>
                                      </p:to>
                                    </p:set>
                                    <p:anim calcmode="lin" valueType="num">
                                      <p:cBhvr additive="base">
                                        <p:cTn id="41" dur="5000" fill="hold"/>
                                        <p:tgtEl>
                                          <p:spTgt spid="149"/>
                                        </p:tgtEl>
                                        <p:attrNameLst>
                                          <p:attrName>ppt_x</p:attrName>
                                        </p:attrNameLst>
                                      </p:cBhvr>
                                      <p:tavLst>
                                        <p:tav tm="0">
                                          <p:val>
                                            <p:strVal val="1+#ppt_w/2"/>
                                          </p:val>
                                        </p:tav>
                                        <p:tav tm="100000">
                                          <p:val>
                                            <p:strVal val="#ppt_x"/>
                                          </p:val>
                                        </p:tav>
                                      </p:tavLst>
                                    </p:anim>
                                    <p:anim calcmode="lin" valueType="num">
                                      <p:cBhvr additive="base">
                                        <p:cTn id="42" dur="5000" fill="hold"/>
                                        <p:tgtEl>
                                          <p:spTgt spid="149"/>
                                        </p:tgtEl>
                                        <p:attrNameLst>
                                          <p:attrName>ppt_y</p:attrName>
                                        </p:attrNameLst>
                                      </p:cBhvr>
                                      <p:tavLst>
                                        <p:tav tm="0">
                                          <p:val>
                                            <p:strVal val="0-#ppt_h/2"/>
                                          </p:val>
                                        </p:tav>
                                        <p:tav tm="100000">
                                          <p:val>
                                            <p:strVal val="#ppt_y"/>
                                          </p:val>
                                        </p:tav>
                                      </p:tavLst>
                                    </p:anim>
                                  </p:childTnLst>
                                </p:cTn>
                              </p:par>
                              <p:par>
                                <p:cTn id="43" presetID="47" presetClass="entr" presetSubtype="0" fill="hold" grpId="0" nodeType="withEffect">
                                  <p:stCondLst>
                                    <p:cond delay="150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1500"/>
                                        <p:tgtEl>
                                          <p:spTgt spid="4"/>
                                        </p:tgtEl>
                                      </p:cBhvr>
                                    </p:animEffect>
                                    <p:anim calcmode="lin" valueType="num">
                                      <p:cBhvr>
                                        <p:cTn id="46" dur="1500" fill="hold"/>
                                        <p:tgtEl>
                                          <p:spTgt spid="4"/>
                                        </p:tgtEl>
                                        <p:attrNameLst>
                                          <p:attrName>ppt_x</p:attrName>
                                        </p:attrNameLst>
                                      </p:cBhvr>
                                      <p:tavLst>
                                        <p:tav tm="0">
                                          <p:val>
                                            <p:strVal val="#ppt_x"/>
                                          </p:val>
                                        </p:tav>
                                        <p:tav tm="100000">
                                          <p:val>
                                            <p:strVal val="#ppt_x"/>
                                          </p:val>
                                        </p:tav>
                                      </p:tavLst>
                                    </p:anim>
                                    <p:anim calcmode="lin" valueType="num">
                                      <p:cBhvr>
                                        <p:cTn id="47" dur="1500" fill="hold"/>
                                        <p:tgtEl>
                                          <p:spTgt spid="4"/>
                                        </p:tgtEl>
                                        <p:attrNameLst>
                                          <p:attrName>ppt_y</p:attrName>
                                        </p:attrNameLst>
                                      </p:cBhvr>
                                      <p:tavLst>
                                        <p:tav tm="0">
                                          <p:val>
                                            <p:strVal val="#ppt_y-.1"/>
                                          </p:val>
                                        </p:tav>
                                        <p:tav tm="100000">
                                          <p:val>
                                            <p:strVal val="#ppt_y"/>
                                          </p:val>
                                        </p:tav>
                                      </p:tavLst>
                                    </p:anim>
                                  </p:childTnLst>
                                </p:cTn>
                              </p:par>
                              <p:par>
                                <p:cTn id="48" presetID="10" presetClass="entr" presetSubtype="0" fill="hold" grpId="0" nodeType="withEffect">
                                  <p:stCondLst>
                                    <p:cond delay="3000"/>
                                  </p:stCondLst>
                                  <p:childTnLst>
                                    <p:set>
                                      <p:cBhvr>
                                        <p:cTn id="49" dur="1" fill="hold">
                                          <p:stCondLst>
                                            <p:cond delay="0"/>
                                          </p:stCondLst>
                                        </p:cTn>
                                        <p:tgtEl>
                                          <p:spTgt spid="348"/>
                                        </p:tgtEl>
                                        <p:attrNameLst>
                                          <p:attrName>style.visibility</p:attrName>
                                        </p:attrNameLst>
                                      </p:cBhvr>
                                      <p:to>
                                        <p:strVal val="visible"/>
                                      </p:to>
                                    </p:set>
                                    <p:animEffect transition="in" filter="fade">
                                      <p:cBhvr>
                                        <p:cTn id="50" dur="1000"/>
                                        <p:tgtEl>
                                          <p:spTgt spid="348"/>
                                        </p:tgtEl>
                                      </p:cBhvr>
                                    </p:animEffect>
                                  </p:childTnLst>
                                </p:cTn>
                              </p:par>
                              <p:par>
                                <p:cTn id="51" presetID="8" presetClass="emph" presetSubtype="0" repeatCount="indefinite" autoRev="1" fill="hold" nodeType="withEffect">
                                  <p:stCondLst>
                                    <p:cond delay="1500"/>
                                  </p:stCondLst>
                                  <p:endCondLst>
                                    <p:cond evt="onNext" delay="0">
                                      <p:tgtEl>
                                        <p:sldTgt/>
                                      </p:tgtEl>
                                    </p:cond>
                                  </p:endCondLst>
                                  <p:childTnLst>
                                    <p:animRot by="1200000">
                                      <p:cBhvr>
                                        <p:cTn id="52" dur="5000" fill="hold"/>
                                        <p:tgtEl>
                                          <p:spTgt spid="2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4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Group 82">
            <a:extLst>
              <a:ext uri="{FF2B5EF4-FFF2-40B4-BE49-F238E27FC236}">
                <a16:creationId xmlns:a16="http://schemas.microsoft.com/office/drawing/2014/main" id="{D976EC52-22DD-4200-A892-54B406BA2BC1}"/>
              </a:ext>
            </a:extLst>
          </p:cNvPr>
          <p:cNvGrpSpPr/>
          <p:nvPr/>
        </p:nvGrpSpPr>
        <p:grpSpPr>
          <a:xfrm rot="12483328">
            <a:off x="9116631" y="4089096"/>
            <a:ext cx="4297556" cy="5220200"/>
            <a:chOff x="5668775" y="1917931"/>
            <a:chExt cx="790769" cy="960539"/>
          </a:xfrm>
        </p:grpSpPr>
        <p:sp>
          <p:nvSpPr>
            <p:cNvPr id="84" name="Freeform: Shape 83">
              <a:extLst>
                <a:ext uri="{FF2B5EF4-FFF2-40B4-BE49-F238E27FC236}">
                  <a16:creationId xmlns:a16="http://schemas.microsoft.com/office/drawing/2014/main" id="{282E3466-C4D0-4822-86BF-3F98CC7839E9}"/>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F8C6E086-A8E3-4815-8983-B792A9FC363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692EF0BE-795B-4A06-B71E-85FCEADBE110}"/>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EAA3AF2E-A3D6-4C56-A0EB-9CCE7125A33C}"/>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069CA407-93FA-49BC-8FC4-7A318B83C08A}"/>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A3FE9EEC-D0EB-4CEB-AF2A-7DE14A219F71}"/>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FB4B6204-0A00-4F0E-B982-35303874FF5A}"/>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6499309C-5A62-46B0-9058-13EE7D2FA299}"/>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E5F7D9F1-0E2A-40C8-8FBB-BEC9C19410AD}"/>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596C8B1A-657E-4A1B-9849-8DFE47E6E971}"/>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8D077AC4-7DEA-4E58-BBEE-F594BD07CB8D}"/>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88208A23-2410-4DE2-B858-226C9514B702}"/>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330F496B-6B23-4B48-BF9E-7A4933A44615}"/>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F6B4D154-23D8-41F3-A063-FCDCB2BF5D43}"/>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5809B056-32F3-42ED-BC38-33F2BA05BAF5}"/>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C3E7EC90-5A90-4DD9-913A-ABD34AAD6657}"/>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847D16FA-465D-4228-A00F-854FF9A6305F}"/>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37EE5B44-1D31-4093-9B5E-8FD5AB54097A}"/>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14EC560A-5DAF-4712-803B-FC925E9E00EE}"/>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11338999-C425-4272-86BE-C95B42D4A15F}"/>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023B50D5-6C5C-4DE7-B797-FC817EB494D2}"/>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CF287CDB-174B-40DC-B3CD-33DEC4807087}"/>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48" name="Group 47">
            <a:extLst>
              <a:ext uri="{FF2B5EF4-FFF2-40B4-BE49-F238E27FC236}">
                <a16:creationId xmlns:a16="http://schemas.microsoft.com/office/drawing/2014/main" id="{4A9B3D2E-7F3D-499F-8CFB-F1A8145A75B0}"/>
              </a:ext>
            </a:extLst>
          </p:cNvPr>
          <p:cNvGrpSpPr/>
          <p:nvPr/>
        </p:nvGrpSpPr>
        <p:grpSpPr>
          <a:xfrm>
            <a:off x="-2355979" y="-978772"/>
            <a:ext cx="4636034" cy="4464238"/>
            <a:chOff x="7416801" y="3824149"/>
            <a:chExt cx="1119157" cy="1077686"/>
          </a:xfrm>
        </p:grpSpPr>
        <p:sp>
          <p:nvSpPr>
            <p:cNvPr id="50" name="Freeform: Shape 49">
              <a:extLst>
                <a:ext uri="{FF2B5EF4-FFF2-40B4-BE49-F238E27FC236}">
                  <a16:creationId xmlns:a16="http://schemas.microsoft.com/office/drawing/2014/main" id="{8D0F5036-D7E6-4107-AB02-21CA56D7457B}"/>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1" name="Freeform: Shape 50">
              <a:extLst>
                <a:ext uri="{FF2B5EF4-FFF2-40B4-BE49-F238E27FC236}">
                  <a16:creationId xmlns:a16="http://schemas.microsoft.com/office/drawing/2014/main" id="{480C93D4-D63E-4E99-9356-2B05FA65ABE3}"/>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3" name="Freeform: Shape 52">
              <a:extLst>
                <a:ext uri="{FF2B5EF4-FFF2-40B4-BE49-F238E27FC236}">
                  <a16:creationId xmlns:a16="http://schemas.microsoft.com/office/drawing/2014/main" id="{B064C17A-3C1D-456C-A6C6-22C55E8924D6}"/>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4" name="Freeform: Shape 53">
              <a:extLst>
                <a:ext uri="{FF2B5EF4-FFF2-40B4-BE49-F238E27FC236}">
                  <a16:creationId xmlns:a16="http://schemas.microsoft.com/office/drawing/2014/main" id="{5D2D11A2-DC87-49E3-9031-EDB604B4DF9F}"/>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0" name="Freeform: Shape 59">
              <a:extLst>
                <a:ext uri="{FF2B5EF4-FFF2-40B4-BE49-F238E27FC236}">
                  <a16:creationId xmlns:a16="http://schemas.microsoft.com/office/drawing/2014/main" id="{97E76586-0E2D-411B-BFD4-64B00108463F}"/>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1" name="Freeform: Shape 60">
              <a:extLst>
                <a:ext uri="{FF2B5EF4-FFF2-40B4-BE49-F238E27FC236}">
                  <a16:creationId xmlns:a16="http://schemas.microsoft.com/office/drawing/2014/main" id="{73A4C55F-FC2C-4FC2-A2DB-A2F649015F9C}"/>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4" name="Freeform: Shape 63">
              <a:extLst>
                <a:ext uri="{FF2B5EF4-FFF2-40B4-BE49-F238E27FC236}">
                  <a16:creationId xmlns:a16="http://schemas.microsoft.com/office/drawing/2014/main" id="{B6887FBA-4511-43F6-BC96-92A5576E76AF}"/>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7" name="Freeform: Shape 66">
              <a:extLst>
                <a:ext uri="{FF2B5EF4-FFF2-40B4-BE49-F238E27FC236}">
                  <a16:creationId xmlns:a16="http://schemas.microsoft.com/office/drawing/2014/main" id="{598B4988-1AF7-47C1-AA4C-BA1B8DA35E17}"/>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79826693-C98E-4D8D-88B9-AD86B0700342}"/>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8A1E46C8-4A95-47E9-AA4B-132A96B82199}"/>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5F1507E5-AC24-4D05-A2EC-64A7EE024E99}"/>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64F54DF5-2463-4AC0-AC4A-329713E70F49}"/>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EA607E62-C6CD-46B4-B5ED-C0869022EB58}"/>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C61D78C5-CC92-414A-B728-55E535724544}"/>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3B39FB0B-5F0B-4549-87C7-6330E75397C5}"/>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5847E13D-128F-43C5-81D9-1D4214032424}"/>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2B052600-4F1A-4818-9184-A5E2F0A08357}"/>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F7C7E5A6-1266-49BE-9CB2-1E38B453C70D}"/>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2CF2A356-1E67-4F20-A580-E04151E33678}"/>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6288B995-4E0B-4BE5-B08A-928A79E73C8B}"/>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921A5390-108B-45F5-A423-7B7C1C02C357}"/>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D05EF36F-B4F1-423B-A09C-015ADCC3441F}"/>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73" name="Rectangle: Rounded Corners 72">
            <a:extLst>
              <a:ext uri="{FF2B5EF4-FFF2-40B4-BE49-F238E27FC236}">
                <a16:creationId xmlns:a16="http://schemas.microsoft.com/office/drawing/2014/main" id="{C655A6D1-24DF-4F75-87FA-435111CEA32E}"/>
              </a:ext>
            </a:extLst>
          </p:cNvPr>
          <p:cNvSpPr/>
          <p:nvPr/>
        </p:nvSpPr>
        <p:spPr>
          <a:xfrm>
            <a:off x="2242569" y="1631533"/>
            <a:ext cx="9206478" cy="4582807"/>
          </a:xfrm>
          <a:prstGeom prst="roundRect">
            <a:avLst>
              <a:gd name="adj" fmla="val 7501"/>
            </a:avLst>
          </a:prstGeom>
          <a:solidFill>
            <a:schemeClr val="accent2">
              <a:lumMod val="50000"/>
              <a:alpha val="15000"/>
            </a:schemeClr>
          </a:solidFill>
          <a:ln w="3175">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lnSpc>
                <a:spcPts val="1500"/>
              </a:lnSpc>
              <a:spcAft>
                <a:spcPts val="1200"/>
              </a:spcAft>
            </a:pPr>
            <a:endParaRPr lang="en-US" sz="1300" b="1">
              <a:solidFill>
                <a:srgbClr val="FFFFFF"/>
              </a:solidFill>
              <a:latin typeface="Century Gothic" panose="020B0502020202020204" pitchFamily="34" charset="0"/>
            </a:endParaRPr>
          </a:p>
        </p:txBody>
      </p:sp>
      <p:grpSp>
        <p:nvGrpSpPr>
          <p:cNvPr id="34" name="Group 33">
            <a:extLst>
              <a:ext uri="{FF2B5EF4-FFF2-40B4-BE49-F238E27FC236}">
                <a16:creationId xmlns:a16="http://schemas.microsoft.com/office/drawing/2014/main" id="{E814AB3C-152E-402D-9F24-8B09052D1E95}"/>
              </a:ext>
            </a:extLst>
          </p:cNvPr>
          <p:cNvGrpSpPr/>
          <p:nvPr/>
        </p:nvGrpSpPr>
        <p:grpSpPr>
          <a:xfrm>
            <a:off x="3890439" y="1631533"/>
            <a:ext cx="5914834" cy="4587837"/>
            <a:chOff x="3890439" y="1631533"/>
            <a:chExt cx="5914834" cy="4587837"/>
          </a:xfrm>
        </p:grpSpPr>
        <p:cxnSp>
          <p:nvCxnSpPr>
            <p:cNvPr id="8" name="Straight Connector 7">
              <a:extLst>
                <a:ext uri="{FF2B5EF4-FFF2-40B4-BE49-F238E27FC236}">
                  <a16:creationId xmlns:a16="http://schemas.microsoft.com/office/drawing/2014/main" id="{EBDA643A-23E2-4258-85A5-D8DC0B21C0A9}"/>
                </a:ext>
              </a:extLst>
            </p:cNvPr>
            <p:cNvCxnSpPr/>
            <p:nvPr/>
          </p:nvCxnSpPr>
          <p:spPr>
            <a:xfrm>
              <a:off x="3890439" y="1631533"/>
              <a:ext cx="0" cy="4587837"/>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0F026A9B-74F5-41E8-A8D6-E3310C1735D5}"/>
                </a:ext>
              </a:extLst>
            </p:cNvPr>
            <p:cNvCxnSpPr>
              <a:cxnSpLocks/>
            </p:cNvCxnSpPr>
            <p:nvPr/>
          </p:nvCxnSpPr>
          <p:spPr>
            <a:xfrm>
              <a:off x="5368719" y="1631534"/>
              <a:ext cx="0" cy="2291402"/>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081BCB6-FE24-4D6E-89DE-AF0F809D3D99}"/>
                </a:ext>
              </a:extLst>
            </p:cNvPr>
            <p:cNvCxnSpPr>
              <a:cxnSpLocks/>
            </p:cNvCxnSpPr>
            <p:nvPr/>
          </p:nvCxnSpPr>
          <p:spPr>
            <a:xfrm>
              <a:off x="6846999" y="1631534"/>
              <a:ext cx="0" cy="2291402"/>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D1AE805-1D86-4460-BBEB-F4334CD7CE7C}"/>
                </a:ext>
              </a:extLst>
            </p:cNvPr>
            <p:cNvCxnSpPr/>
            <p:nvPr/>
          </p:nvCxnSpPr>
          <p:spPr>
            <a:xfrm>
              <a:off x="8326993" y="1631533"/>
              <a:ext cx="0" cy="4587837"/>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936B202A-0825-4EB9-995A-50429EC43FAD}"/>
                </a:ext>
              </a:extLst>
            </p:cNvPr>
            <p:cNvCxnSpPr/>
            <p:nvPr/>
          </p:nvCxnSpPr>
          <p:spPr>
            <a:xfrm>
              <a:off x="9805273" y="1631533"/>
              <a:ext cx="0" cy="4587837"/>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C52E0665-21EB-624C-9285-43C1ABBD87BE}"/>
              </a:ext>
            </a:extLst>
          </p:cNvPr>
          <p:cNvGrpSpPr/>
          <p:nvPr/>
        </p:nvGrpSpPr>
        <p:grpSpPr>
          <a:xfrm>
            <a:off x="940776" y="3922936"/>
            <a:ext cx="10508273" cy="1416460"/>
            <a:chOff x="940776" y="3922936"/>
            <a:chExt cx="10508273" cy="1416460"/>
          </a:xfrm>
        </p:grpSpPr>
        <p:cxnSp>
          <p:nvCxnSpPr>
            <p:cNvPr id="90" name="Straight Connector 89">
              <a:extLst>
                <a:ext uri="{FF2B5EF4-FFF2-40B4-BE49-F238E27FC236}">
                  <a16:creationId xmlns:a16="http://schemas.microsoft.com/office/drawing/2014/main" id="{6095FD31-E3EA-4950-9843-4143EAABAD04}"/>
                </a:ext>
              </a:extLst>
            </p:cNvPr>
            <p:cNvCxnSpPr>
              <a:cxnSpLocks/>
            </p:cNvCxnSpPr>
            <p:nvPr/>
          </p:nvCxnSpPr>
          <p:spPr>
            <a:xfrm flipH="1">
              <a:off x="940776" y="4464454"/>
              <a:ext cx="10508273" cy="0"/>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0B63D12-2B97-43C6-B682-EB7C1048B40F}"/>
                </a:ext>
              </a:extLst>
            </p:cNvPr>
            <p:cNvCxnSpPr>
              <a:cxnSpLocks/>
            </p:cNvCxnSpPr>
            <p:nvPr/>
          </p:nvCxnSpPr>
          <p:spPr>
            <a:xfrm flipH="1">
              <a:off x="940776" y="5339396"/>
              <a:ext cx="10508273" cy="0"/>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6CB714C5-AE92-4022-806C-DE4FF1EE8518}"/>
                </a:ext>
              </a:extLst>
            </p:cNvPr>
            <p:cNvCxnSpPr>
              <a:cxnSpLocks/>
            </p:cNvCxnSpPr>
            <p:nvPr/>
          </p:nvCxnSpPr>
          <p:spPr>
            <a:xfrm flipH="1">
              <a:off x="940776" y="3922936"/>
              <a:ext cx="10508273" cy="0"/>
            </a:xfrm>
            <a:prstGeom prst="line">
              <a:avLst/>
            </a:prstGeom>
            <a:ln w="9525" cap="rnd">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sp>
        <p:nvSpPr>
          <p:cNvPr id="13317" name="Rectangle 5">
            <a:extLst>
              <a:ext uri="{FF2B5EF4-FFF2-40B4-BE49-F238E27FC236}">
                <a16:creationId xmlns:a16="http://schemas.microsoft.com/office/drawing/2014/main" id="{CAA0E2E0-6F30-C647-8AE7-7B5D8EEC4F24}"/>
              </a:ext>
            </a:extLst>
          </p:cNvPr>
          <p:cNvSpPr>
            <a:spLocks noGrp="1" noChangeArrowheads="1"/>
          </p:cNvSpPr>
          <p:nvPr>
            <p:ph type="title"/>
          </p:nvPr>
        </p:nvSpPr>
        <p:spPr>
          <a:xfrm>
            <a:off x="2177781" y="878739"/>
            <a:ext cx="7469458" cy="325536"/>
          </a:xfrm>
        </p:spPr>
        <p:txBody>
          <a:bodyPr>
            <a:noAutofit/>
          </a:bodyPr>
          <a:lstStyle/>
          <a:p>
            <a:pPr algn="ctr" eaLnBrk="1" hangingPunct="1">
              <a:lnSpc>
                <a:spcPct val="100000"/>
              </a:lnSpc>
            </a:pPr>
            <a:r>
              <a:rPr lang="en-US" altLang="en-US" sz="1000" b="0" dirty="0">
                <a:solidFill>
                  <a:schemeClr val="bg1"/>
                </a:solidFill>
                <a:latin typeface="Century Gothic" panose="020B0502020202020204" pitchFamily="34" charset="0"/>
              </a:rPr>
              <a:t>At each level of the income statement, there exists opportunities for a firm to make cost reduction improvements</a:t>
            </a:r>
          </a:p>
        </p:txBody>
      </p:sp>
      <p:grpSp>
        <p:nvGrpSpPr>
          <p:cNvPr id="33" name="Group 32">
            <a:extLst>
              <a:ext uri="{FF2B5EF4-FFF2-40B4-BE49-F238E27FC236}">
                <a16:creationId xmlns:a16="http://schemas.microsoft.com/office/drawing/2014/main" id="{896CB244-605E-4C17-B7EB-860882D55F48}"/>
              </a:ext>
            </a:extLst>
          </p:cNvPr>
          <p:cNvGrpSpPr/>
          <p:nvPr/>
        </p:nvGrpSpPr>
        <p:grpSpPr>
          <a:xfrm>
            <a:off x="998167" y="4065134"/>
            <a:ext cx="911125" cy="1840296"/>
            <a:chOff x="874904" y="4065134"/>
            <a:chExt cx="911125" cy="1840296"/>
          </a:xfrm>
        </p:grpSpPr>
        <p:sp>
          <p:nvSpPr>
            <p:cNvPr id="13344" name="Text Box 32">
              <a:extLst>
                <a:ext uri="{FF2B5EF4-FFF2-40B4-BE49-F238E27FC236}">
                  <a16:creationId xmlns:a16="http://schemas.microsoft.com/office/drawing/2014/main" id="{AD1519F4-F2ED-BF47-ADB7-94E0632D71A0}"/>
                </a:ext>
              </a:extLst>
            </p:cNvPr>
            <p:cNvSpPr txBox="1">
              <a:spLocks noChangeArrowheads="1"/>
            </p:cNvSpPr>
            <p:nvPr/>
          </p:nvSpPr>
          <p:spPr bwMode="auto">
            <a:xfrm>
              <a:off x="874904" y="4683596"/>
              <a:ext cx="742809" cy="43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eaLnBrk="1" fontAlgn="base" hangingPunct="1">
                <a:lnSpc>
                  <a:spcPts val="1400"/>
                </a:lnSpc>
                <a:spcBef>
                  <a:spcPct val="0"/>
                </a:spcBef>
                <a:spcAft>
                  <a:spcPct val="0"/>
                </a:spcAft>
              </a:pPr>
              <a:r>
                <a:rPr lang="en-US" altLang="en-US" sz="1000" b="1" dirty="0">
                  <a:solidFill>
                    <a:schemeClr val="accent4">
                      <a:lumMod val="60000"/>
                      <a:lumOff val="40000"/>
                    </a:schemeClr>
                  </a:solidFill>
                  <a:latin typeface="Century Gothic" panose="020B0502020202020204" pitchFamily="34" charset="0"/>
                </a:rPr>
                <a:t>HOW TO</a:t>
              </a:r>
            </a:p>
            <a:p>
              <a:pPr eaLnBrk="1" fontAlgn="base" hangingPunct="1">
                <a:lnSpc>
                  <a:spcPts val="1400"/>
                </a:lnSpc>
                <a:spcBef>
                  <a:spcPct val="0"/>
                </a:spcBef>
                <a:spcAft>
                  <a:spcPct val="0"/>
                </a:spcAft>
              </a:pPr>
              <a:r>
                <a:rPr lang="en-US" altLang="en-US" sz="1000" b="1" dirty="0">
                  <a:solidFill>
                    <a:schemeClr val="accent4">
                      <a:lumMod val="60000"/>
                      <a:lumOff val="40000"/>
                    </a:schemeClr>
                  </a:solidFill>
                  <a:latin typeface="Century Gothic" panose="020B0502020202020204" pitchFamily="34" charset="0"/>
                </a:rPr>
                <a:t>IMPROVE</a:t>
              </a:r>
            </a:p>
          </p:txBody>
        </p:sp>
        <p:sp>
          <p:nvSpPr>
            <p:cNvPr id="13352" name="Text Box 40">
              <a:extLst>
                <a:ext uri="{FF2B5EF4-FFF2-40B4-BE49-F238E27FC236}">
                  <a16:creationId xmlns:a16="http://schemas.microsoft.com/office/drawing/2014/main" id="{840264F0-DBCC-A94B-AF9A-E19FE5639B4F}"/>
                </a:ext>
              </a:extLst>
            </p:cNvPr>
            <p:cNvSpPr txBox="1">
              <a:spLocks noChangeArrowheads="1"/>
            </p:cNvSpPr>
            <p:nvPr/>
          </p:nvSpPr>
          <p:spPr bwMode="auto">
            <a:xfrm>
              <a:off x="874904" y="5648307"/>
              <a:ext cx="649835" cy="257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eaLnBrk="1" fontAlgn="base" hangingPunct="1">
                <a:lnSpc>
                  <a:spcPts val="1400"/>
                </a:lnSpc>
                <a:spcBef>
                  <a:spcPct val="0"/>
                </a:spcBef>
                <a:spcAft>
                  <a:spcPct val="0"/>
                </a:spcAft>
              </a:pPr>
              <a:r>
                <a:rPr lang="en-US" altLang="en-US" sz="1000" b="1" dirty="0">
                  <a:solidFill>
                    <a:schemeClr val="accent4">
                      <a:lumMod val="60000"/>
                      <a:lumOff val="40000"/>
                    </a:schemeClr>
                  </a:solidFill>
                  <a:latin typeface="Century Gothic" panose="020B0502020202020204" pitchFamily="34" charset="0"/>
                </a:rPr>
                <a:t>RESULTS</a:t>
              </a:r>
            </a:p>
          </p:txBody>
        </p:sp>
        <p:sp>
          <p:nvSpPr>
            <p:cNvPr id="13353" name="Text Box 41">
              <a:extLst>
                <a:ext uri="{FF2B5EF4-FFF2-40B4-BE49-F238E27FC236}">
                  <a16:creationId xmlns:a16="http://schemas.microsoft.com/office/drawing/2014/main" id="{E2A1C5AC-47AA-F546-BA81-CAB6430F2D65}"/>
                </a:ext>
              </a:extLst>
            </p:cNvPr>
            <p:cNvSpPr txBox="1">
              <a:spLocks noChangeArrowheads="1"/>
            </p:cNvSpPr>
            <p:nvPr/>
          </p:nvSpPr>
          <p:spPr bwMode="auto">
            <a:xfrm>
              <a:off x="874904" y="4065134"/>
              <a:ext cx="911125" cy="257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eaLnBrk="1" fontAlgn="base" hangingPunct="1">
                <a:lnSpc>
                  <a:spcPts val="1400"/>
                </a:lnSpc>
                <a:spcBef>
                  <a:spcPct val="0"/>
                </a:spcBef>
                <a:spcAft>
                  <a:spcPct val="0"/>
                </a:spcAft>
              </a:pPr>
              <a:r>
                <a:rPr lang="en-US" altLang="en-US" sz="1000" b="1" dirty="0">
                  <a:solidFill>
                    <a:schemeClr val="accent4">
                      <a:lumMod val="60000"/>
                      <a:lumOff val="40000"/>
                    </a:schemeClr>
                  </a:solidFill>
                  <a:latin typeface="Century Gothic" panose="020B0502020202020204" pitchFamily="34" charset="0"/>
                </a:rPr>
                <a:t>CHALLENGE</a:t>
              </a:r>
            </a:p>
          </p:txBody>
        </p:sp>
      </p:grpSp>
      <p:sp>
        <p:nvSpPr>
          <p:cNvPr id="49" name="TextBox 48">
            <a:extLst>
              <a:ext uri="{FF2B5EF4-FFF2-40B4-BE49-F238E27FC236}">
                <a16:creationId xmlns:a16="http://schemas.microsoft.com/office/drawing/2014/main" id="{63C3734E-41D4-466E-BB71-C8D6D9C5C38F}"/>
              </a:ext>
            </a:extLst>
          </p:cNvPr>
          <p:cNvSpPr txBox="1"/>
          <p:nvPr/>
        </p:nvSpPr>
        <p:spPr>
          <a:xfrm>
            <a:off x="3535561" y="432069"/>
            <a:ext cx="5144357"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COST REDUCTION OPPORTUNITIES </a:t>
            </a:r>
          </a:p>
        </p:txBody>
      </p:sp>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C0385D51-C342-4EBE-8C69-F6560FDC7F23}"/>
                  </a:ext>
                </a:extLst>
              </p:cNvPr>
              <p:cNvGraphicFramePr/>
              <p:nvPr>
                <p:extLst>
                  <p:ext uri="{D42A27DB-BD31-4B8C-83A1-F6EECF244321}">
                    <p14:modId xmlns:p14="http://schemas.microsoft.com/office/powerpoint/2010/main" val="2066678477"/>
                  </p:ext>
                </p:extLst>
              </p:nvPr>
            </p:nvGraphicFramePr>
            <p:xfrm>
              <a:off x="2334768" y="1564853"/>
              <a:ext cx="9022080" cy="1717386"/>
            </p:xfrm>
            <a:graphic>
              <a:graphicData uri="http://schemas.microsoft.com/office/drawing/2014/chartex">
                <cx:chart xmlns:cx="http://schemas.microsoft.com/office/drawing/2014/chartex" xmlns:r="http://schemas.openxmlformats.org/officeDocument/2006/relationships" r:id="rId9"/>
              </a:graphicData>
            </a:graphic>
          </p:graphicFrame>
        </mc:Choice>
        <mc:Fallback xmlns="">
          <p:pic>
            <p:nvPicPr>
              <p:cNvPr id="5" name="Chart 4">
                <a:extLst>
                  <a:ext uri="{FF2B5EF4-FFF2-40B4-BE49-F238E27FC236}">
                    <a16:creationId xmlns:a16="http://schemas.microsoft.com/office/drawing/2014/main" id="{C0385D51-C342-4EBE-8C69-F6560FDC7F23}"/>
                  </a:ext>
                </a:extLst>
              </p:cNvPr>
              <p:cNvPicPr>
                <a:picLocks noGrp="1" noRot="1" noChangeAspect="1" noMove="1" noResize="1" noEditPoints="1" noAdjustHandles="1" noChangeArrowheads="1" noChangeShapeType="1"/>
              </p:cNvPicPr>
              <p:nvPr/>
            </p:nvPicPr>
            <p:blipFill>
              <a:blip r:embed="rId10"/>
              <a:stretch>
                <a:fillRect/>
              </a:stretch>
            </p:blipFill>
            <p:spPr>
              <a:xfrm>
                <a:off x="2334768" y="1564853"/>
                <a:ext cx="9022080" cy="1717386"/>
              </a:xfrm>
              <a:prstGeom prst="rect">
                <a:avLst/>
              </a:prstGeom>
            </p:spPr>
          </p:pic>
        </mc:Fallback>
      </mc:AlternateContent>
      <p:sp>
        <p:nvSpPr>
          <p:cNvPr id="52" name="Rectangle: Rounded Corners 51">
            <a:extLst>
              <a:ext uri="{FF2B5EF4-FFF2-40B4-BE49-F238E27FC236}">
                <a16:creationId xmlns:a16="http://schemas.microsoft.com/office/drawing/2014/main" id="{6DDC9869-23BF-4FF4-A2EB-659E381AEF5B}"/>
              </a:ext>
            </a:extLst>
          </p:cNvPr>
          <p:cNvSpPr/>
          <p:nvPr/>
        </p:nvSpPr>
        <p:spPr>
          <a:xfrm>
            <a:off x="2242567" y="3203812"/>
            <a:ext cx="7561788" cy="3010527"/>
          </a:xfrm>
          <a:prstGeom prst="roundRect">
            <a:avLst>
              <a:gd name="adj" fmla="val 11438"/>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a:solidFill>
                <a:srgbClr val="FFFFFF"/>
              </a:solidFill>
              <a:latin typeface="Century Gothic" panose="020B0502020202020204" pitchFamily="34" charset="0"/>
            </a:endParaRPr>
          </a:p>
        </p:txBody>
      </p:sp>
      <p:grpSp>
        <p:nvGrpSpPr>
          <p:cNvPr id="10" name="Group 9">
            <a:extLst>
              <a:ext uri="{FF2B5EF4-FFF2-40B4-BE49-F238E27FC236}">
                <a16:creationId xmlns:a16="http://schemas.microsoft.com/office/drawing/2014/main" id="{B055416A-123E-41EB-B2D8-C87C11E230B5}"/>
              </a:ext>
            </a:extLst>
          </p:cNvPr>
          <p:cNvGrpSpPr/>
          <p:nvPr/>
        </p:nvGrpSpPr>
        <p:grpSpPr>
          <a:xfrm>
            <a:off x="2647726" y="3304374"/>
            <a:ext cx="8617682" cy="542842"/>
            <a:chOff x="1897918" y="3856656"/>
            <a:chExt cx="8617682" cy="542842"/>
          </a:xfrm>
        </p:grpSpPr>
        <p:sp>
          <p:nvSpPr>
            <p:cNvPr id="13321" name="Text Box 9">
              <a:extLst>
                <a:ext uri="{FF2B5EF4-FFF2-40B4-BE49-F238E27FC236}">
                  <a16:creationId xmlns:a16="http://schemas.microsoft.com/office/drawing/2014/main" id="{BACF839B-5917-2044-AFD7-B9FDE81500EA}"/>
                </a:ext>
              </a:extLst>
            </p:cNvPr>
            <p:cNvSpPr txBox="1">
              <a:spLocks noChangeArrowheads="1"/>
            </p:cNvSpPr>
            <p:nvPr>
              <p:custDataLst>
                <p:tags r:id="rId1"/>
              </p:custDataLst>
            </p:nvPr>
          </p:nvSpPr>
          <p:spPr bwMode="auto">
            <a:xfrm>
              <a:off x="1897918" y="4010545"/>
              <a:ext cx="1007146" cy="235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NET SALES</a:t>
              </a:r>
            </a:p>
          </p:txBody>
        </p:sp>
        <p:sp>
          <p:nvSpPr>
            <p:cNvPr id="55" name="Text Box 9">
              <a:extLst>
                <a:ext uri="{FF2B5EF4-FFF2-40B4-BE49-F238E27FC236}">
                  <a16:creationId xmlns:a16="http://schemas.microsoft.com/office/drawing/2014/main" id="{7C2087DF-F225-49E9-99F4-26174288D6D0}"/>
                </a:ext>
              </a:extLst>
            </p:cNvPr>
            <p:cNvSpPr txBox="1">
              <a:spLocks noChangeArrowheads="1"/>
            </p:cNvSpPr>
            <p:nvPr>
              <p:custDataLst>
                <p:tags r:id="rId2"/>
              </p:custDataLst>
            </p:nvPr>
          </p:nvSpPr>
          <p:spPr bwMode="auto">
            <a:xfrm>
              <a:off x="9070182" y="3856656"/>
              <a:ext cx="1445418" cy="542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ECONOMIC</a:t>
              </a:r>
            </a:p>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VALUE ADDED</a:t>
              </a:r>
            </a:p>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(EVA)</a:t>
              </a:r>
            </a:p>
          </p:txBody>
        </p:sp>
        <p:sp>
          <p:nvSpPr>
            <p:cNvPr id="56" name="Text Box 9">
              <a:extLst>
                <a:ext uri="{FF2B5EF4-FFF2-40B4-BE49-F238E27FC236}">
                  <a16:creationId xmlns:a16="http://schemas.microsoft.com/office/drawing/2014/main" id="{5C36D5C0-2C02-4C41-882E-E18172FD864C}"/>
                </a:ext>
              </a:extLst>
            </p:cNvPr>
            <p:cNvSpPr txBox="1">
              <a:spLocks noChangeArrowheads="1"/>
            </p:cNvSpPr>
            <p:nvPr>
              <p:custDataLst>
                <p:tags r:id="rId3"/>
              </p:custDataLst>
            </p:nvPr>
          </p:nvSpPr>
          <p:spPr bwMode="auto">
            <a:xfrm>
              <a:off x="7501097" y="3856656"/>
              <a:ext cx="1627028" cy="5428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CAPITAL EMPLOYED</a:t>
              </a:r>
            </a:p>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X</a:t>
              </a:r>
            </a:p>
            <a:p>
              <a:pPr algn="ctr" eaLnBrk="1" fontAlgn="base" hangingPunct="1">
                <a:lnSpc>
                  <a:spcPts val="1200"/>
                </a:lnSpc>
                <a:spcBef>
                  <a:spcPct val="0"/>
                </a:spcBef>
                <a:spcAft>
                  <a:spcPct val="0"/>
                </a:spcAft>
              </a:pPr>
              <a:r>
                <a:rPr lang="en-US" altLang="en-US" sz="900" b="1" dirty="0">
                  <a:solidFill>
                    <a:schemeClr val="bg1"/>
                  </a:solidFill>
                  <a:latin typeface="Century Gothic" panose="020B0502020202020204" pitchFamily="34" charset="0"/>
                </a:rPr>
                <a:t>COST OF CAPITAL</a:t>
              </a:r>
            </a:p>
          </p:txBody>
        </p:sp>
        <p:sp>
          <p:nvSpPr>
            <p:cNvPr id="57" name="Text Box 9">
              <a:extLst>
                <a:ext uri="{FF2B5EF4-FFF2-40B4-BE49-F238E27FC236}">
                  <a16:creationId xmlns:a16="http://schemas.microsoft.com/office/drawing/2014/main" id="{3C47D53A-EA52-4A50-A1BF-AA7253A47A8C}"/>
                </a:ext>
              </a:extLst>
            </p:cNvPr>
            <p:cNvSpPr txBox="1">
              <a:spLocks noChangeArrowheads="1"/>
            </p:cNvSpPr>
            <p:nvPr>
              <p:custDataLst>
                <p:tags r:id="rId4"/>
              </p:custDataLst>
            </p:nvPr>
          </p:nvSpPr>
          <p:spPr bwMode="auto">
            <a:xfrm>
              <a:off x="6332758" y="4010545"/>
              <a:ext cx="1007146" cy="235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a:solidFill>
                    <a:schemeClr val="bg1"/>
                  </a:solidFill>
                  <a:latin typeface="Century Gothic" panose="020B0502020202020204" pitchFamily="34" charset="0"/>
                </a:rPr>
                <a:t>R&amp;D</a:t>
              </a:r>
              <a:endParaRPr lang="en-US" altLang="en-US" sz="900" b="1" dirty="0">
                <a:solidFill>
                  <a:schemeClr val="bg1"/>
                </a:solidFill>
                <a:latin typeface="Century Gothic" panose="020B0502020202020204" pitchFamily="34" charset="0"/>
              </a:endParaRPr>
            </a:p>
          </p:txBody>
        </p:sp>
        <p:sp>
          <p:nvSpPr>
            <p:cNvPr id="58" name="Text Box 9">
              <a:extLst>
                <a:ext uri="{FF2B5EF4-FFF2-40B4-BE49-F238E27FC236}">
                  <a16:creationId xmlns:a16="http://schemas.microsoft.com/office/drawing/2014/main" id="{FE27CEC2-E853-4B0D-8032-D106270AAEE1}"/>
                </a:ext>
              </a:extLst>
            </p:cNvPr>
            <p:cNvSpPr txBox="1">
              <a:spLocks noChangeArrowheads="1"/>
            </p:cNvSpPr>
            <p:nvPr>
              <p:custDataLst>
                <p:tags r:id="rId5"/>
              </p:custDataLst>
            </p:nvPr>
          </p:nvSpPr>
          <p:spPr bwMode="auto">
            <a:xfrm>
              <a:off x="4854478" y="4010545"/>
              <a:ext cx="1007146" cy="235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a:solidFill>
                    <a:schemeClr val="bg1"/>
                  </a:solidFill>
                  <a:latin typeface="Century Gothic" panose="020B0502020202020204" pitchFamily="34" charset="0"/>
                </a:rPr>
                <a:t>SG&amp;A</a:t>
              </a:r>
              <a:endParaRPr lang="en-US" altLang="en-US" sz="900" b="1" dirty="0">
                <a:solidFill>
                  <a:schemeClr val="bg1"/>
                </a:solidFill>
                <a:latin typeface="Century Gothic" panose="020B0502020202020204" pitchFamily="34" charset="0"/>
              </a:endParaRPr>
            </a:p>
          </p:txBody>
        </p:sp>
        <p:sp>
          <p:nvSpPr>
            <p:cNvPr id="59" name="Text Box 9">
              <a:extLst>
                <a:ext uri="{FF2B5EF4-FFF2-40B4-BE49-F238E27FC236}">
                  <a16:creationId xmlns:a16="http://schemas.microsoft.com/office/drawing/2014/main" id="{B6915FD3-CDC6-44CB-9F0C-3AE6F2F2F9C9}"/>
                </a:ext>
              </a:extLst>
            </p:cNvPr>
            <p:cNvSpPr txBox="1">
              <a:spLocks noChangeArrowheads="1"/>
            </p:cNvSpPr>
            <p:nvPr>
              <p:custDataLst>
                <p:tags r:id="rId6"/>
              </p:custDataLst>
            </p:nvPr>
          </p:nvSpPr>
          <p:spPr bwMode="auto">
            <a:xfrm>
              <a:off x="3376198" y="4010545"/>
              <a:ext cx="1007146" cy="235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algn="ctr" eaLnBrk="1" fontAlgn="base" hangingPunct="1">
                <a:lnSpc>
                  <a:spcPts val="1200"/>
                </a:lnSpc>
                <a:spcBef>
                  <a:spcPct val="0"/>
                </a:spcBef>
                <a:spcAft>
                  <a:spcPct val="0"/>
                </a:spcAft>
              </a:pPr>
              <a:r>
                <a:rPr lang="en-US" altLang="en-US" sz="900" b="1">
                  <a:solidFill>
                    <a:schemeClr val="bg1"/>
                  </a:solidFill>
                  <a:latin typeface="Century Gothic" panose="020B0502020202020204" pitchFamily="34" charset="0"/>
                </a:rPr>
                <a:t>COGS</a:t>
              </a:r>
              <a:endParaRPr lang="en-US" altLang="en-US" sz="900" b="1" dirty="0">
                <a:solidFill>
                  <a:schemeClr val="bg1"/>
                </a:solidFill>
                <a:latin typeface="Century Gothic" panose="020B0502020202020204" pitchFamily="34" charset="0"/>
              </a:endParaRPr>
            </a:p>
          </p:txBody>
        </p:sp>
      </p:grpSp>
      <p:grpSp>
        <p:nvGrpSpPr>
          <p:cNvPr id="30" name="Group 29">
            <a:extLst>
              <a:ext uri="{FF2B5EF4-FFF2-40B4-BE49-F238E27FC236}">
                <a16:creationId xmlns:a16="http://schemas.microsoft.com/office/drawing/2014/main" id="{BA4B9E9B-4A8D-4020-BA07-2ED09C996748}"/>
              </a:ext>
            </a:extLst>
          </p:cNvPr>
          <p:cNvGrpSpPr/>
          <p:nvPr/>
        </p:nvGrpSpPr>
        <p:grpSpPr>
          <a:xfrm>
            <a:off x="2242568" y="4600400"/>
            <a:ext cx="7562705" cy="603050"/>
            <a:chOff x="2242568" y="4596495"/>
            <a:chExt cx="7562705" cy="603050"/>
          </a:xfrm>
        </p:grpSpPr>
        <p:sp>
          <p:nvSpPr>
            <p:cNvPr id="13345" name="Text Box 33">
              <a:extLst>
                <a:ext uri="{FF2B5EF4-FFF2-40B4-BE49-F238E27FC236}">
                  <a16:creationId xmlns:a16="http://schemas.microsoft.com/office/drawing/2014/main" id="{CEA0106E-CBA7-B84C-A91A-E278827B9AFE}"/>
                </a:ext>
              </a:extLst>
            </p:cNvPr>
            <p:cNvSpPr txBox="1">
              <a:spLocks noChangeArrowheads="1"/>
            </p:cNvSpPr>
            <p:nvPr/>
          </p:nvSpPr>
          <p:spPr bwMode="auto">
            <a:xfrm>
              <a:off x="2242568" y="4596495"/>
              <a:ext cx="1645920" cy="60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5888" indent="-115888"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Invest in Sales &amp; Marketing</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New products and range extensions</a:t>
              </a:r>
            </a:p>
          </p:txBody>
        </p:sp>
        <p:sp>
          <p:nvSpPr>
            <p:cNvPr id="13346" name="Text Box 34">
              <a:extLst>
                <a:ext uri="{FF2B5EF4-FFF2-40B4-BE49-F238E27FC236}">
                  <a16:creationId xmlns:a16="http://schemas.microsoft.com/office/drawing/2014/main" id="{ACA889FB-BFBE-8D4C-8A5F-AA8AEFD19045}"/>
                </a:ext>
              </a:extLst>
            </p:cNvPr>
            <p:cNvSpPr txBox="1">
              <a:spLocks noChangeArrowheads="1"/>
            </p:cNvSpPr>
            <p:nvPr/>
          </p:nvSpPr>
          <p:spPr bwMode="auto">
            <a:xfrm>
              <a:off x="3888488" y="4737559"/>
              <a:ext cx="4438505" cy="320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5888" indent="-115888"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Reduce spending</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Efficiency and effectiveness improvement across primary and supporting functions</a:t>
              </a:r>
            </a:p>
          </p:txBody>
        </p:sp>
        <p:sp>
          <p:nvSpPr>
            <p:cNvPr id="13351" name="Text Box 39">
              <a:extLst>
                <a:ext uri="{FF2B5EF4-FFF2-40B4-BE49-F238E27FC236}">
                  <a16:creationId xmlns:a16="http://schemas.microsoft.com/office/drawing/2014/main" id="{1B41E8AA-2884-274F-A575-AD1F94FEC6A4}"/>
                </a:ext>
              </a:extLst>
            </p:cNvPr>
            <p:cNvSpPr txBox="1">
              <a:spLocks noChangeArrowheads="1"/>
            </p:cNvSpPr>
            <p:nvPr/>
          </p:nvSpPr>
          <p:spPr bwMode="auto">
            <a:xfrm>
              <a:off x="8327911" y="4596495"/>
              <a:ext cx="1477362" cy="60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5888" indent="-115888"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Reduce working capital &amp; fixed assets</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Improve capital structure</a:t>
              </a:r>
            </a:p>
          </p:txBody>
        </p:sp>
      </p:grpSp>
      <p:grpSp>
        <p:nvGrpSpPr>
          <p:cNvPr id="31" name="Group 30">
            <a:extLst>
              <a:ext uri="{FF2B5EF4-FFF2-40B4-BE49-F238E27FC236}">
                <a16:creationId xmlns:a16="http://schemas.microsoft.com/office/drawing/2014/main" id="{EF196967-DEA9-4E7C-8783-E1B17955BC80}"/>
              </a:ext>
            </a:extLst>
          </p:cNvPr>
          <p:cNvGrpSpPr/>
          <p:nvPr/>
        </p:nvGrpSpPr>
        <p:grpSpPr>
          <a:xfrm>
            <a:off x="2242569" y="5475343"/>
            <a:ext cx="7562704" cy="603050"/>
            <a:chOff x="2242569" y="5475342"/>
            <a:chExt cx="7562704" cy="603050"/>
          </a:xfrm>
        </p:grpSpPr>
        <p:sp>
          <p:nvSpPr>
            <p:cNvPr id="13354" name="Text Box 42">
              <a:extLst>
                <a:ext uri="{FF2B5EF4-FFF2-40B4-BE49-F238E27FC236}">
                  <a16:creationId xmlns:a16="http://schemas.microsoft.com/office/drawing/2014/main" id="{F3DC0821-88AB-CA45-9BD1-676E2A692037}"/>
                </a:ext>
              </a:extLst>
            </p:cNvPr>
            <p:cNvSpPr txBox="1">
              <a:spLocks noChangeArrowheads="1"/>
            </p:cNvSpPr>
            <p:nvPr/>
          </p:nvSpPr>
          <p:spPr bwMode="auto">
            <a:xfrm>
              <a:off x="2242569" y="5475342"/>
              <a:ext cx="1645920" cy="60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69863" indent="-169863"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sym typeface="Wingdings" pitchFamily="2" charset="2"/>
                </a:rPr>
                <a:t>Increased SG&amp;A and R&amp;D costs</a:t>
              </a:r>
              <a:endParaRPr lang="en-US" altLang="en-US" sz="800" dirty="0">
                <a:solidFill>
                  <a:schemeClr val="bg1"/>
                </a:solidFill>
                <a:latin typeface="Century Gothic" panose="020B0502020202020204" pitchFamily="34" charset="0"/>
              </a:endParaRP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sym typeface="Wingdings" pitchFamily="2" charset="2"/>
                </a:rPr>
                <a:t>Short to mid to long term effect</a:t>
              </a:r>
            </a:p>
          </p:txBody>
        </p:sp>
        <p:sp>
          <p:nvSpPr>
            <p:cNvPr id="13355" name="Text Box 43">
              <a:extLst>
                <a:ext uri="{FF2B5EF4-FFF2-40B4-BE49-F238E27FC236}">
                  <a16:creationId xmlns:a16="http://schemas.microsoft.com/office/drawing/2014/main" id="{11FF407A-07EC-D44E-ADDD-B122DC4747D5}"/>
                </a:ext>
              </a:extLst>
            </p:cNvPr>
            <p:cNvSpPr txBox="1">
              <a:spLocks noChangeArrowheads="1"/>
            </p:cNvSpPr>
            <p:nvPr/>
          </p:nvSpPr>
          <p:spPr bwMode="auto">
            <a:xfrm>
              <a:off x="3888488" y="5545907"/>
              <a:ext cx="4438505" cy="461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69863" indent="-169863"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sym typeface="Wingdings" pitchFamily="2" charset="2"/>
                </a:rPr>
                <a:t>Reduced spending provides immediate increase of value added</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sym typeface="Wingdings" pitchFamily="2" charset="2"/>
                </a:rPr>
                <a:t>Efficiency &amp; effectiveness improvements provide sustainable mid-to-long term effect</a:t>
              </a:r>
              <a:endParaRPr lang="en-US" altLang="en-US" sz="800" b="1" dirty="0">
                <a:solidFill>
                  <a:schemeClr val="bg1"/>
                </a:solidFill>
                <a:latin typeface="Century Gothic" panose="020B0502020202020204" pitchFamily="34" charset="0"/>
              </a:endParaRPr>
            </a:p>
          </p:txBody>
        </p:sp>
        <p:sp>
          <p:nvSpPr>
            <p:cNvPr id="13356" name="Text Box 44">
              <a:extLst>
                <a:ext uri="{FF2B5EF4-FFF2-40B4-BE49-F238E27FC236}">
                  <a16:creationId xmlns:a16="http://schemas.microsoft.com/office/drawing/2014/main" id="{0200D21E-2B53-BF4B-A119-6D7582F08468}"/>
                </a:ext>
              </a:extLst>
            </p:cNvPr>
            <p:cNvSpPr txBox="1">
              <a:spLocks noChangeArrowheads="1"/>
            </p:cNvSpPr>
            <p:nvPr/>
          </p:nvSpPr>
          <p:spPr bwMode="auto">
            <a:xfrm>
              <a:off x="8327911" y="5642054"/>
              <a:ext cx="1477362" cy="26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69863" indent="-169863"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sym typeface="Wingdings" pitchFamily="2" charset="2"/>
                </a:rPr>
                <a:t>Mid to long term effects</a:t>
              </a:r>
            </a:p>
          </p:txBody>
        </p:sp>
      </p:grpSp>
      <p:grpSp>
        <p:nvGrpSpPr>
          <p:cNvPr id="29" name="Group 28">
            <a:extLst>
              <a:ext uri="{FF2B5EF4-FFF2-40B4-BE49-F238E27FC236}">
                <a16:creationId xmlns:a16="http://schemas.microsoft.com/office/drawing/2014/main" id="{1747BDCE-3D89-4D11-B0A8-35182BDEF7AD}"/>
              </a:ext>
            </a:extLst>
          </p:cNvPr>
          <p:cNvGrpSpPr/>
          <p:nvPr/>
        </p:nvGrpSpPr>
        <p:grpSpPr>
          <a:xfrm>
            <a:off x="2242569" y="4033234"/>
            <a:ext cx="7561786" cy="320922"/>
            <a:chOff x="2242569" y="4056278"/>
            <a:chExt cx="7561786" cy="320922"/>
          </a:xfrm>
        </p:grpSpPr>
        <p:sp>
          <p:nvSpPr>
            <p:cNvPr id="13357" name="Text Box 45">
              <a:extLst>
                <a:ext uri="{FF2B5EF4-FFF2-40B4-BE49-F238E27FC236}">
                  <a16:creationId xmlns:a16="http://schemas.microsoft.com/office/drawing/2014/main" id="{CCD714F9-01B5-9347-855B-D12D5F68F5BC}"/>
                </a:ext>
              </a:extLst>
            </p:cNvPr>
            <p:cNvSpPr txBox="1">
              <a:spLocks noChangeArrowheads="1"/>
            </p:cNvSpPr>
            <p:nvPr/>
          </p:nvSpPr>
          <p:spPr bwMode="auto">
            <a:xfrm>
              <a:off x="2242569" y="4081926"/>
              <a:ext cx="1645920" cy="26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5888" indent="-115888"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Declining or stagnating revenues</a:t>
              </a:r>
            </a:p>
          </p:txBody>
        </p:sp>
        <p:sp>
          <p:nvSpPr>
            <p:cNvPr id="13358" name="Text Box 46">
              <a:extLst>
                <a:ext uri="{FF2B5EF4-FFF2-40B4-BE49-F238E27FC236}">
                  <a16:creationId xmlns:a16="http://schemas.microsoft.com/office/drawing/2014/main" id="{7D6B3D13-D6A8-3840-8C32-788368A27143}"/>
                </a:ext>
              </a:extLst>
            </p:cNvPr>
            <p:cNvSpPr txBox="1">
              <a:spLocks noChangeArrowheads="1"/>
            </p:cNvSpPr>
            <p:nvPr/>
          </p:nvSpPr>
          <p:spPr bwMode="auto">
            <a:xfrm>
              <a:off x="3888488" y="4056278"/>
              <a:ext cx="4438505" cy="320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5888" indent="-115888"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Increasing material prices and costs</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Overhead / SG&amp;A costs across sectors</a:t>
              </a:r>
            </a:p>
          </p:txBody>
        </p:sp>
        <p:sp>
          <p:nvSpPr>
            <p:cNvPr id="13359" name="Text Box 47">
              <a:extLst>
                <a:ext uri="{FF2B5EF4-FFF2-40B4-BE49-F238E27FC236}">
                  <a16:creationId xmlns:a16="http://schemas.microsoft.com/office/drawing/2014/main" id="{F2F72ABB-B99D-7E42-929E-20B2C211AE70}"/>
                </a:ext>
              </a:extLst>
            </p:cNvPr>
            <p:cNvSpPr txBox="1">
              <a:spLocks noChangeArrowheads="1"/>
            </p:cNvSpPr>
            <p:nvPr/>
          </p:nvSpPr>
          <p:spPr bwMode="auto">
            <a:xfrm>
              <a:off x="8326993" y="4056278"/>
              <a:ext cx="1477362" cy="320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0" rIns="90000" bIns="0" anchor="ctr" anchorCtr="0">
              <a:spAutoFit/>
            </a:bodyPr>
            <a:lstStyle>
              <a:lvl1pPr marL="117475" indent="-117475"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High cost of capital</a:t>
              </a:r>
            </a:p>
            <a:p>
              <a:pPr marL="171450" indent="-118872" defTabSz="457200" eaLnBrk="1" fontAlgn="base" hangingPunct="1">
                <a:lnSpc>
                  <a:spcPts val="1100"/>
                </a:lnSpc>
                <a:spcBef>
                  <a:spcPct val="0"/>
                </a:spcBef>
                <a:spcAft>
                  <a:spcPts val="400"/>
                </a:spcAft>
                <a:buFont typeface="Arial" panose="020B0604020202020204" pitchFamily="34" charset="0"/>
                <a:buChar char="•"/>
              </a:pPr>
              <a:r>
                <a:rPr lang="en-US" altLang="en-US" sz="800" dirty="0">
                  <a:solidFill>
                    <a:schemeClr val="bg1"/>
                  </a:solidFill>
                  <a:latin typeface="Century Gothic" panose="020B0502020202020204" pitchFamily="34" charset="0"/>
                </a:rPr>
                <a:t>Availability of capital</a:t>
              </a:r>
            </a:p>
          </p:txBody>
        </p:sp>
      </p:grpSp>
      <p:sp>
        <p:nvSpPr>
          <p:cNvPr id="104" name="Graphic 253">
            <a:extLst>
              <a:ext uri="{FF2B5EF4-FFF2-40B4-BE49-F238E27FC236}">
                <a16:creationId xmlns:a16="http://schemas.microsoft.com/office/drawing/2014/main" id="{346791D3-4B67-49FB-91FF-7E12FFF7DD31}"/>
              </a:ext>
            </a:extLst>
          </p:cNvPr>
          <p:cNvSpPr/>
          <p:nvPr/>
        </p:nvSpPr>
        <p:spPr>
          <a:xfrm>
            <a:off x="3767811" y="3447940"/>
            <a:ext cx="255710" cy="2557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270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0" tIns="0" rIns="0" bIns="45720" numCol="1" spcCol="0" rtlCol="0" fromWordArt="0" anchor="ctr" anchorCtr="0" forceAA="0" compatLnSpc="1">
            <a:prstTxWarp prst="textNoShape">
              <a:avLst/>
            </a:prstTxWarp>
            <a:noAutofit/>
          </a:bodyPr>
          <a:lstStyle/>
          <a:p>
            <a:pPr algn="ctr">
              <a:spcAft>
                <a:spcPts val="1200"/>
              </a:spcAft>
            </a:pPr>
            <a:r>
              <a:rPr lang="en-US" sz="2000" dirty="0">
                <a:solidFill>
                  <a:schemeClr val="bg1"/>
                </a:solidFill>
                <a:latin typeface="Century Gothic" panose="020B0502020202020204" pitchFamily="34" charset="0"/>
              </a:rPr>
              <a:t>-</a:t>
            </a:r>
          </a:p>
        </p:txBody>
      </p:sp>
      <p:sp>
        <p:nvSpPr>
          <p:cNvPr id="105" name="Graphic 253">
            <a:extLst>
              <a:ext uri="{FF2B5EF4-FFF2-40B4-BE49-F238E27FC236}">
                <a16:creationId xmlns:a16="http://schemas.microsoft.com/office/drawing/2014/main" id="{16207356-405E-4A01-B410-D007CA120787}"/>
              </a:ext>
            </a:extLst>
          </p:cNvPr>
          <p:cNvSpPr/>
          <p:nvPr/>
        </p:nvSpPr>
        <p:spPr>
          <a:xfrm>
            <a:off x="5246090" y="3447940"/>
            <a:ext cx="255710" cy="2557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270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0" tIns="0" rIns="0" bIns="45720" numCol="1" spcCol="0" rtlCol="0" fromWordArt="0" anchor="ctr" anchorCtr="0" forceAA="0" compatLnSpc="1">
            <a:prstTxWarp prst="textNoShape">
              <a:avLst/>
            </a:prstTxWarp>
            <a:noAutofit/>
          </a:bodyPr>
          <a:lstStyle/>
          <a:p>
            <a:pPr algn="ctr">
              <a:spcAft>
                <a:spcPts val="1200"/>
              </a:spcAft>
            </a:pPr>
            <a:r>
              <a:rPr lang="en-US" sz="2000" dirty="0">
                <a:solidFill>
                  <a:schemeClr val="bg1"/>
                </a:solidFill>
                <a:latin typeface="Century Gothic" panose="020B0502020202020204" pitchFamily="34" charset="0"/>
              </a:rPr>
              <a:t>-</a:t>
            </a:r>
          </a:p>
        </p:txBody>
      </p:sp>
      <p:sp>
        <p:nvSpPr>
          <p:cNvPr id="106" name="Graphic 253">
            <a:extLst>
              <a:ext uri="{FF2B5EF4-FFF2-40B4-BE49-F238E27FC236}">
                <a16:creationId xmlns:a16="http://schemas.microsoft.com/office/drawing/2014/main" id="{0ABB7E40-ED08-4951-BAF4-2593CAE8E729}"/>
              </a:ext>
            </a:extLst>
          </p:cNvPr>
          <p:cNvSpPr/>
          <p:nvPr/>
        </p:nvSpPr>
        <p:spPr>
          <a:xfrm>
            <a:off x="6724369" y="3447940"/>
            <a:ext cx="255710" cy="2557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270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0" tIns="0" rIns="0" bIns="45720" numCol="1" spcCol="0" rtlCol="0" fromWordArt="0" anchor="ctr" anchorCtr="0" forceAA="0" compatLnSpc="1">
            <a:prstTxWarp prst="textNoShape">
              <a:avLst/>
            </a:prstTxWarp>
            <a:noAutofit/>
          </a:bodyPr>
          <a:lstStyle/>
          <a:p>
            <a:pPr algn="ctr">
              <a:spcAft>
                <a:spcPts val="1200"/>
              </a:spcAft>
            </a:pPr>
            <a:r>
              <a:rPr lang="en-US" sz="2000" dirty="0">
                <a:solidFill>
                  <a:schemeClr val="bg1"/>
                </a:solidFill>
                <a:latin typeface="Century Gothic" panose="020B0502020202020204" pitchFamily="34" charset="0"/>
              </a:rPr>
              <a:t>-</a:t>
            </a:r>
          </a:p>
        </p:txBody>
      </p:sp>
      <p:sp>
        <p:nvSpPr>
          <p:cNvPr id="107" name="Graphic 253">
            <a:extLst>
              <a:ext uri="{FF2B5EF4-FFF2-40B4-BE49-F238E27FC236}">
                <a16:creationId xmlns:a16="http://schemas.microsoft.com/office/drawing/2014/main" id="{856AA82B-D0BB-4236-B338-79FE1C28E8FF}"/>
              </a:ext>
            </a:extLst>
          </p:cNvPr>
          <p:cNvSpPr/>
          <p:nvPr/>
        </p:nvSpPr>
        <p:spPr>
          <a:xfrm>
            <a:off x="8199138" y="3447940"/>
            <a:ext cx="255710" cy="2557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7000">
                <a:schemeClr val="accent2"/>
              </a:gs>
              <a:gs pos="0">
                <a:schemeClr val="accent2">
                  <a:lumMod val="50000"/>
                </a:schemeClr>
              </a:gs>
            </a:gsLst>
            <a:path path="circle">
              <a:fillToRect l="50000" t="130000" r="50000" b="-30000"/>
            </a:path>
            <a:tileRect/>
          </a:gradFill>
          <a:ln w="1270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520700" dist="127000" dir="5400000" algn="t" rotWithShape="0">
              <a:schemeClr val="accent2">
                <a:lumMod val="50000"/>
                <a:alpha val="50000"/>
              </a:schemeClr>
            </a:outerShdw>
          </a:effectLst>
        </p:spPr>
        <p:txBody>
          <a:bodyPr rot="0" spcFirstLastPara="0" vertOverflow="overflow" horzOverflow="overflow" vert="horz" wrap="square" lIns="0" tIns="0" rIns="0" bIns="45720" numCol="1" spcCol="0" rtlCol="0" fromWordArt="0" anchor="ctr" anchorCtr="0" forceAA="0" compatLnSpc="1">
            <a:prstTxWarp prst="textNoShape">
              <a:avLst/>
            </a:prstTxWarp>
            <a:noAutofit/>
          </a:bodyPr>
          <a:lstStyle/>
          <a:p>
            <a:pPr algn="ctr">
              <a:spcAft>
                <a:spcPts val="1200"/>
              </a:spcAft>
            </a:pPr>
            <a:r>
              <a:rPr lang="en-US" sz="2000" dirty="0">
                <a:solidFill>
                  <a:schemeClr val="bg1"/>
                </a:solidFill>
                <a:latin typeface="Century Gothic" panose="020B0502020202020204" pitchFamily="34" charset="0"/>
              </a:rPr>
              <a:t>-</a:t>
            </a:r>
          </a:p>
        </p:txBody>
      </p:sp>
      <p:sp>
        <p:nvSpPr>
          <p:cNvPr id="108" name="Graphic 253">
            <a:extLst>
              <a:ext uri="{FF2B5EF4-FFF2-40B4-BE49-F238E27FC236}">
                <a16:creationId xmlns:a16="http://schemas.microsoft.com/office/drawing/2014/main" id="{A98830A4-83C3-42DB-971E-239450000CFE}"/>
              </a:ext>
            </a:extLst>
          </p:cNvPr>
          <p:cNvSpPr/>
          <p:nvPr/>
        </p:nvSpPr>
        <p:spPr>
          <a:xfrm>
            <a:off x="9682642" y="3447940"/>
            <a:ext cx="255710" cy="255710"/>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lumMod val="20000"/>
                  <a:lumOff val="80000"/>
                </a:schemeClr>
              </a:gs>
              <a:gs pos="50000">
                <a:srgbClr val="00B0AC"/>
              </a:gs>
              <a:gs pos="0">
                <a:schemeClr val="accent4">
                  <a:lumMod val="50000"/>
                </a:schemeClr>
              </a:gs>
            </a:gsLst>
            <a:path path="circle">
              <a:fillToRect l="50000" t="130000" r="50000" b="-30000"/>
            </a:path>
            <a:tileRect/>
          </a:gradFill>
          <a:ln w="1270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1200"/>
              </a:spcAft>
            </a:pPr>
            <a:r>
              <a:rPr lang="en-US" sz="1300" b="1" dirty="0">
                <a:solidFill>
                  <a:srgbClr val="FFFFFF"/>
                </a:solidFill>
                <a:latin typeface="Century Gothic" panose="020B0502020202020204" pitchFamily="34" charset="0"/>
              </a:rPr>
              <a:t>=</a:t>
            </a:r>
          </a:p>
        </p:txBody>
      </p:sp>
      <p:grpSp>
        <p:nvGrpSpPr>
          <p:cNvPr id="36" name="Group 35">
            <a:extLst>
              <a:ext uri="{FF2B5EF4-FFF2-40B4-BE49-F238E27FC236}">
                <a16:creationId xmlns:a16="http://schemas.microsoft.com/office/drawing/2014/main" id="{08D7664F-0D51-4429-8533-2CEA76DEA518}"/>
              </a:ext>
            </a:extLst>
          </p:cNvPr>
          <p:cNvGrpSpPr/>
          <p:nvPr/>
        </p:nvGrpSpPr>
        <p:grpSpPr>
          <a:xfrm>
            <a:off x="1764938" y="1631530"/>
            <a:ext cx="365386" cy="1572284"/>
            <a:chOff x="1362031" y="2110139"/>
            <a:chExt cx="365386" cy="3763593"/>
          </a:xfrm>
        </p:grpSpPr>
        <p:cxnSp>
          <p:nvCxnSpPr>
            <p:cNvPr id="109" name="Straight Arrow Connector 108">
              <a:extLst>
                <a:ext uri="{FF2B5EF4-FFF2-40B4-BE49-F238E27FC236}">
                  <a16:creationId xmlns:a16="http://schemas.microsoft.com/office/drawing/2014/main" id="{D3916357-3555-4E2B-B342-FB1CE30D12A0}"/>
                </a:ext>
              </a:extLst>
            </p:cNvPr>
            <p:cNvCxnSpPr>
              <a:cxnSpLocks/>
            </p:cNvCxnSpPr>
            <p:nvPr/>
          </p:nvCxnSpPr>
          <p:spPr>
            <a:xfrm flipV="1">
              <a:off x="1362031" y="2110149"/>
              <a:ext cx="0" cy="3763583"/>
            </a:xfrm>
            <a:prstGeom prst="straightConnector1">
              <a:avLst/>
            </a:prstGeom>
            <a:ln w="12700">
              <a:gradFill>
                <a:gsLst>
                  <a:gs pos="0">
                    <a:schemeClr val="bg1">
                      <a:alpha val="0"/>
                    </a:schemeClr>
                  </a:gs>
                  <a:gs pos="100000">
                    <a:schemeClr val="bg1"/>
                  </a:gs>
                </a:gsLst>
                <a:lin ang="5400000" scaled="0"/>
              </a:gradFill>
              <a:tailEnd type="triangle"/>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0ABA2C6C-5FB0-47DA-8542-EC0E49A03677}"/>
                </a:ext>
              </a:extLst>
            </p:cNvPr>
            <p:cNvSpPr txBox="1"/>
            <p:nvPr/>
          </p:nvSpPr>
          <p:spPr>
            <a:xfrm rot="16200000">
              <a:off x="-277484" y="3868819"/>
              <a:ext cx="3763581"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VALUE</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afterEffect">
                                  <p:stCondLst>
                                    <p:cond delay="0"/>
                                  </p:stCondLst>
                                  <p:endCondLst>
                                    <p:cond evt="onNext" delay="0">
                                      <p:tgtEl>
                                        <p:sldTgt/>
                                      </p:tgtEl>
                                    </p:cond>
                                  </p:endCondLst>
                                  <p:childTnLst>
                                    <p:animScale>
                                      <p:cBhvr>
                                        <p:cTn id="6" dur="8000" fill="hold"/>
                                        <p:tgtEl>
                                          <p:spTgt spid="48"/>
                                        </p:tgtEl>
                                      </p:cBhvr>
                                      <p:by x="130000" y="130000"/>
                                    </p:animScale>
                                  </p:childTnLst>
                                </p:cTn>
                              </p:par>
                              <p:par>
                                <p:cTn id="7" presetID="22" presetClass="entr" presetSubtype="8" fill="hold" nodeType="withEffect">
                                  <p:stCondLst>
                                    <p:cond delay="0"/>
                                  </p:stCondLst>
                                  <p:childTnLst>
                                    <p:set>
                                      <p:cBhvr>
                                        <p:cTn id="8" dur="1" fill="hold">
                                          <p:stCondLst>
                                            <p:cond delay="0"/>
                                          </p:stCondLst>
                                        </p:cTn>
                                        <p:tgtEl>
                                          <p:spTgt spid="83"/>
                                        </p:tgtEl>
                                        <p:attrNameLst>
                                          <p:attrName>style.visibility</p:attrName>
                                        </p:attrNameLst>
                                      </p:cBhvr>
                                      <p:to>
                                        <p:strVal val="visible"/>
                                      </p:to>
                                    </p:set>
                                    <p:animEffect transition="in" filter="wipe(left)">
                                      <p:cBhvr>
                                        <p:cTn id="9" dur="5000"/>
                                        <p:tgtEl>
                                          <p:spTgt spid="83"/>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fade">
                                      <p:cBhvr>
                                        <p:cTn id="12" dur="1500"/>
                                        <p:tgtEl>
                                          <p:spTgt spid="7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animEffect transition="in" filter="fade">
                                      <p:cBhvr>
                                        <p:cTn id="15" dur="1000"/>
                                        <p:tgtEl>
                                          <p:spTgt spid="52"/>
                                        </p:tgtEl>
                                      </p:cBhvr>
                                    </p:animEffect>
                                  </p:childTnLst>
                                </p:cTn>
                              </p:par>
                              <p:par>
                                <p:cTn id="16" presetID="0" presetClass="path" presetSubtype="0" decel="50000" fill="hold" grpId="1" nodeType="withEffect">
                                  <p:stCondLst>
                                    <p:cond delay="0"/>
                                  </p:stCondLst>
                                  <p:childTnLst>
                                    <p:animMotion origin="layout" path="M -0.06836 0.00093 L -4.16667E-7 -4.07407E-6 " pathEditMode="relative" rAng="0" ptsTypes="AA">
                                      <p:cBhvr>
                                        <p:cTn id="17" dur="1500" fill="hold"/>
                                        <p:tgtEl>
                                          <p:spTgt spid="52"/>
                                        </p:tgtEl>
                                        <p:attrNameLst>
                                          <p:attrName>ppt_x</p:attrName>
                                          <p:attrName>ppt_y</p:attrName>
                                        </p:attrNameLst>
                                      </p:cBhvr>
                                      <p:rCtr x="3411" y="-46"/>
                                    </p:animMotion>
                                  </p:childTnLst>
                                </p:cTn>
                              </p:par>
                              <p:par>
                                <p:cTn id="18" presetID="16" presetClass="entr" presetSubtype="37" fill="hold" nodeType="withEffect">
                                  <p:stCondLst>
                                    <p:cond delay="1500"/>
                                  </p:stCondLst>
                                  <p:childTnLst>
                                    <p:set>
                                      <p:cBhvr>
                                        <p:cTn id="19" dur="1" fill="hold">
                                          <p:stCondLst>
                                            <p:cond delay="0"/>
                                          </p:stCondLst>
                                        </p:cTn>
                                        <p:tgtEl>
                                          <p:spTgt spid="2"/>
                                        </p:tgtEl>
                                        <p:attrNameLst>
                                          <p:attrName>style.visibility</p:attrName>
                                        </p:attrNameLst>
                                      </p:cBhvr>
                                      <p:to>
                                        <p:strVal val="visible"/>
                                      </p:to>
                                    </p:set>
                                    <p:animEffect transition="in" filter="barn(outVertical)">
                                      <p:cBhvr>
                                        <p:cTn id="20" dur="1500"/>
                                        <p:tgtEl>
                                          <p:spTgt spid="2"/>
                                        </p:tgtEl>
                                      </p:cBhvr>
                                    </p:animEffect>
                                  </p:childTnLst>
                                </p:cTn>
                              </p:par>
                              <p:par>
                                <p:cTn id="21" presetID="22" presetClass="entr" presetSubtype="1" fill="hold" nodeType="withEffect">
                                  <p:stCondLst>
                                    <p:cond delay="1500"/>
                                  </p:stCondLst>
                                  <p:childTnLst>
                                    <p:set>
                                      <p:cBhvr>
                                        <p:cTn id="22" dur="1" fill="hold">
                                          <p:stCondLst>
                                            <p:cond delay="0"/>
                                          </p:stCondLst>
                                        </p:cTn>
                                        <p:tgtEl>
                                          <p:spTgt spid="34"/>
                                        </p:tgtEl>
                                        <p:attrNameLst>
                                          <p:attrName>style.visibility</p:attrName>
                                        </p:attrNameLst>
                                      </p:cBhvr>
                                      <p:to>
                                        <p:strVal val="visible"/>
                                      </p:to>
                                    </p:set>
                                    <p:animEffect transition="in" filter="wipe(up)">
                                      <p:cBhvr>
                                        <p:cTn id="23" dur="1500"/>
                                        <p:tgtEl>
                                          <p:spTgt spid="34"/>
                                        </p:tgtEl>
                                      </p:cBhvr>
                                    </p:animEffect>
                                  </p:childTnLst>
                                </p:cTn>
                              </p:par>
                              <p:par>
                                <p:cTn id="24" presetID="12" presetClass="entr" presetSubtype="8" fill="hold" nodeType="withEffect">
                                  <p:stCondLst>
                                    <p:cond delay="2000"/>
                                  </p:stCondLst>
                                  <p:childTnLst>
                                    <p:set>
                                      <p:cBhvr>
                                        <p:cTn id="25" dur="1" fill="hold">
                                          <p:stCondLst>
                                            <p:cond delay="0"/>
                                          </p:stCondLst>
                                        </p:cTn>
                                        <p:tgtEl>
                                          <p:spTgt spid="33"/>
                                        </p:tgtEl>
                                        <p:attrNameLst>
                                          <p:attrName>style.visibility</p:attrName>
                                        </p:attrNameLst>
                                      </p:cBhvr>
                                      <p:to>
                                        <p:strVal val="visible"/>
                                      </p:to>
                                    </p:set>
                                    <p:anim calcmode="lin" valueType="num">
                                      <p:cBhvr additive="base">
                                        <p:cTn id="26" dur="1500"/>
                                        <p:tgtEl>
                                          <p:spTgt spid="33"/>
                                        </p:tgtEl>
                                        <p:attrNameLst>
                                          <p:attrName>ppt_x</p:attrName>
                                        </p:attrNameLst>
                                      </p:cBhvr>
                                      <p:tavLst>
                                        <p:tav tm="0">
                                          <p:val>
                                            <p:strVal val="#ppt_x-#ppt_w*1.125000"/>
                                          </p:val>
                                        </p:tav>
                                        <p:tav tm="100000">
                                          <p:val>
                                            <p:strVal val="#ppt_x"/>
                                          </p:val>
                                        </p:tav>
                                      </p:tavLst>
                                    </p:anim>
                                    <p:animEffect transition="in" filter="wipe(right)">
                                      <p:cBhvr>
                                        <p:cTn id="27" dur="1500"/>
                                        <p:tgtEl>
                                          <p:spTgt spid="33"/>
                                        </p:tgtEl>
                                      </p:cBhvr>
                                    </p:animEffect>
                                  </p:childTnLst>
                                </p:cTn>
                              </p:par>
                              <p:par>
                                <p:cTn id="28" presetID="22" presetClass="entr" presetSubtype="4" fill="hold" nodeType="withEffect">
                                  <p:stCondLst>
                                    <p:cond delay="2000"/>
                                  </p:stCondLst>
                                  <p:childTnLst>
                                    <p:set>
                                      <p:cBhvr>
                                        <p:cTn id="29" dur="1" fill="hold">
                                          <p:stCondLst>
                                            <p:cond delay="0"/>
                                          </p:stCondLst>
                                        </p:cTn>
                                        <p:tgtEl>
                                          <p:spTgt spid="36"/>
                                        </p:tgtEl>
                                        <p:attrNameLst>
                                          <p:attrName>style.visibility</p:attrName>
                                        </p:attrNameLst>
                                      </p:cBhvr>
                                      <p:to>
                                        <p:strVal val="visible"/>
                                      </p:to>
                                    </p:set>
                                    <p:animEffect transition="in" filter="wipe(down)">
                                      <p:cBhvr>
                                        <p:cTn id="30" dur="1500"/>
                                        <p:tgtEl>
                                          <p:spTgt spid="36"/>
                                        </p:tgtEl>
                                      </p:cBhvr>
                                    </p:animEffect>
                                  </p:childTnLst>
                                </p:cTn>
                              </p:par>
                              <p:par>
                                <p:cTn id="31" presetID="10" presetClass="entr" presetSubtype="0" fill="hold" nodeType="withEffect">
                                  <p:stCondLst>
                                    <p:cond delay="250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childTnLst>
                                </p:cTn>
                              </p:par>
                              <p:par>
                                <p:cTn id="34" presetID="23" presetClass="entr" presetSubtype="16" fill="hold" grpId="0" nodeType="withEffect">
                                  <p:stCondLst>
                                    <p:cond delay="2500"/>
                                  </p:stCondLst>
                                  <p:childTnLst>
                                    <p:set>
                                      <p:cBhvr>
                                        <p:cTn id="35" dur="1" fill="hold">
                                          <p:stCondLst>
                                            <p:cond delay="0"/>
                                          </p:stCondLst>
                                        </p:cTn>
                                        <p:tgtEl>
                                          <p:spTgt spid="104"/>
                                        </p:tgtEl>
                                        <p:attrNameLst>
                                          <p:attrName>style.visibility</p:attrName>
                                        </p:attrNameLst>
                                      </p:cBhvr>
                                      <p:to>
                                        <p:strVal val="visible"/>
                                      </p:to>
                                    </p:set>
                                    <p:anim calcmode="lin" valueType="num">
                                      <p:cBhvr>
                                        <p:cTn id="36" dur="1000" fill="hold"/>
                                        <p:tgtEl>
                                          <p:spTgt spid="104"/>
                                        </p:tgtEl>
                                        <p:attrNameLst>
                                          <p:attrName>ppt_w</p:attrName>
                                        </p:attrNameLst>
                                      </p:cBhvr>
                                      <p:tavLst>
                                        <p:tav tm="0">
                                          <p:val>
                                            <p:fltVal val="0"/>
                                          </p:val>
                                        </p:tav>
                                        <p:tav tm="100000">
                                          <p:val>
                                            <p:strVal val="#ppt_w"/>
                                          </p:val>
                                        </p:tav>
                                      </p:tavLst>
                                    </p:anim>
                                    <p:anim calcmode="lin" valueType="num">
                                      <p:cBhvr>
                                        <p:cTn id="37" dur="1000" fill="hold"/>
                                        <p:tgtEl>
                                          <p:spTgt spid="104"/>
                                        </p:tgtEl>
                                        <p:attrNameLst>
                                          <p:attrName>ppt_h</p:attrName>
                                        </p:attrNameLst>
                                      </p:cBhvr>
                                      <p:tavLst>
                                        <p:tav tm="0">
                                          <p:val>
                                            <p:fltVal val="0"/>
                                          </p:val>
                                        </p:tav>
                                        <p:tav tm="100000">
                                          <p:val>
                                            <p:strVal val="#ppt_h"/>
                                          </p:val>
                                        </p:tav>
                                      </p:tavLst>
                                    </p:anim>
                                  </p:childTnLst>
                                </p:cTn>
                              </p:par>
                              <p:par>
                                <p:cTn id="38" presetID="23" presetClass="entr" presetSubtype="16" fill="hold" grpId="0" nodeType="withEffect">
                                  <p:stCondLst>
                                    <p:cond delay="2500"/>
                                  </p:stCondLst>
                                  <p:childTnLst>
                                    <p:set>
                                      <p:cBhvr>
                                        <p:cTn id="39" dur="1" fill="hold">
                                          <p:stCondLst>
                                            <p:cond delay="0"/>
                                          </p:stCondLst>
                                        </p:cTn>
                                        <p:tgtEl>
                                          <p:spTgt spid="105"/>
                                        </p:tgtEl>
                                        <p:attrNameLst>
                                          <p:attrName>style.visibility</p:attrName>
                                        </p:attrNameLst>
                                      </p:cBhvr>
                                      <p:to>
                                        <p:strVal val="visible"/>
                                      </p:to>
                                    </p:set>
                                    <p:anim calcmode="lin" valueType="num">
                                      <p:cBhvr>
                                        <p:cTn id="40" dur="1000" fill="hold"/>
                                        <p:tgtEl>
                                          <p:spTgt spid="105"/>
                                        </p:tgtEl>
                                        <p:attrNameLst>
                                          <p:attrName>ppt_w</p:attrName>
                                        </p:attrNameLst>
                                      </p:cBhvr>
                                      <p:tavLst>
                                        <p:tav tm="0">
                                          <p:val>
                                            <p:fltVal val="0"/>
                                          </p:val>
                                        </p:tav>
                                        <p:tav tm="100000">
                                          <p:val>
                                            <p:strVal val="#ppt_w"/>
                                          </p:val>
                                        </p:tav>
                                      </p:tavLst>
                                    </p:anim>
                                    <p:anim calcmode="lin" valueType="num">
                                      <p:cBhvr>
                                        <p:cTn id="41" dur="1000" fill="hold"/>
                                        <p:tgtEl>
                                          <p:spTgt spid="105"/>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2500"/>
                                  </p:stCondLst>
                                  <p:childTnLst>
                                    <p:set>
                                      <p:cBhvr>
                                        <p:cTn id="43" dur="1" fill="hold">
                                          <p:stCondLst>
                                            <p:cond delay="0"/>
                                          </p:stCondLst>
                                        </p:cTn>
                                        <p:tgtEl>
                                          <p:spTgt spid="106"/>
                                        </p:tgtEl>
                                        <p:attrNameLst>
                                          <p:attrName>style.visibility</p:attrName>
                                        </p:attrNameLst>
                                      </p:cBhvr>
                                      <p:to>
                                        <p:strVal val="visible"/>
                                      </p:to>
                                    </p:set>
                                    <p:anim calcmode="lin" valueType="num">
                                      <p:cBhvr>
                                        <p:cTn id="44" dur="1000" fill="hold"/>
                                        <p:tgtEl>
                                          <p:spTgt spid="106"/>
                                        </p:tgtEl>
                                        <p:attrNameLst>
                                          <p:attrName>ppt_w</p:attrName>
                                        </p:attrNameLst>
                                      </p:cBhvr>
                                      <p:tavLst>
                                        <p:tav tm="0">
                                          <p:val>
                                            <p:fltVal val="0"/>
                                          </p:val>
                                        </p:tav>
                                        <p:tav tm="100000">
                                          <p:val>
                                            <p:strVal val="#ppt_w"/>
                                          </p:val>
                                        </p:tav>
                                      </p:tavLst>
                                    </p:anim>
                                    <p:anim calcmode="lin" valueType="num">
                                      <p:cBhvr>
                                        <p:cTn id="45" dur="1000" fill="hold"/>
                                        <p:tgtEl>
                                          <p:spTgt spid="106"/>
                                        </p:tgtEl>
                                        <p:attrNameLst>
                                          <p:attrName>ppt_h</p:attrName>
                                        </p:attrNameLst>
                                      </p:cBhvr>
                                      <p:tavLst>
                                        <p:tav tm="0">
                                          <p:val>
                                            <p:fltVal val="0"/>
                                          </p:val>
                                        </p:tav>
                                        <p:tav tm="100000">
                                          <p:val>
                                            <p:strVal val="#ppt_h"/>
                                          </p:val>
                                        </p:tav>
                                      </p:tavLst>
                                    </p:anim>
                                  </p:childTnLst>
                                </p:cTn>
                              </p:par>
                              <p:par>
                                <p:cTn id="46" presetID="23" presetClass="entr" presetSubtype="16" fill="hold" grpId="0" nodeType="withEffect">
                                  <p:stCondLst>
                                    <p:cond delay="2500"/>
                                  </p:stCondLst>
                                  <p:childTnLst>
                                    <p:set>
                                      <p:cBhvr>
                                        <p:cTn id="47" dur="1" fill="hold">
                                          <p:stCondLst>
                                            <p:cond delay="0"/>
                                          </p:stCondLst>
                                        </p:cTn>
                                        <p:tgtEl>
                                          <p:spTgt spid="107"/>
                                        </p:tgtEl>
                                        <p:attrNameLst>
                                          <p:attrName>style.visibility</p:attrName>
                                        </p:attrNameLst>
                                      </p:cBhvr>
                                      <p:to>
                                        <p:strVal val="visible"/>
                                      </p:to>
                                    </p:set>
                                    <p:anim calcmode="lin" valueType="num">
                                      <p:cBhvr>
                                        <p:cTn id="48" dur="1000" fill="hold"/>
                                        <p:tgtEl>
                                          <p:spTgt spid="107"/>
                                        </p:tgtEl>
                                        <p:attrNameLst>
                                          <p:attrName>ppt_w</p:attrName>
                                        </p:attrNameLst>
                                      </p:cBhvr>
                                      <p:tavLst>
                                        <p:tav tm="0">
                                          <p:val>
                                            <p:fltVal val="0"/>
                                          </p:val>
                                        </p:tav>
                                        <p:tav tm="100000">
                                          <p:val>
                                            <p:strVal val="#ppt_w"/>
                                          </p:val>
                                        </p:tav>
                                      </p:tavLst>
                                    </p:anim>
                                    <p:anim calcmode="lin" valueType="num">
                                      <p:cBhvr>
                                        <p:cTn id="49" dur="1000" fill="hold"/>
                                        <p:tgtEl>
                                          <p:spTgt spid="107"/>
                                        </p:tgtEl>
                                        <p:attrNameLst>
                                          <p:attrName>ppt_h</p:attrName>
                                        </p:attrNameLst>
                                      </p:cBhvr>
                                      <p:tavLst>
                                        <p:tav tm="0">
                                          <p:val>
                                            <p:fltVal val="0"/>
                                          </p:val>
                                        </p:tav>
                                        <p:tav tm="100000">
                                          <p:val>
                                            <p:strVal val="#ppt_h"/>
                                          </p:val>
                                        </p:tav>
                                      </p:tavLst>
                                    </p:anim>
                                  </p:childTnLst>
                                </p:cTn>
                              </p:par>
                              <p:par>
                                <p:cTn id="50" presetID="23" presetClass="entr" presetSubtype="16" fill="hold" grpId="0" nodeType="withEffect">
                                  <p:stCondLst>
                                    <p:cond delay="2500"/>
                                  </p:stCondLst>
                                  <p:childTnLst>
                                    <p:set>
                                      <p:cBhvr>
                                        <p:cTn id="51" dur="1" fill="hold">
                                          <p:stCondLst>
                                            <p:cond delay="0"/>
                                          </p:stCondLst>
                                        </p:cTn>
                                        <p:tgtEl>
                                          <p:spTgt spid="108"/>
                                        </p:tgtEl>
                                        <p:attrNameLst>
                                          <p:attrName>style.visibility</p:attrName>
                                        </p:attrNameLst>
                                      </p:cBhvr>
                                      <p:to>
                                        <p:strVal val="visible"/>
                                      </p:to>
                                    </p:set>
                                    <p:anim calcmode="lin" valueType="num">
                                      <p:cBhvr>
                                        <p:cTn id="52" dur="1000" fill="hold"/>
                                        <p:tgtEl>
                                          <p:spTgt spid="108"/>
                                        </p:tgtEl>
                                        <p:attrNameLst>
                                          <p:attrName>ppt_w</p:attrName>
                                        </p:attrNameLst>
                                      </p:cBhvr>
                                      <p:tavLst>
                                        <p:tav tm="0">
                                          <p:val>
                                            <p:fltVal val="0"/>
                                          </p:val>
                                        </p:tav>
                                        <p:tav tm="100000">
                                          <p:val>
                                            <p:strVal val="#ppt_w"/>
                                          </p:val>
                                        </p:tav>
                                      </p:tavLst>
                                    </p:anim>
                                    <p:anim calcmode="lin" valueType="num">
                                      <p:cBhvr>
                                        <p:cTn id="53" dur="1000" fill="hold"/>
                                        <p:tgtEl>
                                          <p:spTgt spid="108"/>
                                        </p:tgtEl>
                                        <p:attrNameLst>
                                          <p:attrName>ppt_h</p:attrName>
                                        </p:attrNameLst>
                                      </p:cBhvr>
                                      <p:tavLst>
                                        <p:tav tm="0">
                                          <p:val>
                                            <p:fltVal val="0"/>
                                          </p:val>
                                        </p:tav>
                                        <p:tav tm="100000">
                                          <p:val>
                                            <p:strVal val="#ppt_h"/>
                                          </p:val>
                                        </p:tav>
                                      </p:tavLst>
                                    </p:anim>
                                  </p:childTnLst>
                                </p:cTn>
                              </p:par>
                              <p:par>
                                <p:cTn id="54" presetID="17" presetClass="entr" presetSubtype="4" fill="hold" nodeType="withEffect">
                                  <p:stCondLst>
                                    <p:cond delay="3000"/>
                                  </p:stCondLst>
                                  <p:childTnLst>
                                    <p:set>
                                      <p:cBhvr>
                                        <p:cTn id="55" dur="1" fill="hold">
                                          <p:stCondLst>
                                            <p:cond delay="0"/>
                                          </p:stCondLst>
                                        </p:cTn>
                                        <p:tgtEl>
                                          <p:spTgt spid="5"/>
                                        </p:tgtEl>
                                        <p:attrNameLst>
                                          <p:attrName>style.visibility</p:attrName>
                                        </p:attrNameLst>
                                      </p:cBhvr>
                                      <p:to>
                                        <p:strVal val="visible"/>
                                      </p:to>
                                    </p:set>
                                    <p:anim calcmode="lin" valueType="num">
                                      <p:cBhvr>
                                        <p:cTn id="56" dur="1500" fill="hold"/>
                                        <p:tgtEl>
                                          <p:spTgt spid="5"/>
                                        </p:tgtEl>
                                        <p:attrNameLst>
                                          <p:attrName>ppt_x</p:attrName>
                                        </p:attrNameLst>
                                      </p:cBhvr>
                                      <p:tavLst>
                                        <p:tav tm="0">
                                          <p:val>
                                            <p:strVal val="#ppt_x"/>
                                          </p:val>
                                        </p:tav>
                                        <p:tav tm="100000">
                                          <p:val>
                                            <p:strVal val="#ppt_x"/>
                                          </p:val>
                                        </p:tav>
                                      </p:tavLst>
                                    </p:anim>
                                    <p:anim calcmode="lin" valueType="num">
                                      <p:cBhvr>
                                        <p:cTn id="57" dur="1500" fill="hold"/>
                                        <p:tgtEl>
                                          <p:spTgt spid="5"/>
                                        </p:tgtEl>
                                        <p:attrNameLst>
                                          <p:attrName>ppt_y</p:attrName>
                                        </p:attrNameLst>
                                      </p:cBhvr>
                                      <p:tavLst>
                                        <p:tav tm="0">
                                          <p:val>
                                            <p:strVal val="#ppt_y+#ppt_h/2"/>
                                          </p:val>
                                        </p:tav>
                                        <p:tav tm="100000">
                                          <p:val>
                                            <p:strVal val="#ppt_y"/>
                                          </p:val>
                                        </p:tav>
                                      </p:tavLst>
                                    </p:anim>
                                    <p:anim calcmode="lin" valueType="num">
                                      <p:cBhvr>
                                        <p:cTn id="58" dur="1500" fill="hold"/>
                                        <p:tgtEl>
                                          <p:spTgt spid="5"/>
                                        </p:tgtEl>
                                        <p:attrNameLst>
                                          <p:attrName>ppt_w</p:attrName>
                                        </p:attrNameLst>
                                      </p:cBhvr>
                                      <p:tavLst>
                                        <p:tav tm="0">
                                          <p:val>
                                            <p:strVal val="#ppt_w"/>
                                          </p:val>
                                        </p:tav>
                                        <p:tav tm="100000">
                                          <p:val>
                                            <p:strVal val="#ppt_w"/>
                                          </p:val>
                                        </p:tav>
                                      </p:tavLst>
                                    </p:anim>
                                    <p:anim calcmode="lin" valueType="num">
                                      <p:cBhvr>
                                        <p:cTn id="59" dur="1500" fill="hold"/>
                                        <p:tgtEl>
                                          <p:spTgt spid="5"/>
                                        </p:tgtEl>
                                        <p:attrNameLst>
                                          <p:attrName>ppt_h</p:attrName>
                                        </p:attrNameLst>
                                      </p:cBhvr>
                                      <p:tavLst>
                                        <p:tav tm="0">
                                          <p:val>
                                            <p:fltVal val="0"/>
                                          </p:val>
                                        </p:tav>
                                        <p:tav tm="100000">
                                          <p:val>
                                            <p:strVal val="#ppt_h"/>
                                          </p:val>
                                        </p:tav>
                                      </p:tavLst>
                                    </p:anim>
                                  </p:childTnLst>
                                </p:cTn>
                              </p:par>
                              <p:par>
                                <p:cTn id="60" presetID="10" presetClass="entr" presetSubtype="0" fill="hold" nodeType="withEffect">
                                  <p:stCondLst>
                                    <p:cond delay="350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1500"/>
                                        <p:tgtEl>
                                          <p:spTgt spid="29"/>
                                        </p:tgtEl>
                                      </p:cBhvr>
                                    </p:animEffect>
                                  </p:childTnLst>
                                </p:cTn>
                              </p:par>
                              <p:par>
                                <p:cTn id="63" presetID="10" presetClass="entr" presetSubtype="0" fill="hold" nodeType="withEffect">
                                  <p:stCondLst>
                                    <p:cond delay="350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1500"/>
                                        <p:tgtEl>
                                          <p:spTgt spid="30"/>
                                        </p:tgtEl>
                                      </p:cBhvr>
                                    </p:animEffect>
                                  </p:childTnLst>
                                </p:cTn>
                              </p:par>
                              <p:par>
                                <p:cTn id="66" presetID="10" presetClass="entr" presetSubtype="0" fill="hold" nodeType="withEffect">
                                  <p:stCondLst>
                                    <p:cond delay="350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52" grpId="0" animBg="1"/>
      <p:bldP spid="52" grpId="1" animBg="1"/>
      <p:bldP spid="104" grpId="0" animBg="1"/>
      <p:bldP spid="105" grpId="0" animBg="1"/>
      <p:bldP spid="106" grpId="0" animBg="1"/>
      <p:bldP spid="107" grpId="0" animBg="1"/>
      <p:bldP spid="10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7" name="Group 156">
            <a:extLst>
              <a:ext uri="{FF2B5EF4-FFF2-40B4-BE49-F238E27FC236}">
                <a16:creationId xmlns:a16="http://schemas.microsoft.com/office/drawing/2014/main" id="{16FB9891-F284-4F7A-8AFA-47A98E80460E}"/>
              </a:ext>
            </a:extLst>
          </p:cNvPr>
          <p:cNvGrpSpPr/>
          <p:nvPr/>
        </p:nvGrpSpPr>
        <p:grpSpPr>
          <a:xfrm rot="12483328">
            <a:off x="-894024" y="460081"/>
            <a:ext cx="2584476" cy="3139338"/>
            <a:chOff x="5668775" y="1917931"/>
            <a:chExt cx="790769" cy="960539"/>
          </a:xfrm>
        </p:grpSpPr>
        <p:sp>
          <p:nvSpPr>
            <p:cNvPr id="158" name="Freeform: Shape 157">
              <a:extLst>
                <a:ext uri="{FF2B5EF4-FFF2-40B4-BE49-F238E27FC236}">
                  <a16:creationId xmlns:a16="http://schemas.microsoft.com/office/drawing/2014/main" id="{E742E504-CC34-4CF1-9C73-F8B6D7537F8F}"/>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9" name="Freeform: Shape 158">
              <a:extLst>
                <a:ext uri="{FF2B5EF4-FFF2-40B4-BE49-F238E27FC236}">
                  <a16:creationId xmlns:a16="http://schemas.microsoft.com/office/drawing/2014/main" id="{4D829FD2-14E7-4FE6-8698-C0D47EA5C1B9}"/>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0" name="Freeform: Shape 159">
              <a:extLst>
                <a:ext uri="{FF2B5EF4-FFF2-40B4-BE49-F238E27FC236}">
                  <a16:creationId xmlns:a16="http://schemas.microsoft.com/office/drawing/2014/main" id="{C3C44575-39E7-4CB2-994F-04EEACC42ADF}"/>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1" name="Freeform: Shape 160">
              <a:extLst>
                <a:ext uri="{FF2B5EF4-FFF2-40B4-BE49-F238E27FC236}">
                  <a16:creationId xmlns:a16="http://schemas.microsoft.com/office/drawing/2014/main" id="{3DA92A5E-E8C7-4887-A6A8-FE8D9BD714FB}"/>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2" name="Freeform: Shape 161">
              <a:extLst>
                <a:ext uri="{FF2B5EF4-FFF2-40B4-BE49-F238E27FC236}">
                  <a16:creationId xmlns:a16="http://schemas.microsoft.com/office/drawing/2014/main" id="{68EDBC44-05D6-45C1-A150-B61132569166}"/>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3" name="Freeform: Shape 162">
              <a:extLst>
                <a:ext uri="{FF2B5EF4-FFF2-40B4-BE49-F238E27FC236}">
                  <a16:creationId xmlns:a16="http://schemas.microsoft.com/office/drawing/2014/main" id="{76D05766-81F2-4EC7-9A61-20F2E139BEF1}"/>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4" name="Freeform: Shape 163">
              <a:extLst>
                <a:ext uri="{FF2B5EF4-FFF2-40B4-BE49-F238E27FC236}">
                  <a16:creationId xmlns:a16="http://schemas.microsoft.com/office/drawing/2014/main" id="{EF36602E-149F-4C6B-9A34-EFC2C123A9D7}"/>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5" name="Freeform: Shape 164">
              <a:extLst>
                <a:ext uri="{FF2B5EF4-FFF2-40B4-BE49-F238E27FC236}">
                  <a16:creationId xmlns:a16="http://schemas.microsoft.com/office/drawing/2014/main" id="{310FAFB9-08D3-485B-AFE9-71A18F3E395C}"/>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6" name="Freeform: Shape 165">
              <a:extLst>
                <a:ext uri="{FF2B5EF4-FFF2-40B4-BE49-F238E27FC236}">
                  <a16:creationId xmlns:a16="http://schemas.microsoft.com/office/drawing/2014/main" id="{238C6ADF-1C9E-4073-93EB-8A8C6E201FDD}"/>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7" name="Freeform: Shape 166">
              <a:extLst>
                <a:ext uri="{FF2B5EF4-FFF2-40B4-BE49-F238E27FC236}">
                  <a16:creationId xmlns:a16="http://schemas.microsoft.com/office/drawing/2014/main" id="{89991125-F2B2-412A-A8C1-202D54EC7360}"/>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8" name="Freeform: Shape 167">
              <a:extLst>
                <a:ext uri="{FF2B5EF4-FFF2-40B4-BE49-F238E27FC236}">
                  <a16:creationId xmlns:a16="http://schemas.microsoft.com/office/drawing/2014/main" id="{5194D618-3CD7-47F5-853B-1A8033F95110}"/>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9" name="Freeform: Shape 168">
              <a:extLst>
                <a:ext uri="{FF2B5EF4-FFF2-40B4-BE49-F238E27FC236}">
                  <a16:creationId xmlns:a16="http://schemas.microsoft.com/office/drawing/2014/main" id="{6A9497F0-0360-474A-B6E0-037632114249}"/>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0" name="Freeform: Shape 169">
              <a:extLst>
                <a:ext uri="{FF2B5EF4-FFF2-40B4-BE49-F238E27FC236}">
                  <a16:creationId xmlns:a16="http://schemas.microsoft.com/office/drawing/2014/main" id="{287960CD-51C6-4BB6-8456-B953555D18AA}"/>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1" name="Freeform: Shape 170">
              <a:extLst>
                <a:ext uri="{FF2B5EF4-FFF2-40B4-BE49-F238E27FC236}">
                  <a16:creationId xmlns:a16="http://schemas.microsoft.com/office/drawing/2014/main" id="{30DE2CAD-FEC1-465C-9DA2-31B9A956488C}"/>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2" name="Freeform: Shape 171">
              <a:extLst>
                <a:ext uri="{FF2B5EF4-FFF2-40B4-BE49-F238E27FC236}">
                  <a16:creationId xmlns:a16="http://schemas.microsoft.com/office/drawing/2014/main" id="{B1223112-AB4E-497D-8299-5E79825C05BA}"/>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3" name="Freeform: Shape 172">
              <a:extLst>
                <a:ext uri="{FF2B5EF4-FFF2-40B4-BE49-F238E27FC236}">
                  <a16:creationId xmlns:a16="http://schemas.microsoft.com/office/drawing/2014/main" id="{D7981BDC-D0A7-4D13-B85F-1DF9B227B5DF}"/>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4" name="Freeform: Shape 173">
              <a:extLst>
                <a:ext uri="{FF2B5EF4-FFF2-40B4-BE49-F238E27FC236}">
                  <a16:creationId xmlns:a16="http://schemas.microsoft.com/office/drawing/2014/main" id="{86E6E158-02B1-40AF-86C0-CF836A7EAF9B}"/>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5" name="Freeform: Shape 174">
              <a:extLst>
                <a:ext uri="{FF2B5EF4-FFF2-40B4-BE49-F238E27FC236}">
                  <a16:creationId xmlns:a16="http://schemas.microsoft.com/office/drawing/2014/main" id="{1EB591E4-8B42-4697-9DEE-E8BEFDB738C1}"/>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6" name="Freeform: Shape 175">
              <a:extLst>
                <a:ext uri="{FF2B5EF4-FFF2-40B4-BE49-F238E27FC236}">
                  <a16:creationId xmlns:a16="http://schemas.microsoft.com/office/drawing/2014/main" id="{3B40CFF1-44C2-430E-9688-55C2E732F258}"/>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7" name="Freeform: Shape 176">
              <a:extLst>
                <a:ext uri="{FF2B5EF4-FFF2-40B4-BE49-F238E27FC236}">
                  <a16:creationId xmlns:a16="http://schemas.microsoft.com/office/drawing/2014/main" id="{2A3B17E9-EF68-4D2A-B0DF-62597B73398D}"/>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8" name="Freeform: Shape 177">
              <a:extLst>
                <a:ext uri="{FF2B5EF4-FFF2-40B4-BE49-F238E27FC236}">
                  <a16:creationId xmlns:a16="http://schemas.microsoft.com/office/drawing/2014/main" id="{43AAEA69-7C85-4966-B5F1-7E179637742B}"/>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9" name="Freeform: Shape 178">
              <a:extLst>
                <a:ext uri="{FF2B5EF4-FFF2-40B4-BE49-F238E27FC236}">
                  <a16:creationId xmlns:a16="http://schemas.microsoft.com/office/drawing/2014/main" id="{9B2D1628-CF4B-44CF-8803-EA52D329446E}"/>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25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34" name="Group 133">
            <a:extLst>
              <a:ext uri="{FF2B5EF4-FFF2-40B4-BE49-F238E27FC236}">
                <a16:creationId xmlns:a16="http://schemas.microsoft.com/office/drawing/2014/main" id="{A326FEBA-6E18-4312-822E-EF69E474B27E}"/>
              </a:ext>
            </a:extLst>
          </p:cNvPr>
          <p:cNvGrpSpPr/>
          <p:nvPr/>
        </p:nvGrpSpPr>
        <p:grpSpPr>
          <a:xfrm>
            <a:off x="8632598" y="3730183"/>
            <a:ext cx="4636034" cy="4464238"/>
            <a:chOff x="7416801" y="3824149"/>
            <a:chExt cx="1119157" cy="1077686"/>
          </a:xfrm>
        </p:grpSpPr>
        <p:sp>
          <p:nvSpPr>
            <p:cNvPr id="135" name="Freeform: Shape 134">
              <a:extLst>
                <a:ext uri="{FF2B5EF4-FFF2-40B4-BE49-F238E27FC236}">
                  <a16:creationId xmlns:a16="http://schemas.microsoft.com/office/drawing/2014/main" id="{9ADAE81A-059C-4DCA-92F9-B3DAC83559CE}"/>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6" name="Freeform: Shape 135">
              <a:extLst>
                <a:ext uri="{FF2B5EF4-FFF2-40B4-BE49-F238E27FC236}">
                  <a16:creationId xmlns:a16="http://schemas.microsoft.com/office/drawing/2014/main" id="{3526F20C-6465-433E-883C-F6027F3D33FB}"/>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7" name="Freeform: Shape 136">
              <a:extLst>
                <a:ext uri="{FF2B5EF4-FFF2-40B4-BE49-F238E27FC236}">
                  <a16:creationId xmlns:a16="http://schemas.microsoft.com/office/drawing/2014/main" id="{A4B9A1C1-E977-4DED-A1D4-3EA62BDA8796}"/>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8" name="Freeform: Shape 137">
              <a:extLst>
                <a:ext uri="{FF2B5EF4-FFF2-40B4-BE49-F238E27FC236}">
                  <a16:creationId xmlns:a16="http://schemas.microsoft.com/office/drawing/2014/main" id="{34CB7E7A-848F-42BE-8A08-09477C643AE1}"/>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9" name="Freeform: Shape 138">
              <a:extLst>
                <a:ext uri="{FF2B5EF4-FFF2-40B4-BE49-F238E27FC236}">
                  <a16:creationId xmlns:a16="http://schemas.microsoft.com/office/drawing/2014/main" id="{CD15960F-2B7C-4A7E-B1B0-329CEC94A687}"/>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0" name="Freeform: Shape 139">
              <a:extLst>
                <a:ext uri="{FF2B5EF4-FFF2-40B4-BE49-F238E27FC236}">
                  <a16:creationId xmlns:a16="http://schemas.microsoft.com/office/drawing/2014/main" id="{D1C0B0F4-C277-4E37-B29A-494B3D20DCFD}"/>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1" name="Freeform: Shape 140">
              <a:extLst>
                <a:ext uri="{FF2B5EF4-FFF2-40B4-BE49-F238E27FC236}">
                  <a16:creationId xmlns:a16="http://schemas.microsoft.com/office/drawing/2014/main" id="{2B056D0E-2304-47C6-A047-872A5BD9C5D7}"/>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2" name="Freeform: Shape 141">
              <a:extLst>
                <a:ext uri="{FF2B5EF4-FFF2-40B4-BE49-F238E27FC236}">
                  <a16:creationId xmlns:a16="http://schemas.microsoft.com/office/drawing/2014/main" id="{01D6BE8A-6E4A-4D70-9AD9-25FFAE3C6B6D}"/>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3" name="Freeform: Shape 142">
              <a:extLst>
                <a:ext uri="{FF2B5EF4-FFF2-40B4-BE49-F238E27FC236}">
                  <a16:creationId xmlns:a16="http://schemas.microsoft.com/office/drawing/2014/main" id="{D7C5E3E7-ACB8-44C8-9F8C-0D483FA94A1A}"/>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4" name="Freeform: Shape 143">
              <a:extLst>
                <a:ext uri="{FF2B5EF4-FFF2-40B4-BE49-F238E27FC236}">
                  <a16:creationId xmlns:a16="http://schemas.microsoft.com/office/drawing/2014/main" id="{E7962917-1B6C-4445-B975-B5DA644F24EA}"/>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5" name="Freeform: Shape 144">
              <a:extLst>
                <a:ext uri="{FF2B5EF4-FFF2-40B4-BE49-F238E27FC236}">
                  <a16:creationId xmlns:a16="http://schemas.microsoft.com/office/drawing/2014/main" id="{783416F1-209A-4193-80F2-9E4FB795BB1A}"/>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6" name="Freeform: Shape 145">
              <a:extLst>
                <a:ext uri="{FF2B5EF4-FFF2-40B4-BE49-F238E27FC236}">
                  <a16:creationId xmlns:a16="http://schemas.microsoft.com/office/drawing/2014/main" id="{65E5BD0F-85A7-4976-AD43-E6EB43E8058E}"/>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7" name="Freeform: Shape 146">
              <a:extLst>
                <a:ext uri="{FF2B5EF4-FFF2-40B4-BE49-F238E27FC236}">
                  <a16:creationId xmlns:a16="http://schemas.microsoft.com/office/drawing/2014/main" id="{BE8FA882-4907-4A4B-AC51-A0E84EE09B68}"/>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8" name="Freeform: Shape 147">
              <a:extLst>
                <a:ext uri="{FF2B5EF4-FFF2-40B4-BE49-F238E27FC236}">
                  <a16:creationId xmlns:a16="http://schemas.microsoft.com/office/drawing/2014/main" id="{99AC843E-3E6F-4104-BE92-5C2CC882B721}"/>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9" name="Freeform: Shape 148">
              <a:extLst>
                <a:ext uri="{FF2B5EF4-FFF2-40B4-BE49-F238E27FC236}">
                  <a16:creationId xmlns:a16="http://schemas.microsoft.com/office/drawing/2014/main" id="{EC5265A0-1443-481F-B27E-261D5780C156}"/>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0" name="Freeform: Shape 149">
              <a:extLst>
                <a:ext uri="{FF2B5EF4-FFF2-40B4-BE49-F238E27FC236}">
                  <a16:creationId xmlns:a16="http://schemas.microsoft.com/office/drawing/2014/main" id="{13346D8D-F733-46A3-9662-57BCAA09D1B8}"/>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1" name="Freeform: Shape 150">
              <a:extLst>
                <a:ext uri="{FF2B5EF4-FFF2-40B4-BE49-F238E27FC236}">
                  <a16:creationId xmlns:a16="http://schemas.microsoft.com/office/drawing/2014/main" id="{984475B8-5C96-4D03-9D15-E58699CFEF0E}"/>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2" name="Freeform: Shape 151">
              <a:extLst>
                <a:ext uri="{FF2B5EF4-FFF2-40B4-BE49-F238E27FC236}">
                  <a16:creationId xmlns:a16="http://schemas.microsoft.com/office/drawing/2014/main" id="{62F77EE4-353F-4458-B93E-9583701E4BCD}"/>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3" name="Freeform: Shape 152">
              <a:extLst>
                <a:ext uri="{FF2B5EF4-FFF2-40B4-BE49-F238E27FC236}">
                  <a16:creationId xmlns:a16="http://schemas.microsoft.com/office/drawing/2014/main" id="{EC94CC77-2BDD-421E-ADCA-17A08B9F8BD9}"/>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4" name="Freeform: Shape 153">
              <a:extLst>
                <a:ext uri="{FF2B5EF4-FFF2-40B4-BE49-F238E27FC236}">
                  <a16:creationId xmlns:a16="http://schemas.microsoft.com/office/drawing/2014/main" id="{48A31244-E757-470C-AF30-7CF8F5743538}"/>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5" name="Freeform: Shape 154">
              <a:extLst>
                <a:ext uri="{FF2B5EF4-FFF2-40B4-BE49-F238E27FC236}">
                  <a16:creationId xmlns:a16="http://schemas.microsoft.com/office/drawing/2014/main" id="{D4281967-140E-4B30-9484-CF2C632DCCC2}"/>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6" name="Freeform: Shape 155">
              <a:extLst>
                <a:ext uri="{FF2B5EF4-FFF2-40B4-BE49-F238E27FC236}">
                  <a16:creationId xmlns:a16="http://schemas.microsoft.com/office/drawing/2014/main" id="{7D52D8D0-D34C-40F5-86EF-806C927319A8}"/>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4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41" name="TextBox 40">
            <a:extLst>
              <a:ext uri="{FF2B5EF4-FFF2-40B4-BE49-F238E27FC236}">
                <a16:creationId xmlns:a16="http://schemas.microsoft.com/office/drawing/2014/main" id="{0634C210-322E-4029-A8F6-0FED637A9DC8}"/>
              </a:ext>
            </a:extLst>
          </p:cNvPr>
          <p:cNvSpPr txBox="1"/>
          <p:nvPr/>
        </p:nvSpPr>
        <p:spPr>
          <a:xfrm>
            <a:off x="670361" y="420793"/>
            <a:ext cx="10851278" cy="476797"/>
          </a:xfrm>
          <a:prstGeom prst="rect">
            <a:avLst/>
          </a:prstGeom>
          <a:noFill/>
        </p:spPr>
        <p:txBody>
          <a:bodyPr wrap="square" rtlCol="0">
            <a:spAutoFit/>
          </a:bodyPr>
          <a:lstStyle/>
          <a:p>
            <a:pPr algn="ctr">
              <a:lnSpc>
                <a:spcPts val="3280"/>
              </a:lnSpc>
            </a:pPr>
            <a:r>
              <a:rPr lang="en-US" sz="2400" b="1" dirty="0">
                <a:solidFill>
                  <a:schemeClr val="bg1">
                    <a:alpha val="80000"/>
                  </a:schemeClr>
                </a:solidFill>
                <a:latin typeface="Century Gothic" panose="020B0502020202020204" pitchFamily="34" charset="0"/>
              </a:rPr>
              <a:t>OPPORTUNITIES ACROSS VALUE CHAIN</a:t>
            </a:r>
          </a:p>
        </p:txBody>
      </p:sp>
      <p:sp>
        <p:nvSpPr>
          <p:cNvPr id="19" name="Freeform: Shape 18">
            <a:extLst>
              <a:ext uri="{FF2B5EF4-FFF2-40B4-BE49-F238E27FC236}">
                <a16:creationId xmlns:a16="http://schemas.microsoft.com/office/drawing/2014/main" id="{32B4D290-2352-43E5-BB40-D7C6CBEC001E}"/>
              </a:ext>
            </a:extLst>
          </p:cNvPr>
          <p:cNvSpPr/>
          <p:nvPr/>
        </p:nvSpPr>
        <p:spPr>
          <a:xfrm>
            <a:off x="5839929" y="2236679"/>
            <a:ext cx="5666026" cy="4083727"/>
          </a:xfrm>
          <a:custGeom>
            <a:avLst/>
            <a:gdLst>
              <a:gd name="connsiteX0" fmla="*/ 4639532 w 4638675"/>
              <a:gd name="connsiteY0" fmla="*/ 1646015 h 3343275"/>
              <a:gd name="connsiteX1" fmla="*/ 4216813 w 4638675"/>
              <a:gd name="connsiteY1" fmla="*/ 3205734 h 3343275"/>
              <a:gd name="connsiteX2" fmla="*/ 4034123 w 4638675"/>
              <a:gd name="connsiteY2" fmla="*/ 3348324 h 3343275"/>
              <a:gd name="connsiteX3" fmla="*/ 189643 w 4638675"/>
              <a:gd name="connsiteY3" fmla="*/ 3348324 h 3343275"/>
              <a:gd name="connsiteX4" fmla="*/ 0 w 4638675"/>
              <a:gd name="connsiteY4" fmla="*/ 3153537 h 3343275"/>
              <a:gd name="connsiteX5" fmla="*/ 0 w 4638675"/>
              <a:gd name="connsiteY5" fmla="*/ 194882 h 3343275"/>
              <a:gd name="connsiteX6" fmla="*/ 189643 w 4638675"/>
              <a:gd name="connsiteY6" fmla="*/ 0 h 3343275"/>
              <a:gd name="connsiteX7" fmla="*/ 4035743 w 4638675"/>
              <a:gd name="connsiteY7" fmla="*/ 0 h 3343275"/>
              <a:gd name="connsiteX8" fmla="*/ 4217956 w 4638675"/>
              <a:gd name="connsiteY8" fmla="*/ 140875 h 3343275"/>
              <a:gd name="connsiteX9" fmla="*/ 4241768 w 4638675"/>
              <a:gd name="connsiteY9" fmla="*/ 225933 h 3343275"/>
              <a:gd name="connsiteX10" fmla="*/ 4308063 w 4638675"/>
              <a:gd name="connsiteY10" fmla="*/ 462725 h 3343275"/>
              <a:gd name="connsiteX11" fmla="*/ 4322350 w 4638675"/>
              <a:gd name="connsiteY11" fmla="*/ 514064 h 3343275"/>
              <a:gd name="connsiteX12" fmla="*/ 4388644 w 4638675"/>
              <a:gd name="connsiteY12" fmla="*/ 750856 h 3343275"/>
              <a:gd name="connsiteX13" fmla="*/ 4403027 w 4638675"/>
              <a:gd name="connsiteY13" fmla="*/ 802100 h 3343275"/>
              <a:gd name="connsiteX14" fmla="*/ 4469321 w 4638675"/>
              <a:gd name="connsiteY14" fmla="*/ 1038892 h 3343275"/>
              <a:gd name="connsiteX15" fmla="*/ 4483799 w 4638675"/>
              <a:gd name="connsiteY15" fmla="*/ 1090232 h 3343275"/>
              <a:gd name="connsiteX16" fmla="*/ 4550093 w 4638675"/>
              <a:gd name="connsiteY16" fmla="*/ 1327023 h 3343275"/>
              <a:gd name="connsiteX17" fmla="*/ 4564475 w 4638675"/>
              <a:gd name="connsiteY17" fmla="*/ 1378268 h 3343275"/>
              <a:gd name="connsiteX18" fmla="*/ 4630770 w 4638675"/>
              <a:gd name="connsiteY18" fmla="*/ 1615059 h 3343275"/>
              <a:gd name="connsiteX19" fmla="*/ 4639532 w 4638675"/>
              <a:gd name="connsiteY19" fmla="*/ 1646015 h 3343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38675" h="3343275">
                <a:moveTo>
                  <a:pt x="4639532" y="1646015"/>
                </a:moveTo>
                <a:lnTo>
                  <a:pt x="4216813" y="3205734"/>
                </a:lnTo>
                <a:cubicBezTo>
                  <a:pt x="4193953" y="3290030"/>
                  <a:pt x="4119277" y="3348324"/>
                  <a:pt x="4034123" y="3348324"/>
                </a:cubicBezTo>
                <a:lnTo>
                  <a:pt x="189643" y="3348324"/>
                </a:lnTo>
                <a:cubicBezTo>
                  <a:pt x="84963" y="3348419"/>
                  <a:pt x="0" y="3261170"/>
                  <a:pt x="0" y="3153537"/>
                </a:cubicBezTo>
                <a:lnTo>
                  <a:pt x="0" y="194882"/>
                </a:lnTo>
                <a:cubicBezTo>
                  <a:pt x="0" y="87249"/>
                  <a:pt x="84963" y="0"/>
                  <a:pt x="189643" y="0"/>
                </a:cubicBezTo>
                <a:lnTo>
                  <a:pt x="4035743" y="0"/>
                </a:lnTo>
                <a:cubicBezTo>
                  <a:pt x="4120229" y="0"/>
                  <a:pt x="4194524" y="57436"/>
                  <a:pt x="4217956" y="140875"/>
                </a:cubicBezTo>
                <a:lnTo>
                  <a:pt x="4241768" y="225933"/>
                </a:lnTo>
                <a:lnTo>
                  <a:pt x="4308063" y="462725"/>
                </a:lnTo>
                <a:lnTo>
                  <a:pt x="4322350" y="514064"/>
                </a:lnTo>
                <a:lnTo>
                  <a:pt x="4388644" y="750856"/>
                </a:lnTo>
                <a:lnTo>
                  <a:pt x="4403027" y="802100"/>
                </a:lnTo>
                <a:lnTo>
                  <a:pt x="4469321" y="1038892"/>
                </a:lnTo>
                <a:lnTo>
                  <a:pt x="4483799" y="1090232"/>
                </a:lnTo>
                <a:lnTo>
                  <a:pt x="4550093" y="1327023"/>
                </a:lnTo>
                <a:lnTo>
                  <a:pt x="4564475" y="1378268"/>
                </a:lnTo>
                <a:lnTo>
                  <a:pt x="4630770" y="1615059"/>
                </a:lnTo>
                <a:lnTo>
                  <a:pt x="4639532" y="1646015"/>
                </a:ln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endParaRPr lang="en-US" sz="1300" b="1">
              <a:solidFill>
                <a:schemeClr val="bg1"/>
              </a:solidFill>
              <a:latin typeface="Century Gothic" panose="020B0502020202020204" pitchFamily="34" charset="0"/>
            </a:endParaRPr>
          </a:p>
        </p:txBody>
      </p:sp>
      <p:sp>
        <p:nvSpPr>
          <p:cNvPr id="28" name="Freeform: Shape 27">
            <a:extLst>
              <a:ext uri="{FF2B5EF4-FFF2-40B4-BE49-F238E27FC236}">
                <a16:creationId xmlns:a16="http://schemas.microsoft.com/office/drawing/2014/main" id="{0ED9F4DE-0E35-4740-8759-0AFD2F2A3F0D}"/>
              </a:ext>
            </a:extLst>
          </p:cNvPr>
          <p:cNvSpPr/>
          <p:nvPr/>
        </p:nvSpPr>
        <p:spPr>
          <a:xfrm>
            <a:off x="6334098" y="1387938"/>
            <a:ext cx="1407781" cy="709708"/>
          </a:xfrm>
          <a:custGeom>
            <a:avLst/>
            <a:gdLst>
              <a:gd name="connsiteX0" fmla="*/ 1156907 w 1152525"/>
              <a:gd name="connsiteY0" fmla="*/ 113252 h 581025"/>
              <a:gd name="connsiteX1" fmla="*/ 1156907 w 1152525"/>
              <a:gd name="connsiteY1" fmla="*/ 288703 h 581025"/>
              <a:gd name="connsiteX2" fmla="*/ 1085279 w 1152525"/>
              <a:gd name="connsiteY2" fmla="*/ 394049 h 581025"/>
              <a:gd name="connsiteX3" fmla="*/ 620078 w 1152525"/>
              <a:gd name="connsiteY3" fmla="*/ 577882 h 581025"/>
              <a:gd name="connsiteX4" fmla="*/ 536829 w 1152525"/>
              <a:gd name="connsiteY4" fmla="*/ 577882 h 581025"/>
              <a:gd name="connsiteX5" fmla="*/ 71628 w 1152525"/>
              <a:gd name="connsiteY5" fmla="*/ 394049 h 581025"/>
              <a:gd name="connsiteX6" fmla="*/ 0 w 1152525"/>
              <a:gd name="connsiteY6" fmla="*/ 288703 h 581025"/>
              <a:gd name="connsiteX7" fmla="*/ 0 w 1152525"/>
              <a:gd name="connsiteY7" fmla="*/ 113252 h 581025"/>
              <a:gd name="connsiteX8" fmla="*/ 113348 w 1152525"/>
              <a:gd name="connsiteY8" fmla="*/ 0 h 581025"/>
              <a:gd name="connsiteX9" fmla="*/ 1043749 w 1152525"/>
              <a:gd name="connsiteY9" fmla="*/ 0 h 581025"/>
              <a:gd name="connsiteX10" fmla="*/ 1156907 w 1152525"/>
              <a:gd name="connsiteY10" fmla="*/ 113252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2525" h="581025">
                <a:moveTo>
                  <a:pt x="1156907" y="113252"/>
                </a:moveTo>
                <a:lnTo>
                  <a:pt x="1156907" y="288703"/>
                </a:lnTo>
                <a:cubicBezTo>
                  <a:pt x="1156907" y="335185"/>
                  <a:pt x="1128522" y="376904"/>
                  <a:pt x="1085279" y="394049"/>
                </a:cubicBezTo>
                <a:lnTo>
                  <a:pt x="620078" y="577882"/>
                </a:lnTo>
                <a:cubicBezTo>
                  <a:pt x="593312" y="588455"/>
                  <a:pt x="563594" y="588455"/>
                  <a:pt x="536829" y="577882"/>
                </a:cubicBezTo>
                <a:lnTo>
                  <a:pt x="71628" y="394049"/>
                </a:lnTo>
                <a:cubicBezTo>
                  <a:pt x="28384" y="377000"/>
                  <a:pt x="0" y="335185"/>
                  <a:pt x="0" y="288703"/>
                </a:cubicBezTo>
                <a:lnTo>
                  <a:pt x="0" y="113252"/>
                </a:lnTo>
                <a:cubicBezTo>
                  <a:pt x="95" y="50673"/>
                  <a:pt x="50768" y="0"/>
                  <a:pt x="113348" y="0"/>
                </a:cubicBezTo>
                <a:lnTo>
                  <a:pt x="1043749" y="0"/>
                </a:lnTo>
                <a:cubicBezTo>
                  <a:pt x="1106234" y="0"/>
                  <a:pt x="1156907" y="50673"/>
                  <a:pt x="1156907" y="113252"/>
                </a:cubicBezTo>
                <a:close/>
              </a:path>
            </a:pathLst>
          </a:cu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137160" numCol="1" spcCol="0" rtlCol="0" fromWordArt="0" anchor="ctr" anchorCtr="0" forceAA="0" compatLnSpc="1">
            <a:prstTxWarp prst="textNoShape">
              <a:avLst/>
            </a:prstTxWarp>
            <a:noAutofit/>
          </a:bodyPr>
          <a:lstStyle/>
          <a:p>
            <a:pPr lvl="0" algn="ctr" fontAlgn="base">
              <a:lnSpc>
                <a:spcPts val="1500"/>
              </a:lnSpc>
              <a:spcBef>
                <a:spcPct val="0"/>
              </a:spcBef>
              <a:spcAft>
                <a:spcPct val="0"/>
              </a:spcAft>
            </a:pPr>
            <a:r>
              <a:rPr lang="en-US" altLang="en-US" sz="1000" b="1" dirty="0">
                <a:solidFill>
                  <a:schemeClr val="accent4">
                    <a:lumMod val="60000"/>
                    <a:lumOff val="40000"/>
                  </a:schemeClr>
                </a:solidFill>
                <a:latin typeface="Century Gothic" panose="020B0502020202020204" pitchFamily="34" charset="0"/>
              </a:rPr>
              <a:t>Shared Service Centers</a:t>
            </a:r>
          </a:p>
        </p:txBody>
      </p:sp>
      <p:sp>
        <p:nvSpPr>
          <p:cNvPr id="29" name="Freeform: Shape 28">
            <a:extLst>
              <a:ext uri="{FF2B5EF4-FFF2-40B4-BE49-F238E27FC236}">
                <a16:creationId xmlns:a16="http://schemas.microsoft.com/office/drawing/2014/main" id="{A1B871A2-3BA6-49E7-BEDB-BF90C5CCFA44}"/>
              </a:ext>
            </a:extLst>
          </p:cNvPr>
          <p:cNvSpPr/>
          <p:nvPr/>
        </p:nvSpPr>
        <p:spPr>
          <a:xfrm>
            <a:off x="7830999" y="1387938"/>
            <a:ext cx="1407781" cy="709708"/>
          </a:xfrm>
          <a:custGeom>
            <a:avLst/>
            <a:gdLst>
              <a:gd name="connsiteX0" fmla="*/ 1156906 w 1152525"/>
              <a:gd name="connsiteY0" fmla="*/ 113252 h 581025"/>
              <a:gd name="connsiteX1" fmla="*/ 1156906 w 1152525"/>
              <a:gd name="connsiteY1" fmla="*/ 288703 h 581025"/>
              <a:gd name="connsiteX2" fmla="*/ 1085279 w 1152525"/>
              <a:gd name="connsiteY2" fmla="*/ 394049 h 581025"/>
              <a:gd name="connsiteX3" fmla="*/ 620078 w 1152525"/>
              <a:gd name="connsiteY3" fmla="*/ 577882 h 581025"/>
              <a:gd name="connsiteX4" fmla="*/ 536829 w 1152525"/>
              <a:gd name="connsiteY4" fmla="*/ 577882 h 581025"/>
              <a:gd name="connsiteX5" fmla="*/ 71628 w 1152525"/>
              <a:gd name="connsiteY5" fmla="*/ 394049 h 581025"/>
              <a:gd name="connsiteX6" fmla="*/ 0 w 1152525"/>
              <a:gd name="connsiteY6" fmla="*/ 288703 h 581025"/>
              <a:gd name="connsiteX7" fmla="*/ 0 w 1152525"/>
              <a:gd name="connsiteY7" fmla="*/ 113252 h 581025"/>
              <a:gd name="connsiteX8" fmla="*/ 113252 w 1152525"/>
              <a:gd name="connsiteY8" fmla="*/ 0 h 581025"/>
              <a:gd name="connsiteX9" fmla="*/ 1043654 w 1152525"/>
              <a:gd name="connsiteY9" fmla="*/ 0 h 581025"/>
              <a:gd name="connsiteX10" fmla="*/ 1156906 w 1152525"/>
              <a:gd name="connsiteY10" fmla="*/ 113252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2525" h="581025">
                <a:moveTo>
                  <a:pt x="1156906" y="113252"/>
                </a:moveTo>
                <a:lnTo>
                  <a:pt x="1156906" y="288703"/>
                </a:lnTo>
                <a:cubicBezTo>
                  <a:pt x="1156906" y="335185"/>
                  <a:pt x="1128522" y="376904"/>
                  <a:pt x="1085279" y="394049"/>
                </a:cubicBezTo>
                <a:lnTo>
                  <a:pt x="620078" y="577882"/>
                </a:lnTo>
                <a:cubicBezTo>
                  <a:pt x="593312" y="588455"/>
                  <a:pt x="563594" y="588455"/>
                  <a:pt x="536829" y="577882"/>
                </a:cubicBezTo>
                <a:lnTo>
                  <a:pt x="71628" y="394049"/>
                </a:lnTo>
                <a:cubicBezTo>
                  <a:pt x="28385" y="377000"/>
                  <a:pt x="0" y="335185"/>
                  <a:pt x="0" y="288703"/>
                </a:cubicBezTo>
                <a:lnTo>
                  <a:pt x="0" y="113252"/>
                </a:lnTo>
                <a:cubicBezTo>
                  <a:pt x="0" y="50673"/>
                  <a:pt x="50673" y="0"/>
                  <a:pt x="113252" y="0"/>
                </a:cubicBezTo>
                <a:lnTo>
                  <a:pt x="1043654" y="0"/>
                </a:lnTo>
                <a:cubicBezTo>
                  <a:pt x="1106234" y="0"/>
                  <a:pt x="1156906" y="50673"/>
                  <a:pt x="1156906" y="113252"/>
                </a:cubicBezTo>
                <a:close/>
              </a:path>
            </a:pathLst>
          </a:cu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137160" numCol="1" spcCol="0" rtlCol="0" fromWordArt="0" anchor="ctr" anchorCtr="0" forceAA="0" compatLnSpc="1">
            <a:prstTxWarp prst="textNoShape">
              <a:avLst/>
            </a:prstTxWarp>
            <a:noAutofit/>
          </a:bodyPr>
          <a:lstStyle/>
          <a:p>
            <a:pPr algn="ctr" fontAlgn="base">
              <a:lnSpc>
                <a:spcPts val="1500"/>
              </a:lnSpc>
              <a:spcBef>
                <a:spcPct val="0"/>
              </a:spcBef>
              <a:spcAft>
                <a:spcPct val="0"/>
              </a:spcAft>
            </a:pPr>
            <a:r>
              <a:rPr lang="en-US" sz="1000" b="1" dirty="0">
                <a:solidFill>
                  <a:schemeClr val="accent4">
                    <a:lumMod val="60000"/>
                    <a:lumOff val="40000"/>
                  </a:schemeClr>
                </a:solidFill>
                <a:latin typeface="Century Gothic" panose="020B0502020202020204" pitchFamily="34" charset="0"/>
              </a:rPr>
              <a:t>Outsourcing</a:t>
            </a:r>
          </a:p>
        </p:txBody>
      </p:sp>
      <p:sp>
        <p:nvSpPr>
          <p:cNvPr id="30" name="Freeform: Shape 29">
            <a:extLst>
              <a:ext uri="{FF2B5EF4-FFF2-40B4-BE49-F238E27FC236}">
                <a16:creationId xmlns:a16="http://schemas.microsoft.com/office/drawing/2014/main" id="{1C846823-AA27-4AEC-9D36-5E89B1A75F2A}"/>
              </a:ext>
            </a:extLst>
          </p:cNvPr>
          <p:cNvSpPr/>
          <p:nvPr/>
        </p:nvSpPr>
        <p:spPr>
          <a:xfrm>
            <a:off x="9327901" y="1387938"/>
            <a:ext cx="1407781" cy="709708"/>
          </a:xfrm>
          <a:custGeom>
            <a:avLst/>
            <a:gdLst>
              <a:gd name="connsiteX0" fmla="*/ 1156906 w 1152525"/>
              <a:gd name="connsiteY0" fmla="*/ 113252 h 581025"/>
              <a:gd name="connsiteX1" fmla="*/ 1156906 w 1152525"/>
              <a:gd name="connsiteY1" fmla="*/ 288703 h 581025"/>
              <a:gd name="connsiteX2" fmla="*/ 1085279 w 1152525"/>
              <a:gd name="connsiteY2" fmla="*/ 394049 h 581025"/>
              <a:gd name="connsiteX3" fmla="*/ 620078 w 1152525"/>
              <a:gd name="connsiteY3" fmla="*/ 577882 h 581025"/>
              <a:gd name="connsiteX4" fmla="*/ 536829 w 1152525"/>
              <a:gd name="connsiteY4" fmla="*/ 577882 h 581025"/>
              <a:gd name="connsiteX5" fmla="*/ 71628 w 1152525"/>
              <a:gd name="connsiteY5" fmla="*/ 394049 h 581025"/>
              <a:gd name="connsiteX6" fmla="*/ 0 w 1152525"/>
              <a:gd name="connsiteY6" fmla="*/ 288703 h 581025"/>
              <a:gd name="connsiteX7" fmla="*/ 0 w 1152525"/>
              <a:gd name="connsiteY7" fmla="*/ 113252 h 581025"/>
              <a:gd name="connsiteX8" fmla="*/ 113252 w 1152525"/>
              <a:gd name="connsiteY8" fmla="*/ 0 h 581025"/>
              <a:gd name="connsiteX9" fmla="*/ 1043654 w 1152525"/>
              <a:gd name="connsiteY9" fmla="*/ 0 h 581025"/>
              <a:gd name="connsiteX10" fmla="*/ 1156906 w 1152525"/>
              <a:gd name="connsiteY10" fmla="*/ 113252 h 581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2525" h="581025">
                <a:moveTo>
                  <a:pt x="1156906" y="113252"/>
                </a:moveTo>
                <a:lnTo>
                  <a:pt x="1156906" y="288703"/>
                </a:lnTo>
                <a:cubicBezTo>
                  <a:pt x="1156906" y="335185"/>
                  <a:pt x="1128522" y="376904"/>
                  <a:pt x="1085279" y="394049"/>
                </a:cubicBezTo>
                <a:lnTo>
                  <a:pt x="620078" y="577882"/>
                </a:lnTo>
                <a:cubicBezTo>
                  <a:pt x="593312" y="588455"/>
                  <a:pt x="563594" y="588455"/>
                  <a:pt x="536829" y="577882"/>
                </a:cubicBezTo>
                <a:lnTo>
                  <a:pt x="71628" y="394049"/>
                </a:lnTo>
                <a:cubicBezTo>
                  <a:pt x="28385" y="377000"/>
                  <a:pt x="0" y="335185"/>
                  <a:pt x="0" y="288703"/>
                </a:cubicBezTo>
                <a:lnTo>
                  <a:pt x="0" y="113252"/>
                </a:lnTo>
                <a:cubicBezTo>
                  <a:pt x="0" y="50673"/>
                  <a:pt x="50673" y="0"/>
                  <a:pt x="113252" y="0"/>
                </a:cubicBezTo>
                <a:lnTo>
                  <a:pt x="1043654" y="0"/>
                </a:lnTo>
                <a:cubicBezTo>
                  <a:pt x="1106138" y="0"/>
                  <a:pt x="1156906" y="50673"/>
                  <a:pt x="1156906" y="113252"/>
                </a:cubicBezTo>
                <a:close/>
              </a:path>
            </a:pathLst>
          </a:cu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137160" numCol="1" spcCol="0" rtlCol="0" fromWordArt="0" anchor="ctr" anchorCtr="0" forceAA="0" compatLnSpc="1">
            <a:prstTxWarp prst="textNoShape">
              <a:avLst/>
            </a:prstTxWarp>
            <a:noAutofit/>
          </a:bodyPr>
          <a:lstStyle/>
          <a:p>
            <a:pPr algn="ctr" fontAlgn="base">
              <a:lnSpc>
                <a:spcPts val="1500"/>
              </a:lnSpc>
              <a:spcBef>
                <a:spcPct val="0"/>
              </a:spcBef>
              <a:spcAft>
                <a:spcPct val="0"/>
              </a:spcAft>
            </a:pPr>
            <a:r>
              <a:rPr lang="en-US" sz="1000" b="1" dirty="0">
                <a:solidFill>
                  <a:schemeClr val="accent4">
                    <a:lumMod val="60000"/>
                    <a:lumOff val="40000"/>
                  </a:schemeClr>
                </a:solidFill>
                <a:latin typeface="Century Gothic" panose="020B0502020202020204" pitchFamily="34" charset="0"/>
              </a:rPr>
              <a:t>Product </a:t>
            </a:r>
          </a:p>
          <a:p>
            <a:pPr algn="ctr" fontAlgn="base">
              <a:lnSpc>
                <a:spcPts val="1500"/>
              </a:lnSpc>
              <a:spcBef>
                <a:spcPct val="0"/>
              </a:spcBef>
              <a:spcAft>
                <a:spcPct val="0"/>
              </a:spcAft>
            </a:pPr>
            <a:r>
              <a:rPr lang="en-US" sz="1000" b="1" dirty="0">
                <a:solidFill>
                  <a:schemeClr val="accent4">
                    <a:lumMod val="60000"/>
                    <a:lumOff val="40000"/>
                  </a:schemeClr>
                </a:solidFill>
                <a:latin typeface="Century Gothic" panose="020B0502020202020204" pitchFamily="34" charset="0"/>
              </a:rPr>
              <a:t>Innovation</a:t>
            </a:r>
          </a:p>
        </p:txBody>
      </p:sp>
      <p:grpSp>
        <p:nvGrpSpPr>
          <p:cNvPr id="35" name="Group 34">
            <a:extLst>
              <a:ext uri="{FF2B5EF4-FFF2-40B4-BE49-F238E27FC236}">
                <a16:creationId xmlns:a16="http://schemas.microsoft.com/office/drawing/2014/main" id="{002A0322-68A4-4354-B2E9-820D0C793E14}"/>
              </a:ext>
            </a:extLst>
          </p:cNvPr>
          <p:cNvGrpSpPr/>
          <p:nvPr/>
        </p:nvGrpSpPr>
        <p:grpSpPr>
          <a:xfrm>
            <a:off x="6334214" y="2623178"/>
            <a:ext cx="4758531" cy="1587186"/>
            <a:chOff x="6046873" y="2824450"/>
            <a:chExt cx="4758531" cy="1587186"/>
          </a:xfrm>
        </p:grpSpPr>
        <p:sp>
          <p:nvSpPr>
            <p:cNvPr id="25" name="Freeform: Shape 24">
              <a:extLst>
                <a:ext uri="{FF2B5EF4-FFF2-40B4-BE49-F238E27FC236}">
                  <a16:creationId xmlns:a16="http://schemas.microsoft.com/office/drawing/2014/main" id="{AB785302-47FC-445D-986A-FAF9899AB1D4}"/>
                </a:ext>
              </a:extLst>
            </p:cNvPr>
            <p:cNvSpPr/>
            <p:nvPr/>
          </p:nvSpPr>
          <p:spPr>
            <a:xfrm>
              <a:off x="6046873" y="2824450"/>
              <a:ext cx="4397860" cy="267595"/>
            </a:xfrm>
            <a:custGeom>
              <a:avLst/>
              <a:gdLst>
                <a:gd name="connsiteX0" fmla="*/ 3495675 w 3600450"/>
                <a:gd name="connsiteY0" fmla="*/ 221933 h 219075"/>
                <a:gd name="connsiteX1" fmla="*/ 112014 w 3600450"/>
                <a:gd name="connsiteY1" fmla="*/ 221933 h 219075"/>
                <a:gd name="connsiteX2" fmla="*/ 0 w 3600450"/>
                <a:gd name="connsiteY2" fmla="*/ 110966 h 219075"/>
                <a:gd name="connsiteX3" fmla="*/ 0 w 3600450"/>
                <a:gd name="connsiteY3" fmla="*/ 110966 h 219075"/>
                <a:gd name="connsiteX4" fmla="*/ 112014 w 3600450"/>
                <a:gd name="connsiteY4" fmla="*/ 0 h 219075"/>
                <a:gd name="connsiteX5" fmla="*/ 3495770 w 3600450"/>
                <a:gd name="connsiteY5" fmla="*/ 0 h 219075"/>
                <a:gd name="connsiteX6" fmla="*/ 3603974 w 3600450"/>
                <a:gd name="connsiteY6" fmla="*/ 82487 h 219075"/>
                <a:gd name="connsiteX7" fmla="*/ 3603974 w 3600450"/>
                <a:gd name="connsiteY7" fmla="*/ 82487 h 219075"/>
                <a:gd name="connsiteX8" fmla="*/ 3495675 w 3600450"/>
                <a:gd name="connsiteY8" fmla="*/ 221933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00450" h="219075">
                  <a:moveTo>
                    <a:pt x="3495675" y="221933"/>
                  </a:moveTo>
                  <a:lnTo>
                    <a:pt x="112014" y="221933"/>
                  </a:lnTo>
                  <a:cubicBezTo>
                    <a:pt x="50197" y="221933"/>
                    <a:pt x="0" y="172212"/>
                    <a:pt x="0" y="110966"/>
                  </a:cubicBezTo>
                  <a:lnTo>
                    <a:pt x="0" y="110966"/>
                  </a:lnTo>
                  <a:cubicBezTo>
                    <a:pt x="0" y="49625"/>
                    <a:pt x="50101" y="0"/>
                    <a:pt x="112014" y="0"/>
                  </a:cubicBezTo>
                  <a:lnTo>
                    <a:pt x="3495770" y="0"/>
                  </a:lnTo>
                  <a:cubicBezTo>
                    <a:pt x="3546539" y="0"/>
                    <a:pt x="3590925" y="33909"/>
                    <a:pt x="3603974" y="82487"/>
                  </a:cubicBezTo>
                  <a:lnTo>
                    <a:pt x="3603974" y="82487"/>
                  </a:lnTo>
                  <a:cubicBezTo>
                    <a:pt x="3622834" y="152876"/>
                    <a:pt x="3569208" y="221933"/>
                    <a:pt x="3495675" y="221933"/>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altLang="en-US" sz="900" dirty="0">
                  <a:solidFill>
                    <a:schemeClr val="bg1"/>
                  </a:solidFill>
                  <a:latin typeface="Century Gothic" panose="020B0502020202020204" pitchFamily="34" charset="0"/>
                </a:rPr>
                <a:t>Finance and Accounting</a:t>
              </a:r>
            </a:p>
          </p:txBody>
        </p:sp>
        <p:sp>
          <p:nvSpPr>
            <p:cNvPr id="24" name="Freeform: Shape 23">
              <a:extLst>
                <a:ext uri="{FF2B5EF4-FFF2-40B4-BE49-F238E27FC236}">
                  <a16:creationId xmlns:a16="http://schemas.microsoft.com/office/drawing/2014/main" id="{48C72C7B-8F1B-4448-A5BF-E97C5DAF8227}"/>
                </a:ext>
              </a:extLst>
            </p:cNvPr>
            <p:cNvSpPr/>
            <p:nvPr/>
          </p:nvSpPr>
          <p:spPr>
            <a:xfrm>
              <a:off x="6046873" y="3154406"/>
              <a:ext cx="4490936" cy="267595"/>
            </a:xfrm>
            <a:custGeom>
              <a:avLst/>
              <a:gdLst>
                <a:gd name="connsiteX0" fmla="*/ 3568065 w 3676650"/>
                <a:gd name="connsiteY0" fmla="*/ 221933 h 219075"/>
                <a:gd name="connsiteX1" fmla="*/ 112014 w 3676650"/>
                <a:gd name="connsiteY1" fmla="*/ 221933 h 219075"/>
                <a:gd name="connsiteX2" fmla="*/ 0 w 3676650"/>
                <a:gd name="connsiteY2" fmla="*/ 110966 h 219075"/>
                <a:gd name="connsiteX3" fmla="*/ 0 w 3676650"/>
                <a:gd name="connsiteY3" fmla="*/ 110966 h 219075"/>
                <a:gd name="connsiteX4" fmla="*/ 112014 w 3676650"/>
                <a:gd name="connsiteY4" fmla="*/ 0 h 219075"/>
                <a:gd name="connsiteX5" fmla="*/ 3568065 w 3676650"/>
                <a:gd name="connsiteY5" fmla="*/ 0 h 219075"/>
                <a:gd name="connsiteX6" fmla="*/ 3676269 w 3676650"/>
                <a:gd name="connsiteY6" fmla="*/ 82487 h 219075"/>
                <a:gd name="connsiteX7" fmla="*/ 3676269 w 3676650"/>
                <a:gd name="connsiteY7" fmla="*/ 82487 h 219075"/>
                <a:gd name="connsiteX8" fmla="*/ 3568065 w 3676650"/>
                <a:gd name="connsiteY8" fmla="*/ 221933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6650" h="219075">
                  <a:moveTo>
                    <a:pt x="3568065" y="221933"/>
                  </a:moveTo>
                  <a:lnTo>
                    <a:pt x="112014" y="221933"/>
                  </a:lnTo>
                  <a:cubicBezTo>
                    <a:pt x="50197" y="221933"/>
                    <a:pt x="0" y="172212"/>
                    <a:pt x="0" y="110966"/>
                  </a:cubicBezTo>
                  <a:lnTo>
                    <a:pt x="0" y="110966"/>
                  </a:lnTo>
                  <a:cubicBezTo>
                    <a:pt x="0" y="49625"/>
                    <a:pt x="50101" y="0"/>
                    <a:pt x="112014" y="0"/>
                  </a:cubicBezTo>
                  <a:lnTo>
                    <a:pt x="3568065" y="0"/>
                  </a:lnTo>
                  <a:cubicBezTo>
                    <a:pt x="3618833" y="0"/>
                    <a:pt x="3663220" y="33909"/>
                    <a:pt x="3676269" y="82487"/>
                  </a:cubicBezTo>
                  <a:lnTo>
                    <a:pt x="3676269" y="82487"/>
                  </a:lnTo>
                  <a:cubicBezTo>
                    <a:pt x="3695129" y="152876"/>
                    <a:pt x="3641598" y="221933"/>
                    <a:pt x="3568065" y="221933"/>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Human Resources</a:t>
              </a:r>
            </a:p>
          </p:txBody>
        </p:sp>
        <p:sp>
          <p:nvSpPr>
            <p:cNvPr id="23" name="Freeform: Shape 22">
              <a:extLst>
                <a:ext uri="{FF2B5EF4-FFF2-40B4-BE49-F238E27FC236}">
                  <a16:creationId xmlns:a16="http://schemas.microsoft.com/office/drawing/2014/main" id="{03129755-20AE-4863-BE03-B7F84F588B93}"/>
                </a:ext>
              </a:extLst>
            </p:cNvPr>
            <p:cNvSpPr/>
            <p:nvPr/>
          </p:nvSpPr>
          <p:spPr>
            <a:xfrm>
              <a:off x="6046873" y="3484246"/>
              <a:ext cx="4572378" cy="267595"/>
            </a:xfrm>
            <a:custGeom>
              <a:avLst/>
              <a:gdLst>
                <a:gd name="connsiteX0" fmla="*/ 3640455 w 3743325"/>
                <a:gd name="connsiteY0" fmla="*/ 221932 h 219075"/>
                <a:gd name="connsiteX1" fmla="*/ 112014 w 3743325"/>
                <a:gd name="connsiteY1" fmla="*/ 221932 h 219075"/>
                <a:gd name="connsiteX2" fmla="*/ 0 w 3743325"/>
                <a:gd name="connsiteY2" fmla="*/ 110966 h 219075"/>
                <a:gd name="connsiteX3" fmla="*/ 0 w 3743325"/>
                <a:gd name="connsiteY3" fmla="*/ 110966 h 219075"/>
                <a:gd name="connsiteX4" fmla="*/ 112014 w 3743325"/>
                <a:gd name="connsiteY4" fmla="*/ 0 h 219075"/>
                <a:gd name="connsiteX5" fmla="*/ 3640455 w 3743325"/>
                <a:gd name="connsiteY5" fmla="*/ 0 h 219075"/>
                <a:gd name="connsiteX6" fmla="*/ 3748659 w 3743325"/>
                <a:gd name="connsiteY6" fmla="*/ 82486 h 219075"/>
                <a:gd name="connsiteX7" fmla="*/ 3748659 w 3743325"/>
                <a:gd name="connsiteY7" fmla="*/ 82486 h 219075"/>
                <a:gd name="connsiteX8" fmla="*/ 3640455 w 3743325"/>
                <a:gd name="connsiteY8" fmla="*/ 221932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3325" h="219075">
                  <a:moveTo>
                    <a:pt x="3640455" y="221932"/>
                  </a:moveTo>
                  <a:lnTo>
                    <a:pt x="112014" y="221932"/>
                  </a:lnTo>
                  <a:cubicBezTo>
                    <a:pt x="50197" y="221932"/>
                    <a:pt x="0" y="172212"/>
                    <a:pt x="0" y="110966"/>
                  </a:cubicBezTo>
                  <a:lnTo>
                    <a:pt x="0" y="110966"/>
                  </a:lnTo>
                  <a:cubicBezTo>
                    <a:pt x="0" y="49625"/>
                    <a:pt x="50101" y="0"/>
                    <a:pt x="112014" y="0"/>
                  </a:cubicBezTo>
                  <a:lnTo>
                    <a:pt x="3640455" y="0"/>
                  </a:lnTo>
                  <a:cubicBezTo>
                    <a:pt x="3691223" y="0"/>
                    <a:pt x="3735610" y="33909"/>
                    <a:pt x="3748659" y="82486"/>
                  </a:cubicBezTo>
                  <a:lnTo>
                    <a:pt x="3748659" y="82486"/>
                  </a:lnTo>
                  <a:cubicBezTo>
                    <a:pt x="3767519" y="152876"/>
                    <a:pt x="3713893" y="221932"/>
                    <a:pt x="3640455" y="221932"/>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Information Technology </a:t>
              </a:r>
            </a:p>
          </p:txBody>
        </p:sp>
        <p:sp>
          <p:nvSpPr>
            <p:cNvPr id="22" name="Freeform: Shape 21">
              <a:extLst>
                <a:ext uri="{FF2B5EF4-FFF2-40B4-BE49-F238E27FC236}">
                  <a16:creationId xmlns:a16="http://schemas.microsoft.com/office/drawing/2014/main" id="{977923E7-BE09-43BB-B2A5-5A10B2086534}"/>
                </a:ext>
              </a:extLst>
            </p:cNvPr>
            <p:cNvSpPr/>
            <p:nvPr/>
          </p:nvSpPr>
          <p:spPr>
            <a:xfrm>
              <a:off x="6046873" y="3814201"/>
              <a:ext cx="4665455" cy="267595"/>
            </a:xfrm>
            <a:custGeom>
              <a:avLst/>
              <a:gdLst>
                <a:gd name="connsiteX0" fmla="*/ 3712845 w 3819525"/>
                <a:gd name="connsiteY0" fmla="*/ 221932 h 219075"/>
                <a:gd name="connsiteX1" fmla="*/ 112014 w 3819525"/>
                <a:gd name="connsiteY1" fmla="*/ 221932 h 219075"/>
                <a:gd name="connsiteX2" fmla="*/ 0 w 3819525"/>
                <a:gd name="connsiteY2" fmla="*/ 110966 h 219075"/>
                <a:gd name="connsiteX3" fmla="*/ 0 w 3819525"/>
                <a:gd name="connsiteY3" fmla="*/ 110966 h 219075"/>
                <a:gd name="connsiteX4" fmla="*/ 112014 w 3819525"/>
                <a:gd name="connsiteY4" fmla="*/ 0 h 219075"/>
                <a:gd name="connsiteX5" fmla="*/ 3712845 w 3819525"/>
                <a:gd name="connsiteY5" fmla="*/ 0 h 219075"/>
                <a:gd name="connsiteX6" fmla="*/ 3821049 w 3819525"/>
                <a:gd name="connsiteY6" fmla="*/ 82486 h 219075"/>
                <a:gd name="connsiteX7" fmla="*/ 3821049 w 3819525"/>
                <a:gd name="connsiteY7" fmla="*/ 82486 h 219075"/>
                <a:gd name="connsiteX8" fmla="*/ 3712845 w 3819525"/>
                <a:gd name="connsiteY8" fmla="*/ 221932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9525" h="219075">
                  <a:moveTo>
                    <a:pt x="3712845" y="221932"/>
                  </a:moveTo>
                  <a:lnTo>
                    <a:pt x="112014" y="221932"/>
                  </a:lnTo>
                  <a:cubicBezTo>
                    <a:pt x="50197" y="221932"/>
                    <a:pt x="0" y="172212"/>
                    <a:pt x="0" y="110966"/>
                  </a:cubicBezTo>
                  <a:lnTo>
                    <a:pt x="0" y="110966"/>
                  </a:lnTo>
                  <a:cubicBezTo>
                    <a:pt x="0" y="49625"/>
                    <a:pt x="50101" y="0"/>
                    <a:pt x="112014" y="0"/>
                  </a:cubicBezTo>
                  <a:lnTo>
                    <a:pt x="3712845" y="0"/>
                  </a:lnTo>
                  <a:cubicBezTo>
                    <a:pt x="3763613" y="0"/>
                    <a:pt x="3808000" y="33909"/>
                    <a:pt x="3821049" y="82486"/>
                  </a:cubicBezTo>
                  <a:lnTo>
                    <a:pt x="3821049" y="82486"/>
                  </a:lnTo>
                  <a:cubicBezTo>
                    <a:pt x="3839908" y="152876"/>
                    <a:pt x="3786378" y="221932"/>
                    <a:pt x="3712845" y="221932"/>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Procurement </a:t>
              </a:r>
            </a:p>
          </p:txBody>
        </p:sp>
        <p:sp>
          <p:nvSpPr>
            <p:cNvPr id="21" name="Freeform: Shape 20">
              <a:extLst>
                <a:ext uri="{FF2B5EF4-FFF2-40B4-BE49-F238E27FC236}">
                  <a16:creationId xmlns:a16="http://schemas.microsoft.com/office/drawing/2014/main" id="{F1166B65-76A4-4E21-843B-DAAA10903038}"/>
                </a:ext>
              </a:extLst>
            </p:cNvPr>
            <p:cNvSpPr/>
            <p:nvPr/>
          </p:nvSpPr>
          <p:spPr>
            <a:xfrm>
              <a:off x="6046873" y="4144041"/>
              <a:ext cx="4758531" cy="267595"/>
            </a:xfrm>
            <a:custGeom>
              <a:avLst/>
              <a:gdLst>
                <a:gd name="connsiteX0" fmla="*/ 3785235 w 3895725"/>
                <a:gd name="connsiteY0" fmla="*/ 221933 h 219075"/>
                <a:gd name="connsiteX1" fmla="*/ 112014 w 3895725"/>
                <a:gd name="connsiteY1" fmla="*/ 221933 h 219075"/>
                <a:gd name="connsiteX2" fmla="*/ 0 w 3895725"/>
                <a:gd name="connsiteY2" fmla="*/ 110966 h 219075"/>
                <a:gd name="connsiteX3" fmla="*/ 0 w 3895725"/>
                <a:gd name="connsiteY3" fmla="*/ 110966 h 219075"/>
                <a:gd name="connsiteX4" fmla="*/ 112014 w 3895725"/>
                <a:gd name="connsiteY4" fmla="*/ 0 h 219075"/>
                <a:gd name="connsiteX5" fmla="*/ 3785235 w 3895725"/>
                <a:gd name="connsiteY5" fmla="*/ 0 h 219075"/>
                <a:gd name="connsiteX6" fmla="*/ 3893439 w 3895725"/>
                <a:gd name="connsiteY6" fmla="*/ 82487 h 219075"/>
                <a:gd name="connsiteX7" fmla="*/ 3893439 w 3895725"/>
                <a:gd name="connsiteY7" fmla="*/ 82487 h 219075"/>
                <a:gd name="connsiteX8" fmla="*/ 3785235 w 3895725"/>
                <a:gd name="connsiteY8" fmla="*/ 221933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5725" h="219075">
                  <a:moveTo>
                    <a:pt x="3785235" y="221933"/>
                  </a:moveTo>
                  <a:lnTo>
                    <a:pt x="112014" y="221933"/>
                  </a:lnTo>
                  <a:cubicBezTo>
                    <a:pt x="50197" y="221933"/>
                    <a:pt x="0" y="172212"/>
                    <a:pt x="0" y="110966"/>
                  </a:cubicBezTo>
                  <a:lnTo>
                    <a:pt x="0" y="110966"/>
                  </a:lnTo>
                  <a:cubicBezTo>
                    <a:pt x="0" y="49625"/>
                    <a:pt x="50101" y="0"/>
                    <a:pt x="112014" y="0"/>
                  </a:cubicBezTo>
                  <a:lnTo>
                    <a:pt x="3785235" y="0"/>
                  </a:lnTo>
                  <a:cubicBezTo>
                    <a:pt x="3836003" y="0"/>
                    <a:pt x="3880390" y="33909"/>
                    <a:pt x="3893439" y="82487"/>
                  </a:cubicBezTo>
                  <a:lnTo>
                    <a:pt x="3893439" y="82487"/>
                  </a:lnTo>
                  <a:cubicBezTo>
                    <a:pt x="3912299" y="152876"/>
                    <a:pt x="3858768" y="221933"/>
                    <a:pt x="3785235" y="221933"/>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Product Development </a:t>
              </a:r>
            </a:p>
          </p:txBody>
        </p:sp>
      </p:grpSp>
      <p:sp>
        <p:nvSpPr>
          <p:cNvPr id="20" name="Freeform: Shape 19">
            <a:extLst>
              <a:ext uri="{FF2B5EF4-FFF2-40B4-BE49-F238E27FC236}">
                <a16:creationId xmlns:a16="http://schemas.microsoft.com/office/drawing/2014/main" id="{103F1967-7C36-4B5F-91E8-CB3143A6401F}"/>
              </a:ext>
            </a:extLst>
          </p:cNvPr>
          <p:cNvSpPr/>
          <p:nvPr/>
        </p:nvSpPr>
        <p:spPr>
          <a:xfrm>
            <a:off x="6334330" y="4277262"/>
            <a:ext cx="1058744" cy="1652106"/>
          </a:xfrm>
          <a:custGeom>
            <a:avLst/>
            <a:gdLst>
              <a:gd name="connsiteX0" fmla="*/ 874395 w 866775"/>
              <a:gd name="connsiteY0" fmla="*/ 107252 h 1352550"/>
              <a:gd name="connsiteX1" fmla="*/ 874395 w 866775"/>
              <a:gd name="connsiteY1" fmla="*/ 1254252 h 1352550"/>
              <a:gd name="connsiteX2" fmla="*/ 767144 w 866775"/>
              <a:gd name="connsiteY2" fmla="*/ 1361504 h 1352550"/>
              <a:gd name="connsiteX3" fmla="*/ 107252 w 866775"/>
              <a:gd name="connsiteY3" fmla="*/ 1361504 h 1352550"/>
              <a:gd name="connsiteX4" fmla="*/ 0 w 866775"/>
              <a:gd name="connsiteY4" fmla="*/ 1254252 h 1352550"/>
              <a:gd name="connsiteX5" fmla="*/ 0 w 866775"/>
              <a:gd name="connsiteY5" fmla="*/ 107252 h 1352550"/>
              <a:gd name="connsiteX6" fmla="*/ 107252 w 866775"/>
              <a:gd name="connsiteY6" fmla="*/ 0 h 1352550"/>
              <a:gd name="connsiteX7" fmla="*/ 767144 w 866775"/>
              <a:gd name="connsiteY7" fmla="*/ 0 h 1352550"/>
              <a:gd name="connsiteX8" fmla="*/ 874395 w 866775"/>
              <a:gd name="connsiteY8" fmla="*/ 107252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6775" h="1352550">
                <a:moveTo>
                  <a:pt x="874395" y="107252"/>
                </a:moveTo>
                <a:lnTo>
                  <a:pt x="874395" y="1254252"/>
                </a:lnTo>
                <a:cubicBezTo>
                  <a:pt x="874395" y="1313498"/>
                  <a:pt x="826389" y="1361504"/>
                  <a:pt x="767144" y="1361504"/>
                </a:cubicBezTo>
                <a:lnTo>
                  <a:pt x="107252" y="1361504"/>
                </a:lnTo>
                <a:cubicBezTo>
                  <a:pt x="48006" y="1361504"/>
                  <a:pt x="0" y="1313498"/>
                  <a:pt x="0" y="1254252"/>
                </a:cubicBezTo>
                <a:lnTo>
                  <a:pt x="0" y="107252"/>
                </a:lnTo>
                <a:cubicBezTo>
                  <a:pt x="0" y="48006"/>
                  <a:pt x="48006" y="0"/>
                  <a:pt x="107252" y="0"/>
                </a:cubicBezTo>
                <a:lnTo>
                  <a:pt x="767144" y="0"/>
                </a:lnTo>
                <a:cubicBezTo>
                  <a:pt x="826389" y="-95"/>
                  <a:pt x="874395" y="47911"/>
                  <a:pt x="874395" y="107252"/>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Logistics</a:t>
            </a:r>
          </a:p>
        </p:txBody>
      </p:sp>
      <p:sp>
        <p:nvSpPr>
          <p:cNvPr id="26" name="Freeform: Shape 25">
            <a:extLst>
              <a:ext uri="{FF2B5EF4-FFF2-40B4-BE49-F238E27FC236}">
                <a16:creationId xmlns:a16="http://schemas.microsoft.com/office/drawing/2014/main" id="{046CAB57-3320-4C3F-8FE2-86818187EC6F}"/>
              </a:ext>
            </a:extLst>
          </p:cNvPr>
          <p:cNvSpPr/>
          <p:nvPr/>
        </p:nvSpPr>
        <p:spPr>
          <a:xfrm>
            <a:off x="7465907" y="4277262"/>
            <a:ext cx="1058744" cy="1652106"/>
          </a:xfrm>
          <a:custGeom>
            <a:avLst/>
            <a:gdLst>
              <a:gd name="connsiteX0" fmla="*/ 874395 w 866775"/>
              <a:gd name="connsiteY0" fmla="*/ 107252 h 1352550"/>
              <a:gd name="connsiteX1" fmla="*/ 874395 w 866775"/>
              <a:gd name="connsiteY1" fmla="*/ 1254252 h 1352550"/>
              <a:gd name="connsiteX2" fmla="*/ 767143 w 866775"/>
              <a:gd name="connsiteY2" fmla="*/ 1361504 h 1352550"/>
              <a:gd name="connsiteX3" fmla="*/ 107251 w 866775"/>
              <a:gd name="connsiteY3" fmla="*/ 1361504 h 1352550"/>
              <a:gd name="connsiteX4" fmla="*/ 0 w 866775"/>
              <a:gd name="connsiteY4" fmla="*/ 1254252 h 1352550"/>
              <a:gd name="connsiteX5" fmla="*/ 0 w 866775"/>
              <a:gd name="connsiteY5" fmla="*/ 107252 h 1352550"/>
              <a:gd name="connsiteX6" fmla="*/ 107251 w 866775"/>
              <a:gd name="connsiteY6" fmla="*/ 0 h 1352550"/>
              <a:gd name="connsiteX7" fmla="*/ 767143 w 866775"/>
              <a:gd name="connsiteY7" fmla="*/ 0 h 1352550"/>
              <a:gd name="connsiteX8" fmla="*/ 874395 w 866775"/>
              <a:gd name="connsiteY8" fmla="*/ 107252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6775" h="1352550">
                <a:moveTo>
                  <a:pt x="874395" y="107252"/>
                </a:moveTo>
                <a:lnTo>
                  <a:pt x="874395" y="1254252"/>
                </a:lnTo>
                <a:cubicBezTo>
                  <a:pt x="874395" y="1313498"/>
                  <a:pt x="826389" y="1361504"/>
                  <a:pt x="767143" y="1361504"/>
                </a:cubicBezTo>
                <a:lnTo>
                  <a:pt x="107251" y="1361504"/>
                </a:lnTo>
                <a:cubicBezTo>
                  <a:pt x="48006" y="1361504"/>
                  <a:pt x="0" y="1313498"/>
                  <a:pt x="0" y="1254252"/>
                </a:cubicBezTo>
                <a:lnTo>
                  <a:pt x="0" y="107252"/>
                </a:lnTo>
                <a:cubicBezTo>
                  <a:pt x="0" y="48006"/>
                  <a:pt x="48006" y="0"/>
                  <a:pt x="107251" y="0"/>
                </a:cubicBezTo>
                <a:lnTo>
                  <a:pt x="767143" y="0"/>
                </a:lnTo>
                <a:cubicBezTo>
                  <a:pt x="826294" y="-95"/>
                  <a:pt x="874395" y="47911"/>
                  <a:pt x="874395" y="107252"/>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Operations</a:t>
            </a:r>
          </a:p>
        </p:txBody>
      </p:sp>
      <p:sp>
        <p:nvSpPr>
          <p:cNvPr id="27" name="Freeform: Shape 26">
            <a:extLst>
              <a:ext uri="{FF2B5EF4-FFF2-40B4-BE49-F238E27FC236}">
                <a16:creationId xmlns:a16="http://schemas.microsoft.com/office/drawing/2014/main" id="{8CC86660-F99E-47CC-A3E2-BA706965E386}"/>
              </a:ext>
            </a:extLst>
          </p:cNvPr>
          <p:cNvSpPr/>
          <p:nvPr/>
        </p:nvSpPr>
        <p:spPr>
          <a:xfrm>
            <a:off x="8597367" y="4277262"/>
            <a:ext cx="1058744" cy="1652106"/>
          </a:xfrm>
          <a:custGeom>
            <a:avLst/>
            <a:gdLst>
              <a:gd name="connsiteX0" fmla="*/ 874395 w 866775"/>
              <a:gd name="connsiteY0" fmla="*/ 107252 h 1352550"/>
              <a:gd name="connsiteX1" fmla="*/ 874395 w 866775"/>
              <a:gd name="connsiteY1" fmla="*/ 1254252 h 1352550"/>
              <a:gd name="connsiteX2" fmla="*/ 767143 w 866775"/>
              <a:gd name="connsiteY2" fmla="*/ 1361504 h 1352550"/>
              <a:gd name="connsiteX3" fmla="*/ 107251 w 866775"/>
              <a:gd name="connsiteY3" fmla="*/ 1361504 h 1352550"/>
              <a:gd name="connsiteX4" fmla="*/ 0 w 866775"/>
              <a:gd name="connsiteY4" fmla="*/ 1254252 h 1352550"/>
              <a:gd name="connsiteX5" fmla="*/ 0 w 866775"/>
              <a:gd name="connsiteY5" fmla="*/ 107252 h 1352550"/>
              <a:gd name="connsiteX6" fmla="*/ 107251 w 866775"/>
              <a:gd name="connsiteY6" fmla="*/ 0 h 1352550"/>
              <a:gd name="connsiteX7" fmla="*/ 767143 w 866775"/>
              <a:gd name="connsiteY7" fmla="*/ 0 h 1352550"/>
              <a:gd name="connsiteX8" fmla="*/ 874395 w 866775"/>
              <a:gd name="connsiteY8" fmla="*/ 107252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6775" h="1352550">
                <a:moveTo>
                  <a:pt x="874395" y="107252"/>
                </a:moveTo>
                <a:lnTo>
                  <a:pt x="874395" y="1254252"/>
                </a:lnTo>
                <a:cubicBezTo>
                  <a:pt x="874395" y="1313498"/>
                  <a:pt x="826389" y="1361504"/>
                  <a:pt x="767143" y="1361504"/>
                </a:cubicBezTo>
                <a:lnTo>
                  <a:pt x="107251" y="1361504"/>
                </a:lnTo>
                <a:cubicBezTo>
                  <a:pt x="48006" y="1361504"/>
                  <a:pt x="0" y="1313498"/>
                  <a:pt x="0" y="1254252"/>
                </a:cubicBezTo>
                <a:lnTo>
                  <a:pt x="0" y="107252"/>
                </a:lnTo>
                <a:cubicBezTo>
                  <a:pt x="0" y="48006"/>
                  <a:pt x="48006" y="0"/>
                  <a:pt x="107251" y="0"/>
                </a:cubicBezTo>
                <a:lnTo>
                  <a:pt x="767143" y="0"/>
                </a:lnTo>
                <a:cubicBezTo>
                  <a:pt x="826389" y="-95"/>
                  <a:pt x="874395" y="47911"/>
                  <a:pt x="874395" y="107252"/>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Marketing /</a:t>
            </a:r>
          </a:p>
          <a:p>
            <a:pPr algn="ctr">
              <a:lnSpc>
                <a:spcPts val="1200"/>
              </a:lnSpc>
            </a:pPr>
            <a:r>
              <a:rPr lang="en-US" altLang="en-US" sz="900" dirty="0">
                <a:solidFill>
                  <a:schemeClr val="bg1"/>
                </a:solidFill>
                <a:latin typeface="Century Gothic" panose="020B0502020202020204" pitchFamily="34" charset="0"/>
              </a:rPr>
              <a:t>Sales</a:t>
            </a:r>
          </a:p>
        </p:txBody>
      </p:sp>
      <p:sp>
        <p:nvSpPr>
          <p:cNvPr id="31" name="Freeform: Shape 30">
            <a:extLst>
              <a:ext uri="{FF2B5EF4-FFF2-40B4-BE49-F238E27FC236}">
                <a16:creationId xmlns:a16="http://schemas.microsoft.com/office/drawing/2014/main" id="{01886B71-2A0C-4F51-82EA-1480B3FF7E8D}"/>
              </a:ext>
            </a:extLst>
          </p:cNvPr>
          <p:cNvSpPr/>
          <p:nvPr/>
        </p:nvSpPr>
        <p:spPr>
          <a:xfrm>
            <a:off x="9719869" y="4277262"/>
            <a:ext cx="1372877" cy="1652106"/>
          </a:xfrm>
          <a:custGeom>
            <a:avLst/>
            <a:gdLst>
              <a:gd name="connsiteX0" fmla="*/ 710565 w 1123950"/>
              <a:gd name="connsiteY0" fmla="*/ 1361504 h 1352550"/>
              <a:gd name="connsiteX1" fmla="*/ 107252 w 1123950"/>
              <a:gd name="connsiteY1" fmla="*/ 1361504 h 1352550"/>
              <a:gd name="connsiteX2" fmla="*/ 0 w 1123950"/>
              <a:gd name="connsiteY2" fmla="*/ 1254252 h 1352550"/>
              <a:gd name="connsiteX3" fmla="*/ 0 w 1123950"/>
              <a:gd name="connsiteY3" fmla="*/ 107252 h 1352550"/>
              <a:gd name="connsiteX4" fmla="*/ 107252 w 1123950"/>
              <a:gd name="connsiteY4" fmla="*/ 0 h 1352550"/>
              <a:gd name="connsiteX5" fmla="*/ 1018127 w 1123950"/>
              <a:gd name="connsiteY5" fmla="*/ 0 h 1352550"/>
              <a:gd name="connsiteX6" fmla="*/ 1121759 w 1123950"/>
              <a:gd name="connsiteY6" fmla="*/ 135064 h 1352550"/>
              <a:gd name="connsiteX7" fmla="*/ 814197 w 1123950"/>
              <a:gd name="connsiteY7" fmla="*/ 1282065 h 1352550"/>
              <a:gd name="connsiteX8" fmla="*/ 710565 w 1123950"/>
              <a:gd name="connsiteY8" fmla="*/ 1361504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3950" h="1352550">
                <a:moveTo>
                  <a:pt x="710565" y="1361504"/>
                </a:moveTo>
                <a:lnTo>
                  <a:pt x="107252" y="1361504"/>
                </a:lnTo>
                <a:cubicBezTo>
                  <a:pt x="48006" y="1361504"/>
                  <a:pt x="0" y="1313498"/>
                  <a:pt x="0" y="1254252"/>
                </a:cubicBezTo>
                <a:lnTo>
                  <a:pt x="0" y="107252"/>
                </a:lnTo>
                <a:cubicBezTo>
                  <a:pt x="0" y="48006"/>
                  <a:pt x="48006" y="0"/>
                  <a:pt x="107252" y="0"/>
                </a:cubicBezTo>
                <a:lnTo>
                  <a:pt x="1018127" y="0"/>
                </a:lnTo>
                <a:cubicBezTo>
                  <a:pt x="1088707" y="0"/>
                  <a:pt x="1140047" y="66961"/>
                  <a:pt x="1121759" y="135064"/>
                </a:cubicBezTo>
                <a:lnTo>
                  <a:pt x="814197" y="1282065"/>
                </a:lnTo>
                <a:cubicBezTo>
                  <a:pt x="801624" y="1328928"/>
                  <a:pt x="759143" y="1361504"/>
                  <a:pt x="710565" y="1361504"/>
                </a:cubicBezTo>
                <a:close/>
              </a:path>
            </a:pathLst>
          </a:custGeom>
          <a:solidFill>
            <a:schemeClr val="bg1">
              <a:alpha val="18596"/>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274320" bIns="45720" numCol="1" spcCol="0" rtlCol="0" fromWordArt="0" anchor="ctr" anchorCtr="0" forceAA="0" compatLnSpc="1">
            <a:prstTxWarp prst="textNoShape">
              <a:avLst/>
            </a:prstTxWarp>
            <a:noAutofit/>
          </a:bodyPr>
          <a:lstStyle/>
          <a:p>
            <a:pPr algn="ctr">
              <a:lnSpc>
                <a:spcPts val="1200"/>
              </a:lnSpc>
            </a:pPr>
            <a:r>
              <a:rPr lang="en-US" altLang="en-US" sz="900" dirty="0">
                <a:solidFill>
                  <a:schemeClr val="bg1"/>
                </a:solidFill>
                <a:latin typeface="Century Gothic" panose="020B0502020202020204" pitchFamily="34" charset="0"/>
              </a:rPr>
              <a:t>Service</a:t>
            </a:r>
          </a:p>
        </p:txBody>
      </p:sp>
      <p:sp>
        <p:nvSpPr>
          <p:cNvPr id="34" name="Rectangle 33">
            <a:extLst>
              <a:ext uri="{FF2B5EF4-FFF2-40B4-BE49-F238E27FC236}">
                <a16:creationId xmlns:a16="http://schemas.microsoft.com/office/drawing/2014/main" id="{30D535D8-7E43-4D36-9329-C9E0CF759C0B}"/>
              </a:ext>
            </a:extLst>
          </p:cNvPr>
          <p:cNvSpPr/>
          <p:nvPr/>
        </p:nvSpPr>
        <p:spPr>
          <a:xfrm>
            <a:off x="7803617" y="2321955"/>
            <a:ext cx="1459054" cy="230832"/>
          </a:xfrm>
          <a:prstGeom prst="rect">
            <a:avLst/>
          </a:prstGeom>
        </p:spPr>
        <p:txBody>
          <a:bodyPr wrap="none">
            <a:spAutoFit/>
          </a:bodyPr>
          <a:lstStyle/>
          <a:p>
            <a:pPr algn="ctr" fontAlgn="base">
              <a:lnSpc>
                <a:spcPct val="90000"/>
              </a:lnSpc>
              <a:spcBef>
                <a:spcPct val="0"/>
              </a:spcBef>
              <a:spcAft>
                <a:spcPct val="0"/>
              </a:spcAft>
            </a:pPr>
            <a:r>
              <a:rPr lang="en-US" altLang="en-US" sz="1000" b="1" dirty="0">
                <a:solidFill>
                  <a:schemeClr val="bg1"/>
                </a:solidFill>
                <a:latin typeface="Century Gothic" panose="020B0502020202020204" pitchFamily="34" charset="0"/>
              </a:rPr>
              <a:t>CAPITAL AND ASSETS</a:t>
            </a:r>
          </a:p>
        </p:txBody>
      </p:sp>
      <p:sp>
        <p:nvSpPr>
          <p:cNvPr id="93" name="Text Box 43">
            <a:extLst>
              <a:ext uri="{FF2B5EF4-FFF2-40B4-BE49-F238E27FC236}">
                <a16:creationId xmlns:a16="http://schemas.microsoft.com/office/drawing/2014/main" id="{EC837070-8D02-4650-B056-BFC505183C56}"/>
              </a:ext>
            </a:extLst>
          </p:cNvPr>
          <p:cNvSpPr txBox="1">
            <a:spLocks noChangeArrowheads="1"/>
          </p:cNvSpPr>
          <p:nvPr/>
        </p:nvSpPr>
        <p:spPr bwMode="auto">
          <a:xfrm rot="16200000">
            <a:off x="5403953" y="4986809"/>
            <a:ext cx="1395232" cy="233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eaLnBrk="1" fontAlgn="base" hangingPunct="1">
              <a:lnSpc>
                <a:spcPct val="90000"/>
              </a:lnSpc>
              <a:spcBef>
                <a:spcPct val="0"/>
              </a:spcBef>
              <a:spcAft>
                <a:spcPct val="0"/>
              </a:spcAft>
            </a:pPr>
            <a:r>
              <a:rPr lang="en-US" altLang="en-US" sz="1000" b="1" dirty="0">
                <a:solidFill>
                  <a:schemeClr val="bg1"/>
                </a:solidFill>
                <a:latin typeface="Century Gothic" panose="020B0502020202020204" pitchFamily="34" charset="0"/>
              </a:rPr>
              <a:t>PRIMARY ACTIVITIES</a:t>
            </a:r>
          </a:p>
        </p:txBody>
      </p:sp>
      <p:sp>
        <p:nvSpPr>
          <p:cNvPr id="94" name="Text Box 44">
            <a:extLst>
              <a:ext uri="{FF2B5EF4-FFF2-40B4-BE49-F238E27FC236}">
                <a16:creationId xmlns:a16="http://schemas.microsoft.com/office/drawing/2014/main" id="{598A9539-23B0-4DD0-8ADD-7443959F4C60}"/>
              </a:ext>
            </a:extLst>
          </p:cNvPr>
          <p:cNvSpPr txBox="1">
            <a:spLocks noChangeArrowheads="1"/>
          </p:cNvSpPr>
          <p:nvPr/>
        </p:nvSpPr>
        <p:spPr bwMode="auto">
          <a:xfrm rot="16200000">
            <a:off x="5411968" y="3300265"/>
            <a:ext cx="1379202" cy="233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spAutoFit/>
          </a:bodyPr>
          <a:lstStyle>
            <a:lvl1pPr eaLnBrk="0" hangingPunct="0">
              <a:defRPr sz="1200">
                <a:solidFill>
                  <a:schemeClr val="tx1"/>
                </a:solidFill>
                <a:latin typeface="Arial" panose="020B0604020202020204" pitchFamily="34" charset="0"/>
                <a:cs typeface="Arial" panose="020B0604020202020204" pitchFamily="34" charset="0"/>
              </a:defRPr>
            </a:lvl1pPr>
            <a:lvl2pPr marL="742950" indent="-285750" eaLnBrk="0" hangingPunct="0">
              <a:defRPr sz="1200">
                <a:solidFill>
                  <a:schemeClr val="tx1"/>
                </a:solidFill>
                <a:latin typeface="Arial" panose="020B0604020202020204" pitchFamily="34" charset="0"/>
                <a:cs typeface="Arial" panose="020B0604020202020204" pitchFamily="34" charset="0"/>
              </a:defRPr>
            </a:lvl2pPr>
            <a:lvl3pPr marL="1143000" indent="-228600" eaLnBrk="0" hangingPunct="0">
              <a:defRPr sz="1200">
                <a:solidFill>
                  <a:schemeClr val="tx1"/>
                </a:solidFill>
                <a:latin typeface="Arial" panose="020B0604020202020204" pitchFamily="34" charset="0"/>
                <a:cs typeface="Arial" panose="020B0604020202020204" pitchFamily="34" charset="0"/>
              </a:defRPr>
            </a:lvl3pPr>
            <a:lvl4pPr marL="1600200" indent="-228600" eaLnBrk="0" hangingPunct="0">
              <a:defRPr sz="1200">
                <a:solidFill>
                  <a:schemeClr val="tx1"/>
                </a:solidFill>
                <a:latin typeface="Arial" panose="020B0604020202020204" pitchFamily="34" charset="0"/>
                <a:cs typeface="Arial" panose="020B0604020202020204" pitchFamily="34" charset="0"/>
              </a:defRPr>
            </a:lvl4pPr>
            <a:lvl5pPr marL="2057400" indent="-228600" eaLnBrk="0" hangingPunct="0">
              <a:defRPr sz="1200">
                <a:solidFill>
                  <a:schemeClr val="tx1"/>
                </a:solidFill>
                <a:latin typeface="Arial" panose="020B0604020202020204" pitchFamily="34" charset="0"/>
                <a:cs typeface="Arial" panose="020B0604020202020204" pitchFamily="34" charset="0"/>
              </a:defRPr>
            </a:lvl5pPr>
            <a:lvl6pPr marL="25146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6pPr>
            <a:lvl7pPr marL="29718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7pPr>
            <a:lvl8pPr marL="34290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8pPr>
            <a:lvl9pPr marL="3886200" indent="-228600" algn="ctr" eaLnBrk="0" fontAlgn="base" hangingPunct="0">
              <a:spcBef>
                <a:spcPct val="0"/>
              </a:spcBef>
              <a:spcAft>
                <a:spcPct val="0"/>
              </a:spcAft>
              <a:defRPr sz="1200">
                <a:solidFill>
                  <a:schemeClr val="tx1"/>
                </a:solidFill>
                <a:latin typeface="Arial" panose="020B0604020202020204" pitchFamily="34" charset="0"/>
                <a:cs typeface="Arial" panose="020B0604020202020204" pitchFamily="34" charset="0"/>
              </a:defRPr>
            </a:lvl9pPr>
          </a:lstStyle>
          <a:p>
            <a:pPr eaLnBrk="1" fontAlgn="base" hangingPunct="1">
              <a:lnSpc>
                <a:spcPct val="90000"/>
              </a:lnSpc>
              <a:spcBef>
                <a:spcPct val="0"/>
              </a:spcBef>
              <a:spcAft>
                <a:spcPct val="0"/>
              </a:spcAft>
            </a:pPr>
            <a:r>
              <a:rPr lang="en-US" altLang="en-US" sz="1000" b="1" dirty="0">
                <a:solidFill>
                  <a:schemeClr val="bg1"/>
                </a:solidFill>
                <a:latin typeface="Century Gothic" panose="020B0502020202020204" pitchFamily="34" charset="0"/>
              </a:rPr>
              <a:t>SUPPORT ACTIVITIES</a:t>
            </a:r>
          </a:p>
        </p:txBody>
      </p:sp>
      <p:sp>
        <p:nvSpPr>
          <p:cNvPr id="96" name="Graphic 253">
            <a:extLst>
              <a:ext uri="{FF2B5EF4-FFF2-40B4-BE49-F238E27FC236}">
                <a16:creationId xmlns:a16="http://schemas.microsoft.com/office/drawing/2014/main" id="{D307846F-403F-4C49-B0E8-16E25FDD9134}"/>
              </a:ext>
            </a:extLst>
          </p:cNvPr>
          <p:cNvSpPr/>
          <p:nvPr/>
        </p:nvSpPr>
        <p:spPr>
          <a:xfrm>
            <a:off x="864723" y="4821637"/>
            <a:ext cx="4470539" cy="1499950"/>
          </a:xfrm>
          <a:prstGeom prst="roundRect">
            <a:avLst>
              <a:gd name="adj" fmla="val 13841"/>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457200" tIns="0" rIns="182880" bIns="0" numCol="1" spcCol="0" rtlCol="0" fromWordArt="0" anchor="ctr" anchorCtr="0" forceAA="0" compatLnSpc="1">
            <a:prstTxWarp prst="textNoShape">
              <a:avLst/>
            </a:prstTxWarp>
            <a:noAutofit/>
          </a:bodyPr>
          <a:lstStyle/>
          <a:p>
            <a:pPr indent="-274320" fontAlgn="base">
              <a:lnSpc>
                <a:spcPct val="90000"/>
              </a:lnSpc>
              <a:spcBef>
                <a:spcPct val="0"/>
              </a:spcBef>
              <a:spcAft>
                <a:spcPts val="1000"/>
              </a:spcAft>
            </a:pPr>
            <a:r>
              <a:rPr lang="en-US" altLang="en-US" sz="1100" b="1" dirty="0">
                <a:solidFill>
                  <a:srgbClr val="00C1BC">
                    <a:lumMod val="60000"/>
                    <a:lumOff val="40000"/>
                  </a:srgbClr>
                </a:solidFill>
                <a:latin typeface="Century Gothic" panose="020B0502020202020204" pitchFamily="34" charset="0"/>
              </a:rPr>
              <a:t>FUNCTION SPECIFIC OPPORTUNITIES* </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Specific opportunities for the primary and support activities:</a:t>
            </a:r>
          </a:p>
          <a:p>
            <a:pPr marL="365760" lvl="2" indent="-171450" fontAlgn="base">
              <a:lnSpc>
                <a:spcPts val="1300"/>
              </a:lnSpc>
              <a:spcAft>
                <a:spcPts val="600"/>
              </a:spcAft>
              <a:buClr>
                <a:schemeClr val="bg1"/>
              </a:buClr>
              <a:buSzPct val="70000"/>
              <a:buFont typeface="Wingdings 3" panose="05040102010807070707" pitchFamily="18" charset="2"/>
              <a:buChar char="9"/>
            </a:pPr>
            <a:r>
              <a:rPr lang="en-US" altLang="en-US" sz="900" dirty="0">
                <a:solidFill>
                  <a:srgbClr val="FFFFFF"/>
                </a:solidFill>
                <a:latin typeface="Century Gothic" panose="020B0502020202020204" pitchFamily="34" charset="0"/>
              </a:rPr>
              <a:t>Impact mainly Selling, General &amp; Administrative costs (SG&amp;A) and Cost of Goods Sold (COGS)</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Operational and transactional in nature</a:t>
            </a:r>
          </a:p>
        </p:txBody>
      </p:sp>
      <p:sp>
        <p:nvSpPr>
          <p:cNvPr id="109" name="Graphic 253">
            <a:extLst>
              <a:ext uri="{FF2B5EF4-FFF2-40B4-BE49-F238E27FC236}">
                <a16:creationId xmlns:a16="http://schemas.microsoft.com/office/drawing/2014/main" id="{F4DAE163-4ED2-4011-B16C-44408A108890}"/>
              </a:ext>
            </a:extLst>
          </p:cNvPr>
          <p:cNvSpPr/>
          <p:nvPr/>
        </p:nvSpPr>
        <p:spPr>
          <a:xfrm>
            <a:off x="864723" y="3104787"/>
            <a:ext cx="4470539" cy="1499950"/>
          </a:xfrm>
          <a:prstGeom prst="roundRect">
            <a:avLst>
              <a:gd name="adj" fmla="val 13841"/>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457200" tIns="0" rIns="182880" bIns="0" numCol="1" spcCol="0" rtlCol="0" fromWordArt="0" anchor="ctr" anchorCtr="0" forceAA="0" compatLnSpc="1">
            <a:prstTxWarp prst="textNoShape">
              <a:avLst/>
            </a:prstTxWarp>
            <a:noAutofit/>
          </a:bodyPr>
          <a:lstStyle/>
          <a:p>
            <a:pPr indent="-274320" fontAlgn="base">
              <a:lnSpc>
                <a:spcPct val="90000"/>
              </a:lnSpc>
              <a:spcBef>
                <a:spcPct val="0"/>
              </a:spcBef>
              <a:spcAft>
                <a:spcPts val="1000"/>
              </a:spcAft>
            </a:pPr>
            <a:r>
              <a:rPr lang="en-US" altLang="en-US" sz="1100" b="1" dirty="0">
                <a:solidFill>
                  <a:srgbClr val="00C1BC">
                    <a:lumMod val="60000"/>
                    <a:lumOff val="40000"/>
                  </a:srgbClr>
                </a:solidFill>
                <a:latin typeface="Century Gothic" panose="020B0502020202020204" pitchFamily="34" charset="0"/>
              </a:rPr>
              <a:t>ASSET MANAGEMENT OPPORTUNITIES</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Improving fixed assets efficiency and decreasing net working capital</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Impact mainly capital efficiency</a:t>
            </a:r>
          </a:p>
        </p:txBody>
      </p:sp>
      <p:sp>
        <p:nvSpPr>
          <p:cNvPr id="112" name="Graphic 253">
            <a:extLst>
              <a:ext uri="{FF2B5EF4-FFF2-40B4-BE49-F238E27FC236}">
                <a16:creationId xmlns:a16="http://schemas.microsoft.com/office/drawing/2014/main" id="{91583502-3701-43EA-B3BF-ADB39BD376BC}"/>
              </a:ext>
            </a:extLst>
          </p:cNvPr>
          <p:cNvSpPr/>
          <p:nvPr/>
        </p:nvSpPr>
        <p:spPr>
          <a:xfrm>
            <a:off x="864723" y="1387939"/>
            <a:ext cx="4470539" cy="1499950"/>
          </a:xfrm>
          <a:prstGeom prst="roundRect">
            <a:avLst>
              <a:gd name="adj" fmla="val 13841"/>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457200" tIns="0" rIns="182880" bIns="0" numCol="1" spcCol="0" rtlCol="0" fromWordArt="0" anchor="ctr" anchorCtr="0" forceAA="0" compatLnSpc="1">
            <a:prstTxWarp prst="textNoShape">
              <a:avLst/>
            </a:prstTxWarp>
            <a:noAutofit/>
          </a:bodyPr>
          <a:lstStyle/>
          <a:p>
            <a:pPr lvl="0" indent="-274320" fontAlgn="base">
              <a:lnSpc>
                <a:spcPct val="90000"/>
              </a:lnSpc>
              <a:spcBef>
                <a:spcPct val="0"/>
              </a:spcBef>
              <a:spcAft>
                <a:spcPts val="1000"/>
              </a:spcAft>
            </a:pPr>
            <a:r>
              <a:rPr lang="en-US" altLang="en-US" sz="1100" b="1" dirty="0">
                <a:solidFill>
                  <a:srgbClr val="00C1BC">
                    <a:lumMod val="60000"/>
                    <a:lumOff val="40000"/>
                  </a:srgbClr>
                </a:solidFill>
                <a:latin typeface="Century Gothic" panose="020B0502020202020204" pitchFamily="34" charset="0"/>
              </a:rPr>
              <a:t>ENTERPRISE-WIDE OPPORTUNITIES</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Cross-functional, can affect several functions</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Impact mainly Selling, General and Administrative costs (SG&amp;A)</a:t>
            </a:r>
          </a:p>
          <a:p>
            <a:pPr marL="171450" lvl="2" indent="-171450" fontAlgn="base">
              <a:lnSpc>
                <a:spcPts val="1300"/>
              </a:lnSpc>
              <a:spcAft>
                <a:spcPts val="600"/>
              </a:spcAft>
              <a:buClr>
                <a:srgbClr val="00C1BC">
                  <a:lumMod val="60000"/>
                  <a:lumOff val="40000"/>
                </a:srgbClr>
              </a:buClr>
              <a:buFont typeface="Arial" panose="020B0604020202020204" pitchFamily="34" charset="0"/>
              <a:buChar char="•"/>
            </a:pPr>
            <a:r>
              <a:rPr lang="en-US" altLang="en-US" sz="900" dirty="0">
                <a:solidFill>
                  <a:srgbClr val="FFFFFF"/>
                </a:solidFill>
                <a:latin typeface="Century Gothic" panose="020B0502020202020204" pitchFamily="34" charset="0"/>
              </a:rPr>
              <a:t>Technical and strategic in nature</a:t>
            </a:r>
          </a:p>
        </p:txBody>
      </p:sp>
      <p:sp>
        <p:nvSpPr>
          <p:cNvPr id="126" name="Graphic 253">
            <a:extLst>
              <a:ext uri="{FF2B5EF4-FFF2-40B4-BE49-F238E27FC236}">
                <a16:creationId xmlns:a16="http://schemas.microsoft.com/office/drawing/2014/main" id="{4FFA085D-AE50-4C27-944F-9A302A21CF32}"/>
              </a:ext>
            </a:extLst>
          </p:cNvPr>
          <p:cNvSpPr/>
          <p:nvPr/>
        </p:nvSpPr>
        <p:spPr>
          <a:xfrm>
            <a:off x="8392496" y="1211032"/>
            <a:ext cx="284786" cy="28478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000" b="1" dirty="0">
                <a:solidFill>
                  <a:schemeClr val="bg1"/>
                </a:solidFill>
                <a:latin typeface="Century Gothic" panose="020B0502020202020204" pitchFamily="34" charset="0"/>
              </a:rPr>
              <a:t>1</a:t>
            </a:r>
          </a:p>
        </p:txBody>
      </p:sp>
      <p:sp>
        <p:nvSpPr>
          <p:cNvPr id="127" name="Graphic 253">
            <a:extLst>
              <a:ext uri="{FF2B5EF4-FFF2-40B4-BE49-F238E27FC236}">
                <a16:creationId xmlns:a16="http://schemas.microsoft.com/office/drawing/2014/main" id="{9EE33073-660E-48A5-B611-869BCFDEDAC8}"/>
              </a:ext>
            </a:extLst>
          </p:cNvPr>
          <p:cNvSpPr/>
          <p:nvPr/>
        </p:nvSpPr>
        <p:spPr>
          <a:xfrm>
            <a:off x="5975537" y="2354447"/>
            <a:ext cx="284786" cy="28478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000" b="1" dirty="0">
                <a:solidFill>
                  <a:schemeClr val="bg1"/>
                </a:solidFill>
                <a:latin typeface="Century Gothic" panose="020B0502020202020204" pitchFamily="34" charset="0"/>
              </a:rPr>
              <a:t>2</a:t>
            </a:r>
          </a:p>
        </p:txBody>
      </p:sp>
      <p:sp>
        <p:nvSpPr>
          <p:cNvPr id="128" name="Graphic 253">
            <a:extLst>
              <a:ext uri="{FF2B5EF4-FFF2-40B4-BE49-F238E27FC236}">
                <a16:creationId xmlns:a16="http://schemas.microsoft.com/office/drawing/2014/main" id="{A2AB9376-0CB8-4B85-AEC0-3FB057057662}"/>
              </a:ext>
            </a:extLst>
          </p:cNvPr>
          <p:cNvSpPr/>
          <p:nvPr/>
        </p:nvSpPr>
        <p:spPr>
          <a:xfrm>
            <a:off x="6456186" y="4106373"/>
            <a:ext cx="284786" cy="28478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000" b="1" dirty="0">
                <a:solidFill>
                  <a:schemeClr val="bg1"/>
                </a:solidFill>
                <a:latin typeface="Century Gothic" panose="020B0502020202020204" pitchFamily="34" charset="0"/>
              </a:rPr>
              <a:t>3</a:t>
            </a:r>
          </a:p>
        </p:txBody>
      </p:sp>
      <p:sp>
        <p:nvSpPr>
          <p:cNvPr id="130" name="Graphic 253">
            <a:extLst>
              <a:ext uri="{FF2B5EF4-FFF2-40B4-BE49-F238E27FC236}">
                <a16:creationId xmlns:a16="http://schemas.microsoft.com/office/drawing/2014/main" id="{5E3763D3-0B1A-439A-882D-4B793477AC04}"/>
              </a:ext>
            </a:extLst>
          </p:cNvPr>
          <p:cNvSpPr/>
          <p:nvPr/>
        </p:nvSpPr>
        <p:spPr>
          <a:xfrm>
            <a:off x="615427" y="1897256"/>
            <a:ext cx="481316" cy="48131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500" b="1" dirty="0">
                <a:solidFill>
                  <a:schemeClr val="bg1"/>
                </a:solidFill>
                <a:latin typeface="Century Gothic" panose="020B0502020202020204" pitchFamily="34" charset="0"/>
              </a:rPr>
              <a:t>1</a:t>
            </a:r>
          </a:p>
        </p:txBody>
      </p:sp>
      <p:sp>
        <p:nvSpPr>
          <p:cNvPr id="131" name="Graphic 253">
            <a:extLst>
              <a:ext uri="{FF2B5EF4-FFF2-40B4-BE49-F238E27FC236}">
                <a16:creationId xmlns:a16="http://schemas.microsoft.com/office/drawing/2014/main" id="{12D1C6FB-F7A6-4615-A58C-F2A6E67BE7FC}"/>
              </a:ext>
            </a:extLst>
          </p:cNvPr>
          <p:cNvSpPr/>
          <p:nvPr/>
        </p:nvSpPr>
        <p:spPr>
          <a:xfrm>
            <a:off x="615427" y="3614104"/>
            <a:ext cx="481316" cy="48131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500" b="1" dirty="0">
                <a:solidFill>
                  <a:schemeClr val="bg1"/>
                </a:solidFill>
                <a:latin typeface="Century Gothic" panose="020B0502020202020204" pitchFamily="34" charset="0"/>
              </a:rPr>
              <a:t>2</a:t>
            </a:r>
          </a:p>
        </p:txBody>
      </p:sp>
      <p:sp>
        <p:nvSpPr>
          <p:cNvPr id="132" name="Graphic 253">
            <a:extLst>
              <a:ext uri="{FF2B5EF4-FFF2-40B4-BE49-F238E27FC236}">
                <a16:creationId xmlns:a16="http://schemas.microsoft.com/office/drawing/2014/main" id="{5B2341C6-A7CD-4E7E-A3D5-840A1ED2B718}"/>
              </a:ext>
            </a:extLst>
          </p:cNvPr>
          <p:cNvSpPr/>
          <p:nvPr/>
        </p:nvSpPr>
        <p:spPr>
          <a:xfrm>
            <a:off x="615427" y="5330954"/>
            <a:ext cx="481316" cy="481316"/>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rgbClr val="7390B0"/>
              </a:gs>
              <a:gs pos="68000">
                <a:srgbClr val="517EA3"/>
              </a:gs>
              <a:gs pos="0">
                <a:srgbClr val="2D536D"/>
              </a:gs>
            </a:gsLst>
            <a:path path="circle">
              <a:fillToRect l="50000" t="130000" r="50000" b="-30000"/>
            </a:path>
            <a:tileRect/>
          </a:gradFill>
          <a:ln w="190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600"/>
              </a:spcAft>
            </a:pPr>
            <a:r>
              <a:rPr lang="en-US" sz="1500" b="1" dirty="0">
                <a:solidFill>
                  <a:schemeClr val="bg1"/>
                </a:solidFill>
                <a:latin typeface="Century Gothic" panose="020B0502020202020204" pitchFamily="34" charset="0"/>
              </a:rPr>
              <a:t>3</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 calcmode="lin" valueType="num">
                                      <p:cBhvr>
                                        <p:cTn id="7" dur="1000" fill="hold"/>
                                        <p:tgtEl>
                                          <p:spTgt spid="130"/>
                                        </p:tgtEl>
                                        <p:attrNameLst>
                                          <p:attrName>ppt_w</p:attrName>
                                        </p:attrNameLst>
                                      </p:cBhvr>
                                      <p:tavLst>
                                        <p:tav tm="0">
                                          <p:val>
                                            <p:fltVal val="0"/>
                                          </p:val>
                                        </p:tav>
                                        <p:tav tm="100000">
                                          <p:val>
                                            <p:strVal val="#ppt_w"/>
                                          </p:val>
                                        </p:tav>
                                      </p:tavLst>
                                    </p:anim>
                                    <p:anim calcmode="lin" valueType="num">
                                      <p:cBhvr>
                                        <p:cTn id="8" dur="1000" fill="hold"/>
                                        <p:tgtEl>
                                          <p:spTgt spid="130"/>
                                        </p:tgtEl>
                                        <p:attrNameLst>
                                          <p:attrName>ppt_h</p:attrName>
                                        </p:attrNameLst>
                                      </p:cBhvr>
                                      <p:tavLst>
                                        <p:tav tm="0">
                                          <p:val>
                                            <p:fltVal val="0"/>
                                          </p:val>
                                        </p:tav>
                                        <p:tav tm="100000">
                                          <p:val>
                                            <p:strVal val="#ppt_h"/>
                                          </p:val>
                                        </p:tav>
                                      </p:tavLst>
                                    </p:anim>
                                  </p:childTnLst>
                                </p:cTn>
                              </p:par>
                              <p:par>
                                <p:cTn id="9" presetID="10" presetClass="entr" presetSubtype="0" fill="hold" grpId="0" nodeType="withEffect">
                                  <p:stCondLst>
                                    <p:cond delay="500"/>
                                  </p:stCondLst>
                                  <p:childTnLst>
                                    <p:set>
                                      <p:cBhvr>
                                        <p:cTn id="10" dur="1" fill="hold">
                                          <p:stCondLst>
                                            <p:cond delay="0"/>
                                          </p:stCondLst>
                                        </p:cTn>
                                        <p:tgtEl>
                                          <p:spTgt spid="112"/>
                                        </p:tgtEl>
                                        <p:attrNameLst>
                                          <p:attrName>style.visibility</p:attrName>
                                        </p:attrNameLst>
                                      </p:cBhvr>
                                      <p:to>
                                        <p:strVal val="visible"/>
                                      </p:to>
                                    </p:set>
                                    <p:animEffect transition="in" filter="fade">
                                      <p:cBhvr>
                                        <p:cTn id="11" dur="1500"/>
                                        <p:tgtEl>
                                          <p:spTgt spid="112"/>
                                        </p:tgtEl>
                                      </p:cBhvr>
                                    </p:animEffect>
                                  </p:childTnLst>
                                </p:cTn>
                              </p:par>
                              <p:par>
                                <p:cTn id="12" presetID="0" presetClass="path" presetSubtype="0" decel="50000" fill="hold" grpId="1" nodeType="withEffect">
                                  <p:stCondLst>
                                    <p:cond delay="500"/>
                                  </p:stCondLst>
                                  <p:childTnLst>
                                    <p:animMotion origin="layout" path="M -0.04375 -4.07407E-6 L 3.125E-6 -4.07407E-6 " pathEditMode="relative" rAng="0" ptsTypes="AA">
                                      <p:cBhvr>
                                        <p:cTn id="13" dur="2000" fill="hold"/>
                                        <p:tgtEl>
                                          <p:spTgt spid="112"/>
                                        </p:tgtEl>
                                        <p:attrNameLst>
                                          <p:attrName>ppt_x</p:attrName>
                                          <p:attrName>ppt_y</p:attrName>
                                        </p:attrNameLst>
                                      </p:cBhvr>
                                      <p:rCtr x="2187" y="0"/>
                                    </p:animMotion>
                                  </p:childTnLst>
                                </p:cTn>
                              </p:par>
                              <p:par>
                                <p:cTn id="14" presetID="23" presetClass="entr" presetSubtype="16" fill="hold" grpId="0" nodeType="withEffect">
                                  <p:stCondLst>
                                    <p:cond delay="1000"/>
                                  </p:stCondLst>
                                  <p:childTnLst>
                                    <p:set>
                                      <p:cBhvr>
                                        <p:cTn id="15" dur="1" fill="hold">
                                          <p:stCondLst>
                                            <p:cond delay="0"/>
                                          </p:stCondLst>
                                        </p:cTn>
                                        <p:tgtEl>
                                          <p:spTgt spid="131"/>
                                        </p:tgtEl>
                                        <p:attrNameLst>
                                          <p:attrName>style.visibility</p:attrName>
                                        </p:attrNameLst>
                                      </p:cBhvr>
                                      <p:to>
                                        <p:strVal val="visible"/>
                                      </p:to>
                                    </p:set>
                                    <p:anim calcmode="lin" valueType="num">
                                      <p:cBhvr>
                                        <p:cTn id="16" dur="1000" fill="hold"/>
                                        <p:tgtEl>
                                          <p:spTgt spid="131"/>
                                        </p:tgtEl>
                                        <p:attrNameLst>
                                          <p:attrName>ppt_w</p:attrName>
                                        </p:attrNameLst>
                                      </p:cBhvr>
                                      <p:tavLst>
                                        <p:tav tm="0">
                                          <p:val>
                                            <p:fltVal val="0"/>
                                          </p:val>
                                        </p:tav>
                                        <p:tav tm="100000">
                                          <p:val>
                                            <p:strVal val="#ppt_w"/>
                                          </p:val>
                                        </p:tav>
                                      </p:tavLst>
                                    </p:anim>
                                    <p:anim calcmode="lin" valueType="num">
                                      <p:cBhvr>
                                        <p:cTn id="17" dur="1000" fill="hold"/>
                                        <p:tgtEl>
                                          <p:spTgt spid="131"/>
                                        </p:tgtEl>
                                        <p:attrNameLst>
                                          <p:attrName>ppt_h</p:attrName>
                                        </p:attrNameLst>
                                      </p:cBhvr>
                                      <p:tavLst>
                                        <p:tav tm="0">
                                          <p:val>
                                            <p:fltVal val="0"/>
                                          </p:val>
                                        </p:tav>
                                        <p:tav tm="100000">
                                          <p:val>
                                            <p:strVal val="#ppt_h"/>
                                          </p:val>
                                        </p:tav>
                                      </p:tavLst>
                                    </p:anim>
                                  </p:childTnLst>
                                </p:cTn>
                              </p:par>
                              <p:par>
                                <p:cTn id="18" presetID="10" presetClass="entr" presetSubtype="0" fill="hold" grpId="0" nodeType="withEffect">
                                  <p:stCondLst>
                                    <p:cond delay="1500"/>
                                  </p:stCondLst>
                                  <p:childTnLst>
                                    <p:set>
                                      <p:cBhvr>
                                        <p:cTn id="19" dur="1" fill="hold">
                                          <p:stCondLst>
                                            <p:cond delay="0"/>
                                          </p:stCondLst>
                                        </p:cTn>
                                        <p:tgtEl>
                                          <p:spTgt spid="109"/>
                                        </p:tgtEl>
                                        <p:attrNameLst>
                                          <p:attrName>style.visibility</p:attrName>
                                        </p:attrNameLst>
                                      </p:cBhvr>
                                      <p:to>
                                        <p:strVal val="visible"/>
                                      </p:to>
                                    </p:set>
                                    <p:animEffect transition="in" filter="fade">
                                      <p:cBhvr>
                                        <p:cTn id="20" dur="1500"/>
                                        <p:tgtEl>
                                          <p:spTgt spid="109"/>
                                        </p:tgtEl>
                                      </p:cBhvr>
                                    </p:animEffect>
                                  </p:childTnLst>
                                </p:cTn>
                              </p:par>
                              <p:par>
                                <p:cTn id="21" presetID="0" presetClass="path" presetSubtype="0" decel="50000" fill="hold" grpId="1" nodeType="withEffect">
                                  <p:stCondLst>
                                    <p:cond delay="1500"/>
                                  </p:stCondLst>
                                  <p:childTnLst>
                                    <p:animMotion origin="layout" path="M -0.03854 2.96296E-6 L 3.125E-6 2.96296E-6 " pathEditMode="relative" rAng="0" ptsTypes="AA">
                                      <p:cBhvr>
                                        <p:cTn id="22" dur="2000" fill="hold"/>
                                        <p:tgtEl>
                                          <p:spTgt spid="109"/>
                                        </p:tgtEl>
                                        <p:attrNameLst>
                                          <p:attrName>ppt_x</p:attrName>
                                          <p:attrName>ppt_y</p:attrName>
                                        </p:attrNameLst>
                                      </p:cBhvr>
                                      <p:rCtr x="1927" y="0"/>
                                    </p:animMotion>
                                  </p:childTnLst>
                                </p:cTn>
                              </p:par>
                              <p:par>
                                <p:cTn id="23" presetID="23" presetClass="entr" presetSubtype="16" fill="hold" grpId="0" nodeType="withEffect">
                                  <p:stCondLst>
                                    <p:cond delay="2000"/>
                                  </p:stCondLst>
                                  <p:childTnLst>
                                    <p:set>
                                      <p:cBhvr>
                                        <p:cTn id="24" dur="1" fill="hold">
                                          <p:stCondLst>
                                            <p:cond delay="0"/>
                                          </p:stCondLst>
                                        </p:cTn>
                                        <p:tgtEl>
                                          <p:spTgt spid="132"/>
                                        </p:tgtEl>
                                        <p:attrNameLst>
                                          <p:attrName>style.visibility</p:attrName>
                                        </p:attrNameLst>
                                      </p:cBhvr>
                                      <p:to>
                                        <p:strVal val="visible"/>
                                      </p:to>
                                    </p:set>
                                    <p:anim calcmode="lin" valueType="num">
                                      <p:cBhvr>
                                        <p:cTn id="25" dur="1000" fill="hold"/>
                                        <p:tgtEl>
                                          <p:spTgt spid="132"/>
                                        </p:tgtEl>
                                        <p:attrNameLst>
                                          <p:attrName>ppt_w</p:attrName>
                                        </p:attrNameLst>
                                      </p:cBhvr>
                                      <p:tavLst>
                                        <p:tav tm="0">
                                          <p:val>
                                            <p:fltVal val="0"/>
                                          </p:val>
                                        </p:tav>
                                        <p:tav tm="100000">
                                          <p:val>
                                            <p:strVal val="#ppt_w"/>
                                          </p:val>
                                        </p:tav>
                                      </p:tavLst>
                                    </p:anim>
                                    <p:anim calcmode="lin" valueType="num">
                                      <p:cBhvr>
                                        <p:cTn id="26" dur="1000" fill="hold"/>
                                        <p:tgtEl>
                                          <p:spTgt spid="132"/>
                                        </p:tgtEl>
                                        <p:attrNameLst>
                                          <p:attrName>ppt_h</p:attrName>
                                        </p:attrNameLst>
                                      </p:cBhvr>
                                      <p:tavLst>
                                        <p:tav tm="0">
                                          <p:val>
                                            <p:fltVal val="0"/>
                                          </p:val>
                                        </p:tav>
                                        <p:tav tm="100000">
                                          <p:val>
                                            <p:strVal val="#ppt_h"/>
                                          </p:val>
                                        </p:tav>
                                      </p:tavLst>
                                    </p:anim>
                                  </p:childTnLst>
                                </p:cTn>
                              </p:par>
                              <p:par>
                                <p:cTn id="27" presetID="10" presetClass="entr" presetSubtype="0" fill="hold" grpId="0" nodeType="withEffect">
                                  <p:stCondLst>
                                    <p:cond delay="2500"/>
                                  </p:stCondLst>
                                  <p:childTnLst>
                                    <p:set>
                                      <p:cBhvr>
                                        <p:cTn id="28" dur="1" fill="hold">
                                          <p:stCondLst>
                                            <p:cond delay="0"/>
                                          </p:stCondLst>
                                        </p:cTn>
                                        <p:tgtEl>
                                          <p:spTgt spid="96"/>
                                        </p:tgtEl>
                                        <p:attrNameLst>
                                          <p:attrName>style.visibility</p:attrName>
                                        </p:attrNameLst>
                                      </p:cBhvr>
                                      <p:to>
                                        <p:strVal val="visible"/>
                                      </p:to>
                                    </p:set>
                                    <p:animEffect transition="in" filter="fade">
                                      <p:cBhvr>
                                        <p:cTn id="29" dur="1500"/>
                                        <p:tgtEl>
                                          <p:spTgt spid="96"/>
                                        </p:tgtEl>
                                      </p:cBhvr>
                                    </p:animEffect>
                                  </p:childTnLst>
                                </p:cTn>
                              </p:par>
                              <p:par>
                                <p:cTn id="30" presetID="0" presetClass="path" presetSubtype="0" decel="50000" fill="hold" grpId="1" nodeType="withEffect">
                                  <p:stCondLst>
                                    <p:cond delay="2500"/>
                                  </p:stCondLst>
                                  <p:childTnLst>
                                    <p:animMotion origin="layout" path="M -0.03724 1.48148E-6 L 3.125E-6 1.48148E-6 " pathEditMode="relative" rAng="0" ptsTypes="AA">
                                      <p:cBhvr>
                                        <p:cTn id="31" dur="2000" fill="hold"/>
                                        <p:tgtEl>
                                          <p:spTgt spid="96"/>
                                        </p:tgtEl>
                                        <p:attrNameLst>
                                          <p:attrName>ppt_x</p:attrName>
                                          <p:attrName>ppt_y</p:attrName>
                                        </p:attrNameLst>
                                      </p:cBhvr>
                                      <p:rCtr x="1862" y="0"/>
                                    </p:animMotion>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childTnLst>
                                </p:cTn>
                              </p:par>
                              <p:par>
                                <p:cTn id="35" presetID="0" presetClass="path" presetSubtype="0" decel="50000" fill="hold" grpId="1" nodeType="withEffect">
                                  <p:stCondLst>
                                    <p:cond delay="0"/>
                                  </p:stCondLst>
                                  <p:childTnLst>
                                    <p:animMotion origin="layout" path="M -0.06354 0.00093 L -4.58333E-6 -2.22222E-6 " pathEditMode="relative" rAng="0" ptsTypes="AA">
                                      <p:cBhvr>
                                        <p:cTn id="36" dur="2000" fill="hold"/>
                                        <p:tgtEl>
                                          <p:spTgt spid="19"/>
                                        </p:tgtEl>
                                        <p:attrNameLst>
                                          <p:attrName>ppt_x</p:attrName>
                                          <p:attrName>ppt_y</p:attrName>
                                        </p:attrNameLst>
                                      </p:cBhvr>
                                      <p:rCtr x="3060" y="-139"/>
                                    </p:animMotion>
                                  </p:childTnLst>
                                </p:cTn>
                              </p:par>
                              <p:par>
                                <p:cTn id="37" presetID="16" presetClass="entr" presetSubtype="37" fill="hold" nodeType="withEffect">
                                  <p:stCondLst>
                                    <p:cond delay="1500"/>
                                  </p:stCondLst>
                                  <p:childTnLst>
                                    <p:set>
                                      <p:cBhvr>
                                        <p:cTn id="38" dur="1" fill="hold">
                                          <p:stCondLst>
                                            <p:cond delay="0"/>
                                          </p:stCondLst>
                                        </p:cTn>
                                        <p:tgtEl>
                                          <p:spTgt spid="35"/>
                                        </p:tgtEl>
                                        <p:attrNameLst>
                                          <p:attrName>style.visibility</p:attrName>
                                        </p:attrNameLst>
                                      </p:cBhvr>
                                      <p:to>
                                        <p:strVal val="visible"/>
                                      </p:to>
                                    </p:set>
                                    <p:animEffect transition="in" filter="barn(outVertical)">
                                      <p:cBhvr>
                                        <p:cTn id="39" dur="1500"/>
                                        <p:tgtEl>
                                          <p:spTgt spid="35"/>
                                        </p:tgtEl>
                                      </p:cBhvr>
                                    </p:animEffect>
                                  </p:childTnLst>
                                </p:cTn>
                              </p:par>
                              <p:par>
                                <p:cTn id="40" presetID="55" presetClass="entr" presetSubtype="0" fill="hold" grpId="0" nodeType="withEffect">
                                  <p:stCondLst>
                                    <p:cond delay="2000"/>
                                  </p:stCondLst>
                                  <p:childTnLst>
                                    <p:set>
                                      <p:cBhvr>
                                        <p:cTn id="41" dur="1" fill="hold">
                                          <p:stCondLst>
                                            <p:cond delay="0"/>
                                          </p:stCondLst>
                                        </p:cTn>
                                        <p:tgtEl>
                                          <p:spTgt spid="20"/>
                                        </p:tgtEl>
                                        <p:attrNameLst>
                                          <p:attrName>style.visibility</p:attrName>
                                        </p:attrNameLst>
                                      </p:cBhvr>
                                      <p:to>
                                        <p:strVal val="visible"/>
                                      </p:to>
                                    </p:set>
                                    <p:anim calcmode="lin" valueType="num">
                                      <p:cBhvr>
                                        <p:cTn id="42" dur="1000" fill="hold"/>
                                        <p:tgtEl>
                                          <p:spTgt spid="20"/>
                                        </p:tgtEl>
                                        <p:attrNameLst>
                                          <p:attrName>ppt_w</p:attrName>
                                        </p:attrNameLst>
                                      </p:cBhvr>
                                      <p:tavLst>
                                        <p:tav tm="0">
                                          <p:val>
                                            <p:strVal val="#ppt_w*0.70"/>
                                          </p:val>
                                        </p:tav>
                                        <p:tav tm="100000">
                                          <p:val>
                                            <p:strVal val="#ppt_w"/>
                                          </p:val>
                                        </p:tav>
                                      </p:tavLst>
                                    </p:anim>
                                    <p:anim calcmode="lin" valueType="num">
                                      <p:cBhvr>
                                        <p:cTn id="43" dur="1000" fill="hold"/>
                                        <p:tgtEl>
                                          <p:spTgt spid="20"/>
                                        </p:tgtEl>
                                        <p:attrNameLst>
                                          <p:attrName>ppt_h</p:attrName>
                                        </p:attrNameLst>
                                      </p:cBhvr>
                                      <p:tavLst>
                                        <p:tav tm="0">
                                          <p:val>
                                            <p:strVal val="#ppt_h"/>
                                          </p:val>
                                        </p:tav>
                                        <p:tav tm="100000">
                                          <p:val>
                                            <p:strVal val="#ppt_h"/>
                                          </p:val>
                                        </p:tav>
                                      </p:tavLst>
                                    </p:anim>
                                    <p:animEffect transition="in" filter="fade">
                                      <p:cBhvr>
                                        <p:cTn id="44" dur="1000"/>
                                        <p:tgtEl>
                                          <p:spTgt spid="20"/>
                                        </p:tgtEl>
                                      </p:cBhvr>
                                    </p:animEffect>
                                  </p:childTnLst>
                                </p:cTn>
                              </p:par>
                              <p:par>
                                <p:cTn id="45" presetID="55" presetClass="entr" presetSubtype="0" fill="hold" grpId="0" nodeType="withEffect">
                                  <p:stCondLst>
                                    <p:cond delay="2000"/>
                                  </p:stCondLst>
                                  <p:childTnLst>
                                    <p:set>
                                      <p:cBhvr>
                                        <p:cTn id="46" dur="1" fill="hold">
                                          <p:stCondLst>
                                            <p:cond delay="0"/>
                                          </p:stCondLst>
                                        </p:cTn>
                                        <p:tgtEl>
                                          <p:spTgt spid="26"/>
                                        </p:tgtEl>
                                        <p:attrNameLst>
                                          <p:attrName>style.visibility</p:attrName>
                                        </p:attrNameLst>
                                      </p:cBhvr>
                                      <p:to>
                                        <p:strVal val="visible"/>
                                      </p:to>
                                    </p:set>
                                    <p:anim calcmode="lin" valueType="num">
                                      <p:cBhvr>
                                        <p:cTn id="47" dur="1000" fill="hold"/>
                                        <p:tgtEl>
                                          <p:spTgt spid="26"/>
                                        </p:tgtEl>
                                        <p:attrNameLst>
                                          <p:attrName>ppt_w</p:attrName>
                                        </p:attrNameLst>
                                      </p:cBhvr>
                                      <p:tavLst>
                                        <p:tav tm="0">
                                          <p:val>
                                            <p:strVal val="#ppt_w*0.70"/>
                                          </p:val>
                                        </p:tav>
                                        <p:tav tm="100000">
                                          <p:val>
                                            <p:strVal val="#ppt_w"/>
                                          </p:val>
                                        </p:tav>
                                      </p:tavLst>
                                    </p:anim>
                                    <p:anim calcmode="lin" valueType="num">
                                      <p:cBhvr>
                                        <p:cTn id="48" dur="1000" fill="hold"/>
                                        <p:tgtEl>
                                          <p:spTgt spid="26"/>
                                        </p:tgtEl>
                                        <p:attrNameLst>
                                          <p:attrName>ppt_h</p:attrName>
                                        </p:attrNameLst>
                                      </p:cBhvr>
                                      <p:tavLst>
                                        <p:tav tm="0">
                                          <p:val>
                                            <p:strVal val="#ppt_h"/>
                                          </p:val>
                                        </p:tav>
                                        <p:tav tm="100000">
                                          <p:val>
                                            <p:strVal val="#ppt_h"/>
                                          </p:val>
                                        </p:tav>
                                      </p:tavLst>
                                    </p:anim>
                                    <p:animEffect transition="in" filter="fade">
                                      <p:cBhvr>
                                        <p:cTn id="49" dur="1000"/>
                                        <p:tgtEl>
                                          <p:spTgt spid="26"/>
                                        </p:tgtEl>
                                      </p:cBhvr>
                                    </p:animEffect>
                                  </p:childTnLst>
                                </p:cTn>
                              </p:par>
                              <p:par>
                                <p:cTn id="50" presetID="55" presetClass="entr" presetSubtype="0" fill="hold" grpId="0" nodeType="withEffect">
                                  <p:stCondLst>
                                    <p:cond delay="2000"/>
                                  </p:stCondLst>
                                  <p:childTnLst>
                                    <p:set>
                                      <p:cBhvr>
                                        <p:cTn id="51" dur="1" fill="hold">
                                          <p:stCondLst>
                                            <p:cond delay="0"/>
                                          </p:stCondLst>
                                        </p:cTn>
                                        <p:tgtEl>
                                          <p:spTgt spid="27"/>
                                        </p:tgtEl>
                                        <p:attrNameLst>
                                          <p:attrName>style.visibility</p:attrName>
                                        </p:attrNameLst>
                                      </p:cBhvr>
                                      <p:to>
                                        <p:strVal val="visible"/>
                                      </p:to>
                                    </p:set>
                                    <p:anim calcmode="lin" valueType="num">
                                      <p:cBhvr>
                                        <p:cTn id="52" dur="1000" fill="hold"/>
                                        <p:tgtEl>
                                          <p:spTgt spid="27"/>
                                        </p:tgtEl>
                                        <p:attrNameLst>
                                          <p:attrName>ppt_w</p:attrName>
                                        </p:attrNameLst>
                                      </p:cBhvr>
                                      <p:tavLst>
                                        <p:tav tm="0">
                                          <p:val>
                                            <p:strVal val="#ppt_w*0.70"/>
                                          </p:val>
                                        </p:tav>
                                        <p:tav tm="100000">
                                          <p:val>
                                            <p:strVal val="#ppt_w"/>
                                          </p:val>
                                        </p:tav>
                                      </p:tavLst>
                                    </p:anim>
                                    <p:anim calcmode="lin" valueType="num">
                                      <p:cBhvr>
                                        <p:cTn id="53" dur="1000" fill="hold"/>
                                        <p:tgtEl>
                                          <p:spTgt spid="27"/>
                                        </p:tgtEl>
                                        <p:attrNameLst>
                                          <p:attrName>ppt_h</p:attrName>
                                        </p:attrNameLst>
                                      </p:cBhvr>
                                      <p:tavLst>
                                        <p:tav tm="0">
                                          <p:val>
                                            <p:strVal val="#ppt_h"/>
                                          </p:val>
                                        </p:tav>
                                        <p:tav tm="100000">
                                          <p:val>
                                            <p:strVal val="#ppt_h"/>
                                          </p:val>
                                        </p:tav>
                                      </p:tavLst>
                                    </p:anim>
                                    <p:animEffect transition="in" filter="fade">
                                      <p:cBhvr>
                                        <p:cTn id="54" dur="1000"/>
                                        <p:tgtEl>
                                          <p:spTgt spid="27"/>
                                        </p:tgtEl>
                                      </p:cBhvr>
                                    </p:animEffect>
                                  </p:childTnLst>
                                </p:cTn>
                              </p:par>
                              <p:par>
                                <p:cTn id="55" presetID="55" presetClass="entr" presetSubtype="0" fill="hold" grpId="0" nodeType="withEffect">
                                  <p:stCondLst>
                                    <p:cond delay="2000"/>
                                  </p:stCondLst>
                                  <p:childTnLst>
                                    <p:set>
                                      <p:cBhvr>
                                        <p:cTn id="56" dur="1" fill="hold">
                                          <p:stCondLst>
                                            <p:cond delay="0"/>
                                          </p:stCondLst>
                                        </p:cTn>
                                        <p:tgtEl>
                                          <p:spTgt spid="31"/>
                                        </p:tgtEl>
                                        <p:attrNameLst>
                                          <p:attrName>style.visibility</p:attrName>
                                        </p:attrNameLst>
                                      </p:cBhvr>
                                      <p:to>
                                        <p:strVal val="visible"/>
                                      </p:to>
                                    </p:set>
                                    <p:anim calcmode="lin" valueType="num">
                                      <p:cBhvr>
                                        <p:cTn id="57" dur="1000" fill="hold"/>
                                        <p:tgtEl>
                                          <p:spTgt spid="31"/>
                                        </p:tgtEl>
                                        <p:attrNameLst>
                                          <p:attrName>ppt_w</p:attrName>
                                        </p:attrNameLst>
                                      </p:cBhvr>
                                      <p:tavLst>
                                        <p:tav tm="0">
                                          <p:val>
                                            <p:strVal val="#ppt_w*0.70"/>
                                          </p:val>
                                        </p:tav>
                                        <p:tav tm="100000">
                                          <p:val>
                                            <p:strVal val="#ppt_w"/>
                                          </p:val>
                                        </p:tav>
                                      </p:tavLst>
                                    </p:anim>
                                    <p:anim calcmode="lin" valueType="num">
                                      <p:cBhvr>
                                        <p:cTn id="58" dur="1000" fill="hold"/>
                                        <p:tgtEl>
                                          <p:spTgt spid="31"/>
                                        </p:tgtEl>
                                        <p:attrNameLst>
                                          <p:attrName>ppt_h</p:attrName>
                                        </p:attrNameLst>
                                      </p:cBhvr>
                                      <p:tavLst>
                                        <p:tav tm="0">
                                          <p:val>
                                            <p:strVal val="#ppt_h"/>
                                          </p:val>
                                        </p:tav>
                                        <p:tav tm="100000">
                                          <p:val>
                                            <p:strVal val="#ppt_h"/>
                                          </p:val>
                                        </p:tav>
                                      </p:tavLst>
                                    </p:anim>
                                    <p:animEffect transition="in" filter="fade">
                                      <p:cBhvr>
                                        <p:cTn id="59" dur="1000"/>
                                        <p:tgtEl>
                                          <p:spTgt spid="31"/>
                                        </p:tgtEl>
                                      </p:cBhvr>
                                    </p:animEffect>
                                  </p:childTnLst>
                                </p:cTn>
                              </p:par>
                              <p:par>
                                <p:cTn id="60" presetID="10" presetClass="entr" presetSubtype="0" fill="hold" grpId="0" nodeType="withEffect">
                                  <p:stCondLst>
                                    <p:cond delay="250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1000"/>
                                        <p:tgtEl>
                                          <p:spTgt spid="34"/>
                                        </p:tgtEl>
                                      </p:cBhvr>
                                    </p:animEffect>
                                  </p:childTnLst>
                                </p:cTn>
                              </p:par>
                              <p:par>
                                <p:cTn id="63" presetID="10" presetClass="entr" presetSubtype="0" fill="hold" grpId="0" nodeType="withEffect">
                                  <p:stCondLst>
                                    <p:cond delay="2500"/>
                                  </p:stCondLst>
                                  <p:childTnLst>
                                    <p:set>
                                      <p:cBhvr>
                                        <p:cTn id="64" dur="1" fill="hold">
                                          <p:stCondLst>
                                            <p:cond delay="0"/>
                                          </p:stCondLst>
                                        </p:cTn>
                                        <p:tgtEl>
                                          <p:spTgt spid="94"/>
                                        </p:tgtEl>
                                        <p:attrNameLst>
                                          <p:attrName>style.visibility</p:attrName>
                                        </p:attrNameLst>
                                      </p:cBhvr>
                                      <p:to>
                                        <p:strVal val="visible"/>
                                      </p:to>
                                    </p:set>
                                    <p:animEffect transition="in" filter="fade">
                                      <p:cBhvr>
                                        <p:cTn id="65" dur="1000"/>
                                        <p:tgtEl>
                                          <p:spTgt spid="94"/>
                                        </p:tgtEl>
                                      </p:cBhvr>
                                    </p:animEffect>
                                  </p:childTnLst>
                                </p:cTn>
                              </p:par>
                              <p:par>
                                <p:cTn id="66" presetID="10" presetClass="entr" presetSubtype="0" fill="hold" grpId="0" nodeType="withEffect">
                                  <p:stCondLst>
                                    <p:cond delay="2500"/>
                                  </p:stCondLst>
                                  <p:childTnLst>
                                    <p:set>
                                      <p:cBhvr>
                                        <p:cTn id="67" dur="1" fill="hold">
                                          <p:stCondLst>
                                            <p:cond delay="0"/>
                                          </p:stCondLst>
                                        </p:cTn>
                                        <p:tgtEl>
                                          <p:spTgt spid="93"/>
                                        </p:tgtEl>
                                        <p:attrNameLst>
                                          <p:attrName>style.visibility</p:attrName>
                                        </p:attrNameLst>
                                      </p:cBhvr>
                                      <p:to>
                                        <p:strVal val="visible"/>
                                      </p:to>
                                    </p:set>
                                    <p:animEffect transition="in" filter="fade">
                                      <p:cBhvr>
                                        <p:cTn id="68" dur="1000"/>
                                        <p:tgtEl>
                                          <p:spTgt spid="93"/>
                                        </p:tgtEl>
                                      </p:cBhvr>
                                    </p:animEffect>
                                  </p:childTnLst>
                                </p:cTn>
                              </p:par>
                              <p:par>
                                <p:cTn id="69" presetID="55" presetClass="entr" presetSubtype="0" fill="hold" grpId="0" nodeType="withEffect">
                                  <p:stCondLst>
                                    <p:cond delay="3000"/>
                                  </p:stCondLst>
                                  <p:childTnLst>
                                    <p:set>
                                      <p:cBhvr>
                                        <p:cTn id="70" dur="1" fill="hold">
                                          <p:stCondLst>
                                            <p:cond delay="0"/>
                                          </p:stCondLst>
                                        </p:cTn>
                                        <p:tgtEl>
                                          <p:spTgt spid="28"/>
                                        </p:tgtEl>
                                        <p:attrNameLst>
                                          <p:attrName>style.visibility</p:attrName>
                                        </p:attrNameLst>
                                      </p:cBhvr>
                                      <p:to>
                                        <p:strVal val="visible"/>
                                      </p:to>
                                    </p:set>
                                    <p:anim calcmode="lin" valueType="num">
                                      <p:cBhvr>
                                        <p:cTn id="71" dur="1000" fill="hold"/>
                                        <p:tgtEl>
                                          <p:spTgt spid="28"/>
                                        </p:tgtEl>
                                        <p:attrNameLst>
                                          <p:attrName>ppt_w</p:attrName>
                                        </p:attrNameLst>
                                      </p:cBhvr>
                                      <p:tavLst>
                                        <p:tav tm="0">
                                          <p:val>
                                            <p:strVal val="#ppt_w*0.70"/>
                                          </p:val>
                                        </p:tav>
                                        <p:tav tm="100000">
                                          <p:val>
                                            <p:strVal val="#ppt_w"/>
                                          </p:val>
                                        </p:tav>
                                      </p:tavLst>
                                    </p:anim>
                                    <p:anim calcmode="lin" valueType="num">
                                      <p:cBhvr>
                                        <p:cTn id="72" dur="1000" fill="hold"/>
                                        <p:tgtEl>
                                          <p:spTgt spid="28"/>
                                        </p:tgtEl>
                                        <p:attrNameLst>
                                          <p:attrName>ppt_h</p:attrName>
                                        </p:attrNameLst>
                                      </p:cBhvr>
                                      <p:tavLst>
                                        <p:tav tm="0">
                                          <p:val>
                                            <p:strVal val="#ppt_h"/>
                                          </p:val>
                                        </p:tav>
                                        <p:tav tm="100000">
                                          <p:val>
                                            <p:strVal val="#ppt_h"/>
                                          </p:val>
                                        </p:tav>
                                      </p:tavLst>
                                    </p:anim>
                                    <p:animEffect transition="in" filter="fade">
                                      <p:cBhvr>
                                        <p:cTn id="73" dur="1000"/>
                                        <p:tgtEl>
                                          <p:spTgt spid="28"/>
                                        </p:tgtEl>
                                      </p:cBhvr>
                                    </p:animEffect>
                                  </p:childTnLst>
                                </p:cTn>
                              </p:par>
                              <p:par>
                                <p:cTn id="74" presetID="55" presetClass="entr" presetSubtype="0" fill="hold" grpId="0" nodeType="withEffect">
                                  <p:stCondLst>
                                    <p:cond delay="3000"/>
                                  </p:stCondLst>
                                  <p:childTnLst>
                                    <p:set>
                                      <p:cBhvr>
                                        <p:cTn id="75" dur="1" fill="hold">
                                          <p:stCondLst>
                                            <p:cond delay="0"/>
                                          </p:stCondLst>
                                        </p:cTn>
                                        <p:tgtEl>
                                          <p:spTgt spid="29"/>
                                        </p:tgtEl>
                                        <p:attrNameLst>
                                          <p:attrName>style.visibility</p:attrName>
                                        </p:attrNameLst>
                                      </p:cBhvr>
                                      <p:to>
                                        <p:strVal val="visible"/>
                                      </p:to>
                                    </p:set>
                                    <p:anim calcmode="lin" valueType="num">
                                      <p:cBhvr>
                                        <p:cTn id="76" dur="1000" fill="hold"/>
                                        <p:tgtEl>
                                          <p:spTgt spid="29"/>
                                        </p:tgtEl>
                                        <p:attrNameLst>
                                          <p:attrName>ppt_w</p:attrName>
                                        </p:attrNameLst>
                                      </p:cBhvr>
                                      <p:tavLst>
                                        <p:tav tm="0">
                                          <p:val>
                                            <p:strVal val="#ppt_w*0.70"/>
                                          </p:val>
                                        </p:tav>
                                        <p:tav tm="100000">
                                          <p:val>
                                            <p:strVal val="#ppt_w"/>
                                          </p:val>
                                        </p:tav>
                                      </p:tavLst>
                                    </p:anim>
                                    <p:anim calcmode="lin" valueType="num">
                                      <p:cBhvr>
                                        <p:cTn id="77" dur="1000" fill="hold"/>
                                        <p:tgtEl>
                                          <p:spTgt spid="29"/>
                                        </p:tgtEl>
                                        <p:attrNameLst>
                                          <p:attrName>ppt_h</p:attrName>
                                        </p:attrNameLst>
                                      </p:cBhvr>
                                      <p:tavLst>
                                        <p:tav tm="0">
                                          <p:val>
                                            <p:strVal val="#ppt_h"/>
                                          </p:val>
                                        </p:tav>
                                        <p:tav tm="100000">
                                          <p:val>
                                            <p:strVal val="#ppt_h"/>
                                          </p:val>
                                        </p:tav>
                                      </p:tavLst>
                                    </p:anim>
                                    <p:animEffect transition="in" filter="fade">
                                      <p:cBhvr>
                                        <p:cTn id="78" dur="1000"/>
                                        <p:tgtEl>
                                          <p:spTgt spid="29"/>
                                        </p:tgtEl>
                                      </p:cBhvr>
                                    </p:animEffect>
                                  </p:childTnLst>
                                </p:cTn>
                              </p:par>
                              <p:par>
                                <p:cTn id="79" presetID="55" presetClass="entr" presetSubtype="0" fill="hold" grpId="0" nodeType="withEffect">
                                  <p:stCondLst>
                                    <p:cond delay="3000"/>
                                  </p:stCondLst>
                                  <p:childTnLst>
                                    <p:set>
                                      <p:cBhvr>
                                        <p:cTn id="80" dur="1" fill="hold">
                                          <p:stCondLst>
                                            <p:cond delay="0"/>
                                          </p:stCondLst>
                                        </p:cTn>
                                        <p:tgtEl>
                                          <p:spTgt spid="30"/>
                                        </p:tgtEl>
                                        <p:attrNameLst>
                                          <p:attrName>style.visibility</p:attrName>
                                        </p:attrNameLst>
                                      </p:cBhvr>
                                      <p:to>
                                        <p:strVal val="visible"/>
                                      </p:to>
                                    </p:set>
                                    <p:anim calcmode="lin" valueType="num">
                                      <p:cBhvr>
                                        <p:cTn id="81" dur="1000" fill="hold"/>
                                        <p:tgtEl>
                                          <p:spTgt spid="30"/>
                                        </p:tgtEl>
                                        <p:attrNameLst>
                                          <p:attrName>ppt_w</p:attrName>
                                        </p:attrNameLst>
                                      </p:cBhvr>
                                      <p:tavLst>
                                        <p:tav tm="0">
                                          <p:val>
                                            <p:strVal val="#ppt_w*0.70"/>
                                          </p:val>
                                        </p:tav>
                                        <p:tav tm="100000">
                                          <p:val>
                                            <p:strVal val="#ppt_w"/>
                                          </p:val>
                                        </p:tav>
                                      </p:tavLst>
                                    </p:anim>
                                    <p:anim calcmode="lin" valueType="num">
                                      <p:cBhvr>
                                        <p:cTn id="82" dur="1000" fill="hold"/>
                                        <p:tgtEl>
                                          <p:spTgt spid="30"/>
                                        </p:tgtEl>
                                        <p:attrNameLst>
                                          <p:attrName>ppt_h</p:attrName>
                                        </p:attrNameLst>
                                      </p:cBhvr>
                                      <p:tavLst>
                                        <p:tav tm="0">
                                          <p:val>
                                            <p:strVal val="#ppt_h"/>
                                          </p:val>
                                        </p:tav>
                                        <p:tav tm="100000">
                                          <p:val>
                                            <p:strVal val="#ppt_h"/>
                                          </p:val>
                                        </p:tav>
                                      </p:tavLst>
                                    </p:anim>
                                    <p:animEffect transition="in" filter="fade">
                                      <p:cBhvr>
                                        <p:cTn id="83" dur="1000"/>
                                        <p:tgtEl>
                                          <p:spTgt spid="30"/>
                                        </p:tgtEl>
                                      </p:cBhvr>
                                    </p:animEffect>
                                  </p:childTnLst>
                                </p:cTn>
                              </p:par>
                              <p:par>
                                <p:cTn id="84" presetID="23" presetClass="entr" presetSubtype="16" fill="hold" grpId="0" nodeType="withEffect">
                                  <p:stCondLst>
                                    <p:cond delay="4000"/>
                                  </p:stCondLst>
                                  <p:childTnLst>
                                    <p:set>
                                      <p:cBhvr>
                                        <p:cTn id="85" dur="1" fill="hold">
                                          <p:stCondLst>
                                            <p:cond delay="0"/>
                                          </p:stCondLst>
                                        </p:cTn>
                                        <p:tgtEl>
                                          <p:spTgt spid="126"/>
                                        </p:tgtEl>
                                        <p:attrNameLst>
                                          <p:attrName>style.visibility</p:attrName>
                                        </p:attrNameLst>
                                      </p:cBhvr>
                                      <p:to>
                                        <p:strVal val="visible"/>
                                      </p:to>
                                    </p:set>
                                    <p:anim calcmode="lin" valueType="num">
                                      <p:cBhvr>
                                        <p:cTn id="86" dur="1000" fill="hold"/>
                                        <p:tgtEl>
                                          <p:spTgt spid="126"/>
                                        </p:tgtEl>
                                        <p:attrNameLst>
                                          <p:attrName>ppt_w</p:attrName>
                                        </p:attrNameLst>
                                      </p:cBhvr>
                                      <p:tavLst>
                                        <p:tav tm="0">
                                          <p:val>
                                            <p:fltVal val="0"/>
                                          </p:val>
                                        </p:tav>
                                        <p:tav tm="100000">
                                          <p:val>
                                            <p:strVal val="#ppt_w"/>
                                          </p:val>
                                        </p:tav>
                                      </p:tavLst>
                                    </p:anim>
                                    <p:anim calcmode="lin" valueType="num">
                                      <p:cBhvr>
                                        <p:cTn id="87" dur="1000" fill="hold"/>
                                        <p:tgtEl>
                                          <p:spTgt spid="126"/>
                                        </p:tgtEl>
                                        <p:attrNameLst>
                                          <p:attrName>ppt_h</p:attrName>
                                        </p:attrNameLst>
                                      </p:cBhvr>
                                      <p:tavLst>
                                        <p:tav tm="0">
                                          <p:val>
                                            <p:fltVal val="0"/>
                                          </p:val>
                                        </p:tav>
                                        <p:tav tm="100000">
                                          <p:val>
                                            <p:strVal val="#ppt_h"/>
                                          </p:val>
                                        </p:tav>
                                      </p:tavLst>
                                    </p:anim>
                                  </p:childTnLst>
                                </p:cTn>
                              </p:par>
                              <p:par>
                                <p:cTn id="88" presetID="23" presetClass="entr" presetSubtype="16" fill="hold" grpId="0" nodeType="withEffect">
                                  <p:stCondLst>
                                    <p:cond delay="4000"/>
                                  </p:stCondLst>
                                  <p:childTnLst>
                                    <p:set>
                                      <p:cBhvr>
                                        <p:cTn id="89" dur="1" fill="hold">
                                          <p:stCondLst>
                                            <p:cond delay="0"/>
                                          </p:stCondLst>
                                        </p:cTn>
                                        <p:tgtEl>
                                          <p:spTgt spid="127"/>
                                        </p:tgtEl>
                                        <p:attrNameLst>
                                          <p:attrName>style.visibility</p:attrName>
                                        </p:attrNameLst>
                                      </p:cBhvr>
                                      <p:to>
                                        <p:strVal val="visible"/>
                                      </p:to>
                                    </p:set>
                                    <p:anim calcmode="lin" valueType="num">
                                      <p:cBhvr>
                                        <p:cTn id="90" dur="1000" fill="hold"/>
                                        <p:tgtEl>
                                          <p:spTgt spid="127"/>
                                        </p:tgtEl>
                                        <p:attrNameLst>
                                          <p:attrName>ppt_w</p:attrName>
                                        </p:attrNameLst>
                                      </p:cBhvr>
                                      <p:tavLst>
                                        <p:tav tm="0">
                                          <p:val>
                                            <p:fltVal val="0"/>
                                          </p:val>
                                        </p:tav>
                                        <p:tav tm="100000">
                                          <p:val>
                                            <p:strVal val="#ppt_w"/>
                                          </p:val>
                                        </p:tav>
                                      </p:tavLst>
                                    </p:anim>
                                    <p:anim calcmode="lin" valueType="num">
                                      <p:cBhvr>
                                        <p:cTn id="91" dur="1000" fill="hold"/>
                                        <p:tgtEl>
                                          <p:spTgt spid="127"/>
                                        </p:tgtEl>
                                        <p:attrNameLst>
                                          <p:attrName>ppt_h</p:attrName>
                                        </p:attrNameLst>
                                      </p:cBhvr>
                                      <p:tavLst>
                                        <p:tav tm="0">
                                          <p:val>
                                            <p:fltVal val="0"/>
                                          </p:val>
                                        </p:tav>
                                        <p:tav tm="100000">
                                          <p:val>
                                            <p:strVal val="#ppt_h"/>
                                          </p:val>
                                        </p:tav>
                                      </p:tavLst>
                                    </p:anim>
                                  </p:childTnLst>
                                </p:cTn>
                              </p:par>
                              <p:par>
                                <p:cTn id="92" presetID="23" presetClass="entr" presetSubtype="16" fill="hold" grpId="0" nodeType="withEffect">
                                  <p:stCondLst>
                                    <p:cond delay="4000"/>
                                  </p:stCondLst>
                                  <p:childTnLst>
                                    <p:set>
                                      <p:cBhvr>
                                        <p:cTn id="93" dur="1" fill="hold">
                                          <p:stCondLst>
                                            <p:cond delay="0"/>
                                          </p:stCondLst>
                                        </p:cTn>
                                        <p:tgtEl>
                                          <p:spTgt spid="128"/>
                                        </p:tgtEl>
                                        <p:attrNameLst>
                                          <p:attrName>style.visibility</p:attrName>
                                        </p:attrNameLst>
                                      </p:cBhvr>
                                      <p:to>
                                        <p:strVal val="visible"/>
                                      </p:to>
                                    </p:set>
                                    <p:anim calcmode="lin" valueType="num">
                                      <p:cBhvr>
                                        <p:cTn id="94" dur="1000" fill="hold"/>
                                        <p:tgtEl>
                                          <p:spTgt spid="128"/>
                                        </p:tgtEl>
                                        <p:attrNameLst>
                                          <p:attrName>ppt_w</p:attrName>
                                        </p:attrNameLst>
                                      </p:cBhvr>
                                      <p:tavLst>
                                        <p:tav tm="0">
                                          <p:val>
                                            <p:fltVal val="0"/>
                                          </p:val>
                                        </p:tav>
                                        <p:tav tm="100000">
                                          <p:val>
                                            <p:strVal val="#ppt_w"/>
                                          </p:val>
                                        </p:tav>
                                      </p:tavLst>
                                    </p:anim>
                                    <p:anim calcmode="lin" valueType="num">
                                      <p:cBhvr>
                                        <p:cTn id="95" dur="1000" fill="hold"/>
                                        <p:tgtEl>
                                          <p:spTgt spid="12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P spid="28" grpId="0" animBg="1"/>
      <p:bldP spid="29" grpId="0" animBg="1"/>
      <p:bldP spid="30" grpId="0" animBg="1"/>
      <p:bldP spid="20" grpId="0" animBg="1"/>
      <p:bldP spid="26" grpId="0" animBg="1"/>
      <p:bldP spid="27" grpId="0" animBg="1"/>
      <p:bldP spid="31" grpId="0" animBg="1"/>
      <p:bldP spid="34" grpId="0"/>
      <p:bldP spid="93" grpId="0"/>
      <p:bldP spid="94" grpId="0"/>
      <p:bldP spid="96" grpId="0" animBg="1"/>
      <p:bldP spid="96" grpId="1" animBg="1"/>
      <p:bldP spid="109" grpId="0" animBg="1"/>
      <p:bldP spid="109" grpId="1" animBg="1"/>
      <p:bldP spid="112" grpId="0" animBg="1"/>
      <p:bldP spid="112" grpId="1" animBg="1"/>
      <p:bldP spid="126" grpId="0" animBg="1"/>
      <p:bldP spid="127" grpId="0" animBg="1"/>
      <p:bldP spid="128" grpId="0" animBg="1"/>
      <p:bldP spid="130" grpId="0" animBg="1"/>
      <p:bldP spid="131" grpId="0" animBg="1"/>
      <p:bldP spid="13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a:extLst>
              <a:ext uri="{FF2B5EF4-FFF2-40B4-BE49-F238E27FC236}">
                <a16:creationId xmlns:a16="http://schemas.microsoft.com/office/drawing/2014/main" id="{2B289046-3E54-4AF8-B592-46745BFABB6A}"/>
              </a:ext>
            </a:extLst>
          </p:cNvPr>
          <p:cNvGrpSpPr/>
          <p:nvPr/>
        </p:nvGrpSpPr>
        <p:grpSpPr>
          <a:xfrm>
            <a:off x="800827" y="4373273"/>
            <a:ext cx="4636034" cy="4464238"/>
            <a:chOff x="7416801" y="3824149"/>
            <a:chExt cx="1119157" cy="1077686"/>
          </a:xfrm>
        </p:grpSpPr>
        <p:sp>
          <p:nvSpPr>
            <p:cNvPr id="70" name="Freeform: Shape 69">
              <a:extLst>
                <a:ext uri="{FF2B5EF4-FFF2-40B4-BE49-F238E27FC236}">
                  <a16:creationId xmlns:a16="http://schemas.microsoft.com/office/drawing/2014/main" id="{2FF08FD5-A5BA-4024-A566-CDD989902FAB}"/>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CFB12DB8-E9A4-41E7-B3AE-C7E2AD60E44C}"/>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C17BAA09-CB34-43E7-86DB-D2C76F78EC3C}"/>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3" name="Freeform: Shape 72">
              <a:extLst>
                <a:ext uri="{FF2B5EF4-FFF2-40B4-BE49-F238E27FC236}">
                  <a16:creationId xmlns:a16="http://schemas.microsoft.com/office/drawing/2014/main" id="{065FDDAE-79C4-47B2-9861-5082F354B1A1}"/>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50C0B0CE-CB82-4F8C-A4BA-80CE52EDB1DB}"/>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B91BF28E-B409-4191-BE30-60BE80D74187}"/>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ADE557C0-C8E1-4188-B6B0-F09547D1B0AE}"/>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DA894C47-8EA2-4D03-9B42-EF4D29A10E95}"/>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88F52D8A-2901-4C07-A0C6-1EDDFE180AE7}"/>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5F8D708A-149A-4766-A4FE-3D62956E5D7B}"/>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0D029373-6D6D-4541-B41C-845B93F0D424}"/>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A4373754-408A-43B9-969B-21070AB8E240}"/>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77E9761D-1F4C-4BE7-95EA-0D1A62DC7833}"/>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A8FAF2B2-2ECA-4898-8DED-96CE3F4FE636}"/>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8C4F9EC9-BB43-45D0-8CF4-ED9DEA13CF85}"/>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6BD41CFA-3FA0-4FCA-A085-8EA38C94AF92}"/>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0F30AFD1-E456-47AA-9375-76ACFF260621}"/>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B4F0F7ED-5D6A-47CD-AB2C-22DB81CF576A}"/>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93B142E9-E16F-4B7E-8439-CDF3AFC4B12A}"/>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16E43DF9-2457-4F5E-BC78-7854C13BEA29}"/>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82096D48-618C-4380-A260-BDA036AF6512}"/>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3A531025-D5A3-4731-BFD9-2753294ECDC7}"/>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2" name="Group 91">
            <a:extLst>
              <a:ext uri="{FF2B5EF4-FFF2-40B4-BE49-F238E27FC236}">
                <a16:creationId xmlns:a16="http://schemas.microsoft.com/office/drawing/2014/main" id="{3CF28984-901B-43D3-9821-4D8716F8D578}"/>
              </a:ext>
            </a:extLst>
          </p:cNvPr>
          <p:cNvGrpSpPr/>
          <p:nvPr/>
        </p:nvGrpSpPr>
        <p:grpSpPr>
          <a:xfrm rot="12483328">
            <a:off x="10893153" y="-720492"/>
            <a:ext cx="2088276" cy="2536608"/>
            <a:chOff x="5668775" y="1917931"/>
            <a:chExt cx="790769" cy="960539"/>
          </a:xfrm>
        </p:grpSpPr>
        <p:sp>
          <p:nvSpPr>
            <p:cNvPr id="93" name="Freeform: Shape 92">
              <a:extLst>
                <a:ext uri="{FF2B5EF4-FFF2-40B4-BE49-F238E27FC236}">
                  <a16:creationId xmlns:a16="http://schemas.microsoft.com/office/drawing/2014/main" id="{2CF6C93B-9C18-4647-ABC5-ADF1E3077C41}"/>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6BF685B1-BD39-4C49-9445-177278183A8E}"/>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36C93C60-B64C-459B-978A-9FAA86D419B5}"/>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D2295532-352A-47CB-BFA9-B74A35629354}"/>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1AAD705D-D50B-49EE-BEE2-FB91D6A2AB50}"/>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6B14D333-3CD6-4572-B258-B78281A16191}"/>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798D8029-A0B1-4AC5-9663-2898C555BC2F}"/>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301E6CC0-2C31-4CAD-92EA-4B7D878AB356}"/>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D7F7968C-D248-40E7-B8FF-0F0F0164AA6B}"/>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59FB8676-8165-4AD7-A2E2-31836E0A02AE}"/>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56577CFB-BC52-4118-9DA5-F010A6CA0506}"/>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EA2FDCF7-8D78-4F70-BC79-FC920005D203}"/>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C00C3990-7C30-454D-88DC-9B77D0EBCE2B}"/>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BDCA77D7-EE07-44DC-8ADE-029C21762505}"/>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182CF1ED-CB29-4CD3-93CE-20DA2CA60397}"/>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86600942-3E31-492C-A3F8-21488CE0B454}"/>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CA89F35B-ED6D-4936-BF55-4C24DAD1FBB8}"/>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80F50B9D-2E57-4116-8FCB-DD386D158F41}"/>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1E149B4F-988C-4213-922B-E6755C8A47E5}"/>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00804E91-DE8A-41DA-931E-DFA9A6FD51BE}"/>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954BB50F-1EB8-4421-B4BF-B3604611760F}"/>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18EBAF78-B65C-403C-B591-40B4CCA5045B}"/>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15" name="Group 114">
            <a:extLst>
              <a:ext uri="{FF2B5EF4-FFF2-40B4-BE49-F238E27FC236}">
                <a16:creationId xmlns:a16="http://schemas.microsoft.com/office/drawing/2014/main" id="{B0D9D7EE-1CC3-450A-850A-9D2346181EA1}"/>
              </a:ext>
            </a:extLst>
          </p:cNvPr>
          <p:cNvGrpSpPr/>
          <p:nvPr/>
        </p:nvGrpSpPr>
        <p:grpSpPr>
          <a:xfrm rot="15448854">
            <a:off x="-231616" y="-874864"/>
            <a:ext cx="2625566" cy="2625502"/>
            <a:chOff x="3574257" y="-97394"/>
            <a:chExt cx="1063056" cy="1063030"/>
          </a:xfrm>
        </p:grpSpPr>
        <p:sp>
          <p:nvSpPr>
            <p:cNvPr id="116" name="Freeform: Shape 115">
              <a:extLst>
                <a:ext uri="{FF2B5EF4-FFF2-40B4-BE49-F238E27FC236}">
                  <a16:creationId xmlns:a16="http://schemas.microsoft.com/office/drawing/2014/main" id="{6A322F24-D4F1-4650-9812-EE1271953A94}"/>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461ED6DE-2100-43E4-88EF-1078CFBF2910}"/>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B3CC2297-29D5-46DC-930E-9D023953D2DA}"/>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751A2A92-FC73-4620-BF8B-50D72C35147C}"/>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8E180E7A-721B-4C02-BFA0-2FEB517437F7}"/>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A2801C4A-304E-419D-AB0C-1426BEC501F1}"/>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D128C8BA-509A-4674-A553-8C5CB05DAD0E}"/>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C0010143-347D-4858-BCFD-FC9F75B0068D}"/>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141DFF58-3AF9-4EA4-AC93-7A6589903768}"/>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2FA19E87-4796-46AA-9518-A9548BDC804C}"/>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9D7E824B-5E78-442A-AE0B-2651C98C57CD}"/>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24" name="TextBox 23">
            <a:extLst>
              <a:ext uri="{FF2B5EF4-FFF2-40B4-BE49-F238E27FC236}">
                <a16:creationId xmlns:a16="http://schemas.microsoft.com/office/drawing/2014/main" id="{8F14D4F3-CFFD-478C-AE48-57FE6670A7A0}"/>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FINANCE AND ACCOUNTING</a:t>
            </a:r>
          </a:p>
        </p:txBody>
      </p:sp>
      <p:grpSp>
        <p:nvGrpSpPr>
          <p:cNvPr id="22" name="Group 21">
            <a:extLst>
              <a:ext uri="{FF2B5EF4-FFF2-40B4-BE49-F238E27FC236}">
                <a16:creationId xmlns:a16="http://schemas.microsoft.com/office/drawing/2014/main" id="{87102FFE-44E5-478A-B6F0-0A41CB06AEFE}"/>
              </a:ext>
            </a:extLst>
          </p:cNvPr>
          <p:cNvGrpSpPr/>
          <p:nvPr/>
        </p:nvGrpSpPr>
        <p:grpSpPr>
          <a:xfrm>
            <a:off x="953501" y="1541721"/>
            <a:ext cx="10285000" cy="4903262"/>
            <a:chOff x="953501" y="1541721"/>
            <a:chExt cx="10285000" cy="4903262"/>
          </a:xfrm>
        </p:grpSpPr>
        <p:sp>
          <p:nvSpPr>
            <p:cNvPr id="66" name="Rectangle: Rounded Corners 65">
              <a:extLst>
                <a:ext uri="{FF2B5EF4-FFF2-40B4-BE49-F238E27FC236}">
                  <a16:creationId xmlns:a16="http://schemas.microsoft.com/office/drawing/2014/main" id="{25978D78-8485-437B-A572-8E3413D0660E}"/>
                </a:ext>
              </a:extLst>
            </p:cNvPr>
            <p:cNvSpPr/>
            <p:nvPr/>
          </p:nvSpPr>
          <p:spPr>
            <a:xfrm rot="16200000">
              <a:off x="-649521" y="3586165"/>
              <a:ext cx="4461840" cy="1255795"/>
            </a:xfrm>
            <a:prstGeom prst="roundRect">
              <a:avLst>
                <a:gd name="adj" fmla="val 12236"/>
              </a:avLst>
            </a:prstGeom>
            <a:gradFill>
              <a:gsLst>
                <a:gs pos="100000">
                  <a:srgbClr val="002060">
                    <a:alpha val="0"/>
                  </a:srgbClr>
                </a:gs>
                <a:gs pos="0">
                  <a:srgbClr val="002060"/>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Graphic 9">
              <a:extLst>
                <a:ext uri="{FF2B5EF4-FFF2-40B4-BE49-F238E27FC236}">
                  <a16:creationId xmlns:a16="http://schemas.microsoft.com/office/drawing/2014/main" id="{2A2C5891-1340-42EB-ACA2-81FC98667964}"/>
                </a:ext>
              </a:extLst>
            </p:cNvPr>
            <p:cNvSpPr/>
            <p:nvPr/>
          </p:nvSpPr>
          <p:spPr>
            <a:xfrm>
              <a:off x="1672956" y="2067150"/>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GLOBAL PROCESS SOURCING</a:t>
              </a:r>
            </a:p>
          </p:txBody>
        </p:sp>
        <p:sp>
          <p:nvSpPr>
            <p:cNvPr id="49" name="Graphic 9">
              <a:extLst>
                <a:ext uri="{FF2B5EF4-FFF2-40B4-BE49-F238E27FC236}">
                  <a16:creationId xmlns:a16="http://schemas.microsoft.com/office/drawing/2014/main" id="{B27FA0E3-0CBE-40CC-8E8F-EEEF7DAAD06B}"/>
                </a:ext>
              </a:extLst>
            </p:cNvPr>
            <p:cNvSpPr/>
            <p:nvPr/>
          </p:nvSpPr>
          <p:spPr>
            <a:xfrm>
              <a:off x="1672956" y="3210588"/>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OPERATIONAL EFFICIENCY</a:t>
              </a:r>
            </a:p>
          </p:txBody>
        </p:sp>
        <p:sp>
          <p:nvSpPr>
            <p:cNvPr id="50" name="Graphic 9">
              <a:extLst>
                <a:ext uri="{FF2B5EF4-FFF2-40B4-BE49-F238E27FC236}">
                  <a16:creationId xmlns:a16="http://schemas.microsoft.com/office/drawing/2014/main" id="{47E3DFD5-0F76-4770-90C1-6D8C673F0218}"/>
                </a:ext>
              </a:extLst>
            </p:cNvPr>
            <p:cNvSpPr/>
            <p:nvPr/>
          </p:nvSpPr>
          <p:spPr>
            <a:xfrm>
              <a:off x="1672956" y="4354026"/>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SUPPORT</a:t>
              </a:r>
            </a:p>
          </p:txBody>
        </p:sp>
        <p:sp>
          <p:nvSpPr>
            <p:cNvPr id="51" name="Graphic 9">
              <a:extLst>
                <a:ext uri="{FF2B5EF4-FFF2-40B4-BE49-F238E27FC236}">
                  <a16:creationId xmlns:a16="http://schemas.microsoft.com/office/drawing/2014/main" id="{9FD71BEB-0CCD-4945-85F9-013006D8CB0A}"/>
                </a:ext>
              </a:extLst>
            </p:cNvPr>
            <p:cNvSpPr/>
            <p:nvPr/>
          </p:nvSpPr>
          <p:spPr>
            <a:xfrm>
              <a:off x="1672956" y="5497464"/>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MANAGEMENT INSIGHT THROUGH COST MANAGEMENT SYSTEMS</a:t>
              </a:r>
            </a:p>
          </p:txBody>
        </p:sp>
        <p:sp>
          <p:nvSpPr>
            <p:cNvPr id="4" name="Rectangle 3">
              <a:extLst>
                <a:ext uri="{FF2B5EF4-FFF2-40B4-BE49-F238E27FC236}">
                  <a16:creationId xmlns:a16="http://schemas.microsoft.com/office/drawing/2014/main" id="{33D0467F-847B-4D00-BFF8-10AC4CE11011}"/>
                </a:ext>
              </a:extLst>
            </p:cNvPr>
            <p:cNvSpPr/>
            <p:nvPr/>
          </p:nvSpPr>
          <p:spPr>
            <a:xfrm rot="16200000">
              <a:off x="-119856" y="4060174"/>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FINANCE AND ACCOUNTING</a:t>
              </a:r>
              <a:endParaRPr lang="en-US" altLang="en-US" sz="1400" dirty="0">
                <a:solidFill>
                  <a:schemeClr val="bg1"/>
                </a:solidFill>
                <a:latin typeface="Century Gothic" panose="020B0502020202020204" pitchFamily="34" charset="0"/>
              </a:endParaRPr>
            </a:p>
          </p:txBody>
        </p:sp>
        <p:sp>
          <p:nvSpPr>
            <p:cNvPr id="7" name="Rectangle: Rounded Corners 6">
              <a:extLst>
                <a:ext uri="{FF2B5EF4-FFF2-40B4-BE49-F238E27FC236}">
                  <a16:creationId xmlns:a16="http://schemas.microsoft.com/office/drawing/2014/main" id="{D412A006-E7DB-4B52-82A6-A85D2132F65F}"/>
                </a:ext>
              </a:extLst>
            </p:cNvPr>
            <p:cNvSpPr/>
            <p:nvPr/>
          </p:nvSpPr>
          <p:spPr>
            <a:xfrm>
              <a:off x="4207049" y="1983143"/>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Global sourcing strategies (SSC, outsourcing, off-shore locations) to achieve optimum cost structure in service delivery:</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Over 90% of world class finance organizations use shared services for AP, T&amp;E, Credit and Technology Portfolio</a:t>
              </a:r>
              <a:r>
                <a:rPr lang="en-US" altLang="en-US" sz="800" baseline="30000" dirty="0">
                  <a:solidFill>
                    <a:schemeClr val="bg1"/>
                  </a:solidFill>
                  <a:latin typeface="Century Gothic" panose="020B0502020202020204" pitchFamily="34" charset="0"/>
                </a:rPr>
                <a:t>1</a:t>
              </a:r>
            </a:p>
          </p:txBody>
        </p:sp>
        <p:sp>
          <p:nvSpPr>
            <p:cNvPr id="32" name="Rectangle: Rounded Corners 31">
              <a:extLst>
                <a:ext uri="{FF2B5EF4-FFF2-40B4-BE49-F238E27FC236}">
                  <a16:creationId xmlns:a16="http://schemas.microsoft.com/office/drawing/2014/main" id="{7D028FA8-57A4-4B85-9A87-68D3CB4702D4}"/>
                </a:ext>
              </a:extLst>
            </p:cNvPr>
            <p:cNvSpPr/>
            <p:nvPr/>
          </p:nvSpPr>
          <p:spPr>
            <a:xfrm>
              <a:off x="4207049" y="3126581"/>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Process streamlining and harmonization:</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Often supported by service consolidation and continuous improvement</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Simplification of the infrastructure:</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Fewer bank accounts, legal entities, business reports</a:t>
              </a:r>
            </a:p>
          </p:txBody>
        </p:sp>
        <p:sp>
          <p:nvSpPr>
            <p:cNvPr id="33" name="Rectangle: Rounded Corners 32">
              <a:extLst>
                <a:ext uri="{FF2B5EF4-FFF2-40B4-BE49-F238E27FC236}">
                  <a16:creationId xmlns:a16="http://schemas.microsoft.com/office/drawing/2014/main" id="{389FB4B9-12EB-422B-837B-F47008260AEA}"/>
                </a:ext>
              </a:extLst>
            </p:cNvPr>
            <p:cNvSpPr/>
            <p:nvPr/>
          </p:nvSpPr>
          <p:spPr>
            <a:xfrm>
              <a:off x="4207049" y="4270019"/>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Imaging and workflow management, electronic transaction handling, decision support and decision automation, self service</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Streamlining systems and information flow:</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Especially for global companies with many local operations and systems</a:t>
              </a:r>
            </a:p>
          </p:txBody>
        </p:sp>
        <p:sp>
          <p:nvSpPr>
            <p:cNvPr id="34" name="Rectangle: Rounded Corners 33">
              <a:extLst>
                <a:ext uri="{FF2B5EF4-FFF2-40B4-BE49-F238E27FC236}">
                  <a16:creationId xmlns:a16="http://schemas.microsoft.com/office/drawing/2014/main" id="{9C58B711-1A66-4261-AD67-8A2B32357063}"/>
                </a:ext>
              </a:extLst>
            </p:cNvPr>
            <p:cNvSpPr/>
            <p:nvPr/>
          </p:nvSpPr>
          <p:spPr>
            <a:xfrm>
              <a:off x="4207049" y="5413457"/>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Cost measurement with reliable and up-to-date cost info and insight</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Cost management through informed decision making:</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Product mix and pricing, CRM, supplier selection, product design, cost reduction initiatives, make or buy decisions</a:t>
              </a:r>
            </a:p>
          </p:txBody>
        </p:sp>
        <p:cxnSp>
          <p:nvCxnSpPr>
            <p:cNvPr id="13" name="Connector: Curved 12">
              <a:extLst>
                <a:ext uri="{FF2B5EF4-FFF2-40B4-BE49-F238E27FC236}">
                  <a16:creationId xmlns:a16="http://schemas.microsoft.com/office/drawing/2014/main" id="{8C720E27-FD03-4CAC-91B8-35F2650CA2D8}"/>
                </a:ext>
              </a:extLst>
            </p:cNvPr>
            <p:cNvCxnSpPr>
              <a:stCxn id="7" idx="3"/>
              <a:endCxn id="43" idx="1"/>
            </p:cNvCxnSpPr>
            <p:nvPr/>
          </p:nvCxnSpPr>
          <p:spPr>
            <a:xfrm>
              <a:off x="8528225" y="2498905"/>
              <a:ext cx="515584" cy="571719"/>
            </a:xfrm>
            <a:prstGeom prst="curvedConnector3">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54" name="Connector: Curved 53">
              <a:extLst>
                <a:ext uri="{FF2B5EF4-FFF2-40B4-BE49-F238E27FC236}">
                  <a16:creationId xmlns:a16="http://schemas.microsoft.com/office/drawing/2014/main" id="{F88C5E0A-97C6-454C-B027-5AC5807F7CF5}"/>
                </a:ext>
              </a:extLst>
            </p:cNvPr>
            <p:cNvCxnSpPr>
              <a:cxnSpLocks/>
              <a:stCxn id="32" idx="3"/>
              <a:endCxn id="43" idx="1"/>
            </p:cNvCxnSpPr>
            <p:nvPr/>
          </p:nvCxnSpPr>
          <p:spPr>
            <a:xfrm flipV="1">
              <a:off x="8528225" y="3070624"/>
              <a:ext cx="515584" cy="571719"/>
            </a:xfrm>
            <a:prstGeom prst="curvedConnector3">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3836F5D9-F454-4F23-9159-5DE09904E582}"/>
                </a:ext>
              </a:extLst>
            </p:cNvPr>
            <p:cNvSpPr/>
            <p:nvPr/>
          </p:nvSpPr>
          <p:spPr>
            <a:xfrm>
              <a:off x="9043809" y="2581261"/>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Best performing companies have 51% lower overall finance costs than median companies </a:t>
              </a:r>
            </a:p>
          </p:txBody>
        </p:sp>
        <p:cxnSp>
          <p:nvCxnSpPr>
            <p:cNvPr id="57" name="Connector: Curved 56">
              <a:extLst>
                <a:ext uri="{FF2B5EF4-FFF2-40B4-BE49-F238E27FC236}">
                  <a16:creationId xmlns:a16="http://schemas.microsoft.com/office/drawing/2014/main" id="{7F0825C1-FB92-46BE-B3C1-5A0405E47657}"/>
                </a:ext>
              </a:extLst>
            </p:cNvPr>
            <p:cNvCxnSpPr>
              <a:cxnSpLocks/>
              <a:stCxn id="34" idx="3"/>
              <a:endCxn id="44" idx="1"/>
            </p:cNvCxnSpPr>
            <p:nvPr/>
          </p:nvCxnSpPr>
          <p:spPr>
            <a:xfrm flipV="1">
              <a:off x="8528225" y="5357500"/>
              <a:ext cx="515584" cy="571719"/>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3A3C3ADA-A4BA-4F74-8BC0-C88FF8C65F7C}"/>
                </a:ext>
              </a:extLst>
            </p:cNvPr>
            <p:cNvCxnSpPr>
              <a:cxnSpLocks/>
              <a:stCxn id="33" idx="3"/>
              <a:endCxn id="44" idx="1"/>
            </p:cNvCxnSpPr>
            <p:nvPr/>
          </p:nvCxnSpPr>
          <p:spPr>
            <a:xfrm>
              <a:off x="8528225" y="4785781"/>
              <a:ext cx="515584" cy="571719"/>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050F7D1A-19E9-4088-AAFC-D3FE4A2C8DFD}"/>
                </a:ext>
              </a:extLst>
            </p:cNvPr>
            <p:cNvSpPr/>
            <p:nvPr/>
          </p:nvSpPr>
          <p:spPr>
            <a:xfrm>
              <a:off x="9043809" y="4868137"/>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More focus on value adding business analytics and risk management</a:t>
              </a:r>
            </a:p>
          </p:txBody>
        </p:sp>
        <p:sp>
          <p:nvSpPr>
            <p:cNvPr id="63" name="Rectangle 62">
              <a:extLst>
                <a:ext uri="{FF2B5EF4-FFF2-40B4-BE49-F238E27FC236}">
                  <a16:creationId xmlns:a16="http://schemas.microsoft.com/office/drawing/2014/main" id="{1BD5640E-D904-4B2E-A523-831F29369D3A}"/>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64" name="Rectangle 63">
              <a:extLst>
                <a:ext uri="{FF2B5EF4-FFF2-40B4-BE49-F238E27FC236}">
                  <a16:creationId xmlns:a16="http://schemas.microsoft.com/office/drawing/2014/main" id="{16A0DE04-E1F5-4D19-B542-9139D846439E}"/>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0CF9EE8E-B8DE-4487-87A8-4F5C8B2E307E}"/>
              </a:ext>
            </a:extLst>
          </p:cNvPr>
          <p:cNvGrpSpPr/>
          <p:nvPr/>
        </p:nvGrpSpPr>
        <p:grpSpPr>
          <a:xfrm>
            <a:off x="-172400" y="-3324178"/>
            <a:ext cx="5610066" cy="5402176"/>
            <a:chOff x="7416801" y="3824149"/>
            <a:chExt cx="1119157" cy="1077686"/>
          </a:xfrm>
        </p:grpSpPr>
        <p:sp>
          <p:nvSpPr>
            <p:cNvPr id="50" name="Freeform: Shape 49">
              <a:extLst>
                <a:ext uri="{FF2B5EF4-FFF2-40B4-BE49-F238E27FC236}">
                  <a16:creationId xmlns:a16="http://schemas.microsoft.com/office/drawing/2014/main" id="{7DB3C81F-B570-4569-92C7-BF99B2D0F885}"/>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1" name="Freeform: Shape 50">
              <a:extLst>
                <a:ext uri="{FF2B5EF4-FFF2-40B4-BE49-F238E27FC236}">
                  <a16:creationId xmlns:a16="http://schemas.microsoft.com/office/drawing/2014/main" id="{20C7B55A-98C4-49E7-9FA4-984E2462EB28}"/>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2" name="Freeform: Shape 51">
              <a:extLst>
                <a:ext uri="{FF2B5EF4-FFF2-40B4-BE49-F238E27FC236}">
                  <a16:creationId xmlns:a16="http://schemas.microsoft.com/office/drawing/2014/main" id="{32492218-93B1-4BEF-BC8C-98B2D401C2B6}"/>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3" name="Freeform: Shape 52">
              <a:extLst>
                <a:ext uri="{FF2B5EF4-FFF2-40B4-BE49-F238E27FC236}">
                  <a16:creationId xmlns:a16="http://schemas.microsoft.com/office/drawing/2014/main" id="{2E4A60AD-6F58-487E-B77E-1728116C28FC}"/>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4" name="Freeform: Shape 53">
              <a:extLst>
                <a:ext uri="{FF2B5EF4-FFF2-40B4-BE49-F238E27FC236}">
                  <a16:creationId xmlns:a16="http://schemas.microsoft.com/office/drawing/2014/main" id="{B7B039D1-5C22-4722-A1ED-7132E14E2CBC}"/>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5" name="Freeform: Shape 54">
              <a:extLst>
                <a:ext uri="{FF2B5EF4-FFF2-40B4-BE49-F238E27FC236}">
                  <a16:creationId xmlns:a16="http://schemas.microsoft.com/office/drawing/2014/main" id="{221569CF-36C9-445F-9064-A2440C3CFB60}"/>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6" name="Freeform: Shape 55">
              <a:extLst>
                <a:ext uri="{FF2B5EF4-FFF2-40B4-BE49-F238E27FC236}">
                  <a16:creationId xmlns:a16="http://schemas.microsoft.com/office/drawing/2014/main" id="{9D965014-3A2B-4C2B-968B-891D8993200E}"/>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7" name="Freeform: Shape 56">
              <a:extLst>
                <a:ext uri="{FF2B5EF4-FFF2-40B4-BE49-F238E27FC236}">
                  <a16:creationId xmlns:a16="http://schemas.microsoft.com/office/drawing/2014/main" id="{E58C9C0F-BE66-4C6C-8A09-9E2561A311DA}"/>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8" name="Freeform: Shape 57">
              <a:extLst>
                <a:ext uri="{FF2B5EF4-FFF2-40B4-BE49-F238E27FC236}">
                  <a16:creationId xmlns:a16="http://schemas.microsoft.com/office/drawing/2014/main" id="{F65D7604-ECCE-4A6F-B403-0344611B2F6A}"/>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9" name="Freeform: Shape 58">
              <a:extLst>
                <a:ext uri="{FF2B5EF4-FFF2-40B4-BE49-F238E27FC236}">
                  <a16:creationId xmlns:a16="http://schemas.microsoft.com/office/drawing/2014/main" id="{27EBB085-AAF7-4933-8A23-B01F1DFAB7A7}"/>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0" name="Freeform: Shape 59">
              <a:extLst>
                <a:ext uri="{FF2B5EF4-FFF2-40B4-BE49-F238E27FC236}">
                  <a16:creationId xmlns:a16="http://schemas.microsoft.com/office/drawing/2014/main" id="{E504CF87-0EA3-4583-927B-D05E64EA9B98}"/>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1" name="Freeform: Shape 60">
              <a:extLst>
                <a:ext uri="{FF2B5EF4-FFF2-40B4-BE49-F238E27FC236}">
                  <a16:creationId xmlns:a16="http://schemas.microsoft.com/office/drawing/2014/main" id="{305B74AF-EB4F-45D2-9823-D54A3B2E8D5C}"/>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2" name="Freeform: Shape 61">
              <a:extLst>
                <a:ext uri="{FF2B5EF4-FFF2-40B4-BE49-F238E27FC236}">
                  <a16:creationId xmlns:a16="http://schemas.microsoft.com/office/drawing/2014/main" id="{69918EBC-2ECE-4491-9601-0FDD780AFBE0}"/>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3" name="Freeform: Shape 62">
              <a:extLst>
                <a:ext uri="{FF2B5EF4-FFF2-40B4-BE49-F238E27FC236}">
                  <a16:creationId xmlns:a16="http://schemas.microsoft.com/office/drawing/2014/main" id="{217FF8BD-50A4-47BD-9192-EFA499BA0ED8}"/>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4" name="Freeform: Shape 63">
              <a:extLst>
                <a:ext uri="{FF2B5EF4-FFF2-40B4-BE49-F238E27FC236}">
                  <a16:creationId xmlns:a16="http://schemas.microsoft.com/office/drawing/2014/main" id="{55FFF6BB-3F6C-4E50-8B7F-6D1BC18B458F}"/>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5" name="Freeform: Shape 64">
              <a:extLst>
                <a:ext uri="{FF2B5EF4-FFF2-40B4-BE49-F238E27FC236}">
                  <a16:creationId xmlns:a16="http://schemas.microsoft.com/office/drawing/2014/main" id="{2E7283CE-8F75-4D11-829E-ACED8B7303F8}"/>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6" name="Freeform: Shape 65">
              <a:extLst>
                <a:ext uri="{FF2B5EF4-FFF2-40B4-BE49-F238E27FC236}">
                  <a16:creationId xmlns:a16="http://schemas.microsoft.com/office/drawing/2014/main" id="{073E25F9-3B11-40A5-8E37-5F726367A065}"/>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7" name="Freeform: Shape 66">
              <a:extLst>
                <a:ext uri="{FF2B5EF4-FFF2-40B4-BE49-F238E27FC236}">
                  <a16:creationId xmlns:a16="http://schemas.microsoft.com/office/drawing/2014/main" id="{2CA620F1-54DB-440C-92B7-F6193FA9F395}"/>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DD279820-F2ED-4B9A-8004-79AD1445A1B0}"/>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4DE37E2B-2CF5-436E-9A6C-1D7CE48AC867}"/>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7FC70B01-C297-469A-8190-F45FE7DE211A}"/>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1B14E51D-DFEC-4F86-BEBB-EADE6A9FBA51}"/>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72" name="Group 71">
            <a:extLst>
              <a:ext uri="{FF2B5EF4-FFF2-40B4-BE49-F238E27FC236}">
                <a16:creationId xmlns:a16="http://schemas.microsoft.com/office/drawing/2014/main" id="{BC9F62C6-B1C6-4927-AD2B-2F4253DB22AC}"/>
              </a:ext>
            </a:extLst>
          </p:cNvPr>
          <p:cNvGrpSpPr/>
          <p:nvPr/>
        </p:nvGrpSpPr>
        <p:grpSpPr>
          <a:xfrm rot="12483328">
            <a:off x="9460194" y="5220443"/>
            <a:ext cx="2971294" cy="3609200"/>
            <a:chOff x="5668775" y="1917931"/>
            <a:chExt cx="790769" cy="960539"/>
          </a:xfrm>
        </p:grpSpPr>
        <p:sp>
          <p:nvSpPr>
            <p:cNvPr id="73" name="Freeform: Shape 72">
              <a:extLst>
                <a:ext uri="{FF2B5EF4-FFF2-40B4-BE49-F238E27FC236}">
                  <a16:creationId xmlns:a16="http://schemas.microsoft.com/office/drawing/2014/main" id="{509177DB-1B36-4541-80D8-75C14358D8B9}"/>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7B0CEBCC-47AF-4F8F-8A40-0C4AEBA3B7BA}"/>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19371240-BEA3-4303-AEE9-B2B20638E423}"/>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0013ED62-ED85-44CB-A216-F51D46686F9E}"/>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F815A54B-8069-4858-9168-75B00AF1E5D7}"/>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AC672C81-229D-47CF-9D75-C25B0297A4B7}"/>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9279BD01-BF26-4CD0-AC95-72B54A4C4F88}"/>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39DB8B6D-5C79-4755-B5CB-54301F0DD31B}"/>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53D51D86-1B55-45DB-BDF7-AB265E380FE1}"/>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0675D672-CF89-4D72-A9A8-0E77A6FB4B70}"/>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08936BB3-74CF-4CBA-AA15-5EB5A139EC5F}"/>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D8B8DF2D-CA8E-4117-AEAA-0BDCFFA4F0DC}"/>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78A976D6-347A-4188-90BD-CBF08411FE59}"/>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E3D09C9C-C894-4D59-A281-0D068C556E5D}"/>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D03DD62E-06E2-4C95-A011-9AA1B7BA82B3}"/>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1D296E04-7DAA-41A3-96B1-E6231E1469D1}"/>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8623B03F-E626-4C1A-84A5-6B5FBA100639}"/>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A62B5B84-8E79-4D98-B112-92E768C0E7E4}"/>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C2BB563E-83C9-4006-BB26-7C750DED0B58}"/>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BEE40385-BC87-4CEF-9C30-EEEB3E957B40}"/>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AD4F1566-CE48-4BD2-9B09-D3BB3F092B93}"/>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5F0FA1CC-ACB4-437E-A7E0-D34E1ECD6641}"/>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5" name="Group 94">
            <a:extLst>
              <a:ext uri="{FF2B5EF4-FFF2-40B4-BE49-F238E27FC236}">
                <a16:creationId xmlns:a16="http://schemas.microsoft.com/office/drawing/2014/main" id="{2A8088A3-B0B9-49B6-BB66-D0B2F02E1973}"/>
              </a:ext>
            </a:extLst>
          </p:cNvPr>
          <p:cNvGrpSpPr/>
          <p:nvPr/>
        </p:nvGrpSpPr>
        <p:grpSpPr>
          <a:xfrm>
            <a:off x="9152778" y="1421157"/>
            <a:ext cx="3686088" cy="3685998"/>
            <a:chOff x="3574257" y="-97394"/>
            <a:chExt cx="1063056" cy="1063030"/>
          </a:xfrm>
        </p:grpSpPr>
        <p:sp>
          <p:nvSpPr>
            <p:cNvPr id="96" name="Freeform: Shape 95">
              <a:extLst>
                <a:ext uri="{FF2B5EF4-FFF2-40B4-BE49-F238E27FC236}">
                  <a16:creationId xmlns:a16="http://schemas.microsoft.com/office/drawing/2014/main" id="{A96CBF60-CD4D-42DA-A29C-C9E818A93C92}"/>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D4BEFE02-EB8A-4E46-90D4-3BA36F310871}"/>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1C8EB565-E72B-49EA-A5D1-77B86156E5C7}"/>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669C77CC-FAE7-4728-8C44-58AE5C90E519}"/>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819CB0AD-37DC-49F4-92F6-08AE3D2F770B}"/>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881B9AED-FC40-483A-B593-F551ECBAF4AA}"/>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0A9175F3-9567-4631-B7C8-970BCB5C5E17}"/>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DF97BAB8-3C50-497F-967C-8D66DE3DA194}"/>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39D0F1F5-DB6D-4C32-B391-60CCFA7AA477}"/>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C48D9EE3-DACF-416D-9F2B-3C264327D2EA}"/>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189FFC69-62AE-460F-9BF5-3C4091E1689F}"/>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1" name="Group 10">
            <a:extLst>
              <a:ext uri="{FF2B5EF4-FFF2-40B4-BE49-F238E27FC236}">
                <a16:creationId xmlns:a16="http://schemas.microsoft.com/office/drawing/2014/main" id="{59156A33-155B-4377-A694-C780A45462FD}"/>
              </a:ext>
            </a:extLst>
          </p:cNvPr>
          <p:cNvGrpSpPr/>
          <p:nvPr/>
        </p:nvGrpSpPr>
        <p:grpSpPr>
          <a:xfrm>
            <a:off x="953502" y="1541721"/>
            <a:ext cx="10284999" cy="4903260"/>
            <a:chOff x="953502" y="1541721"/>
            <a:chExt cx="10284999" cy="4903260"/>
          </a:xfrm>
        </p:grpSpPr>
        <p:sp>
          <p:nvSpPr>
            <p:cNvPr id="20" name="Rectangle: Rounded Corners 19">
              <a:extLst>
                <a:ext uri="{FF2B5EF4-FFF2-40B4-BE49-F238E27FC236}">
                  <a16:creationId xmlns:a16="http://schemas.microsoft.com/office/drawing/2014/main" id="{9F2364A0-5EBB-4BE7-9B7C-8686F0C06342}"/>
                </a:ext>
              </a:extLst>
            </p:cNvPr>
            <p:cNvSpPr/>
            <p:nvPr/>
          </p:nvSpPr>
          <p:spPr>
            <a:xfrm rot="16200000">
              <a:off x="-649520" y="3586163"/>
              <a:ext cx="4461839" cy="1255795"/>
            </a:xfrm>
            <a:prstGeom prst="roundRect">
              <a:avLst>
                <a:gd name="adj" fmla="val 12236"/>
              </a:avLst>
            </a:prstGeom>
            <a:gradFill>
              <a:gsLst>
                <a:gs pos="100000">
                  <a:srgbClr val="002060">
                    <a:alpha val="0"/>
                  </a:srgbClr>
                </a:gs>
                <a:gs pos="0">
                  <a:srgbClr val="002060">
                    <a:alpha val="6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Graphic 9">
              <a:extLst>
                <a:ext uri="{FF2B5EF4-FFF2-40B4-BE49-F238E27FC236}">
                  <a16:creationId xmlns:a16="http://schemas.microsoft.com/office/drawing/2014/main" id="{1507B54F-FB56-4164-A9CF-238B59C5D4BD}"/>
                </a:ext>
              </a:extLst>
            </p:cNvPr>
            <p:cNvSpPr/>
            <p:nvPr/>
          </p:nvSpPr>
          <p:spPr>
            <a:xfrm>
              <a:off x="1672956" y="2638869"/>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PROCESS &amp; ORGANIZATION OPTIMIZATION </a:t>
              </a:r>
            </a:p>
          </p:txBody>
        </p:sp>
        <p:sp>
          <p:nvSpPr>
            <p:cNvPr id="23" name="Graphic 9">
              <a:extLst>
                <a:ext uri="{FF2B5EF4-FFF2-40B4-BE49-F238E27FC236}">
                  <a16:creationId xmlns:a16="http://schemas.microsoft.com/office/drawing/2014/main" id="{DC2FE85B-C274-4AB7-9A99-607F8A2BA0B2}"/>
                </a:ext>
              </a:extLst>
            </p:cNvPr>
            <p:cNvSpPr/>
            <p:nvPr/>
          </p:nvSpPr>
          <p:spPr>
            <a:xfrm>
              <a:off x="1672956" y="4354026"/>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AUTOMATION OF TRANSACTIONAL PROCESSES (eHR)</a:t>
              </a:r>
            </a:p>
          </p:txBody>
        </p:sp>
        <p:sp>
          <p:nvSpPr>
            <p:cNvPr id="24" name="Graphic 9">
              <a:extLst>
                <a:ext uri="{FF2B5EF4-FFF2-40B4-BE49-F238E27FC236}">
                  <a16:creationId xmlns:a16="http://schemas.microsoft.com/office/drawing/2014/main" id="{2140871A-EFAE-4530-A034-CF5B07632005}"/>
                </a:ext>
              </a:extLst>
            </p:cNvPr>
            <p:cNvSpPr/>
            <p:nvPr/>
          </p:nvSpPr>
          <p:spPr>
            <a:xfrm>
              <a:off x="1672956" y="5497464"/>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HR SERVICES PORTFOLIO RE-ALIGNMENT</a:t>
              </a:r>
            </a:p>
          </p:txBody>
        </p:sp>
        <p:sp>
          <p:nvSpPr>
            <p:cNvPr id="25" name="Rectangle 24">
              <a:extLst>
                <a:ext uri="{FF2B5EF4-FFF2-40B4-BE49-F238E27FC236}">
                  <a16:creationId xmlns:a16="http://schemas.microsoft.com/office/drawing/2014/main" id="{E70FB228-6729-4547-B618-09B265302FF5}"/>
                </a:ext>
              </a:extLst>
            </p:cNvPr>
            <p:cNvSpPr/>
            <p:nvPr/>
          </p:nvSpPr>
          <p:spPr>
            <a:xfrm rot="16200000">
              <a:off x="-119856" y="4060172"/>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HR</a:t>
              </a:r>
            </a:p>
          </p:txBody>
        </p:sp>
        <p:sp>
          <p:nvSpPr>
            <p:cNvPr id="26" name="Rectangle: Rounded Corners 25">
              <a:extLst>
                <a:ext uri="{FF2B5EF4-FFF2-40B4-BE49-F238E27FC236}">
                  <a16:creationId xmlns:a16="http://schemas.microsoft.com/office/drawing/2014/main" id="{BD68448C-2C62-4E27-89B6-4051C9C20D3D}"/>
                </a:ext>
              </a:extLst>
            </p:cNvPr>
            <p:cNvSpPr/>
            <p:nvPr/>
          </p:nvSpPr>
          <p:spPr>
            <a:xfrm>
              <a:off x="4207049" y="1983143"/>
              <a:ext cx="4321176" cy="2174962"/>
            </a:xfrm>
            <a:prstGeom prst="roundRect">
              <a:avLst>
                <a:gd name="adj" fmla="val 79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Outsourcing and/or Shared Services help to provide low cost transactional services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Standardized processes decrease cycle times and HR headcount need</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Low complexity organization reduces coordination effort and costs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Improved recruiting process (shorten cycle, “choose better”) saves attrition related costs</a:t>
              </a:r>
            </a:p>
          </p:txBody>
        </p:sp>
        <p:sp>
          <p:nvSpPr>
            <p:cNvPr id="28" name="Rectangle: Rounded Corners 27">
              <a:extLst>
                <a:ext uri="{FF2B5EF4-FFF2-40B4-BE49-F238E27FC236}">
                  <a16:creationId xmlns:a16="http://schemas.microsoft.com/office/drawing/2014/main" id="{CF6781DA-91A6-48D0-A551-30F8C2FE79BF}"/>
                </a:ext>
              </a:extLst>
            </p:cNvPr>
            <p:cNvSpPr/>
            <p:nvPr/>
          </p:nvSpPr>
          <p:spPr>
            <a:xfrm>
              <a:off x="4207049" y="4270019"/>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eHR services enable self-service and minimize HR workload</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Common infrastructure as a platform for coherent processes, applications, environment and data development</a:t>
              </a:r>
            </a:p>
          </p:txBody>
        </p:sp>
        <p:sp>
          <p:nvSpPr>
            <p:cNvPr id="29" name="Rectangle: Rounded Corners 28">
              <a:extLst>
                <a:ext uri="{FF2B5EF4-FFF2-40B4-BE49-F238E27FC236}">
                  <a16:creationId xmlns:a16="http://schemas.microsoft.com/office/drawing/2014/main" id="{04094ACD-D897-40C7-BDF9-A38BF4D26522}"/>
                </a:ext>
              </a:extLst>
            </p:cNvPr>
            <p:cNvSpPr/>
            <p:nvPr/>
          </p:nvSpPr>
          <p:spPr>
            <a:xfrm>
              <a:off x="4207049" y="5413457"/>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Prioritization of HR service portfolio allows to focus budget on services that are key to business success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Workforce analytics to identify ‘must have’, ‘should have’ and ‘nice to have’ HR services</a:t>
              </a:r>
            </a:p>
          </p:txBody>
        </p:sp>
        <p:cxnSp>
          <p:nvCxnSpPr>
            <p:cNvPr id="31" name="Connector: Curved 30">
              <a:extLst>
                <a:ext uri="{FF2B5EF4-FFF2-40B4-BE49-F238E27FC236}">
                  <a16:creationId xmlns:a16="http://schemas.microsoft.com/office/drawing/2014/main" id="{31A87F26-6E2D-4387-AE53-3ECFCE0D2981}"/>
                </a:ext>
              </a:extLst>
            </p:cNvPr>
            <p:cNvCxnSpPr>
              <a:cxnSpLocks/>
              <a:stCxn id="26" idx="3"/>
              <a:endCxn id="32" idx="1"/>
            </p:cNvCxnSpPr>
            <p:nvPr/>
          </p:nvCxnSpPr>
          <p:spPr>
            <a:xfrm>
              <a:off x="8528225" y="3070624"/>
              <a:ext cx="515584" cy="1143438"/>
            </a:xfrm>
            <a:prstGeom prst="curvedConnector3">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B2BA0B65-D600-43C4-A08C-989490DCAC7F}"/>
                </a:ext>
              </a:extLst>
            </p:cNvPr>
            <p:cNvCxnSpPr>
              <a:cxnSpLocks/>
              <a:stCxn id="29" idx="3"/>
              <a:endCxn id="32" idx="1"/>
            </p:cNvCxnSpPr>
            <p:nvPr/>
          </p:nvCxnSpPr>
          <p:spPr>
            <a:xfrm flipV="1">
              <a:off x="8528225" y="4214062"/>
              <a:ext cx="515584" cy="1715157"/>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34" name="Connector: Curved 33">
              <a:extLst>
                <a:ext uri="{FF2B5EF4-FFF2-40B4-BE49-F238E27FC236}">
                  <a16:creationId xmlns:a16="http://schemas.microsoft.com/office/drawing/2014/main" id="{C93D14A4-210F-4994-B84E-73DB4E34C72A}"/>
                </a:ext>
              </a:extLst>
            </p:cNvPr>
            <p:cNvCxnSpPr>
              <a:cxnSpLocks/>
              <a:stCxn id="28" idx="3"/>
              <a:endCxn id="32" idx="1"/>
            </p:cNvCxnSpPr>
            <p:nvPr/>
          </p:nvCxnSpPr>
          <p:spPr>
            <a:xfrm flipV="1">
              <a:off x="8528225" y="4214062"/>
              <a:ext cx="515584" cy="571719"/>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3DC0CDDE-4EA1-4688-89EC-66EFC6BF714C}"/>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37" name="Rectangle 36">
              <a:extLst>
                <a:ext uri="{FF2B5EF4-FFF2-40B4-BE49-F238E27FC236}">
                  <a16:creationId xmlns:a16="http://schemas.microsoft.com/office/drawing/2014/main" id="{30477BF6-B613-42C3-B868-30D8F95E1BC8}"/>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sp>
          <p:nvSpPr>
            <p:cNvPr id="32" name="Rectangle: Rounded Corners 31">
              <a:extLst>
                <a:ext uri="{FF2B5EF4-FFF2-40B4-BE49-F238E27FC236}">
                  <a16:creationId xmlns:a16="http://schemas.microsoft.com/office/drawing/2014/main" id="{EFF62B5B-845C-4784-A55C-FE8F85A605E5}"/>
                </a:ext>
              </a:extLst>
            </p:cNvPr>
            <p:cNvSpPr/>
            <p:nvPr/>
          </p:nvSpPr>
          <p:spPr>
            <a:xfrm>
              <a:off x="9043809" y="3724699"/>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HR shared services with automated processes present over 20% cost reductions potential</a:t>
              </a:r>
            </a:p>
          </p:txBody>
        </p:sp>
      </p:grpSp>
      <p:sp>
        <p:nvSpPr>
          <p:cNvPr id="107" name="TextBox 106">
            <a:extLst>
              <a:ext uri="{FF2B5EF4-FFF2-40B4-BE49-F238E27FC236}">
                <a16:creationId xmlns:a16="http://schemas.microsoft.com/office/drawing/2014/main" id="{81CF7BA8-113B-0C4B-8D39-6170BC403B6B}"/>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HUMAN RESOURCES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5" name="Group 114">
            <a:extLst>
              <a:ext uri="{FF2B5EF4-FFF2-40B4-BE49-F238E27FC236}">
                <a16:creationId xmlns:a16="http://schemas.microsoft.com/office/drawing/2014/main" id="{A15810AF-B61A-45B5-9261-A357EDD773AB}"/>
              </a:ext>
            </a:extLst>
          </p:cNvPr>
          <p:cNvGrpSpPr/>
          <p:nvPr/>
        </p:nvGrpSpPr>
        <p:grpSpPr>
          <a:xfrm>
            <a:off x="8667646" y="3817196"/>
            <a:ext cx="4636034" cy="4464238"/>
            <a:chOff x="7416801" y="3824149"/>
            <a:chExt cx="1119157" cy="1077686"/>
          </a:xfrm>
        </p:grpSpPr>
        <p:sp>
          <p:nvSpPr>
            <p:cNvPr id="116" name="Freeform: Shape 115">
              <a:extLst>
                <a:ext uri="{FF2B5EF4-FFF2-40B4-BE49-F238E27FC236}">
                  <a16:creationId xmlns:a16="http://schemas.microsoft.com/office/drawing/2014/main" id="{88D5DC3E-D293-4A03-AAAB-703BB0378D58}"/>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7923620F-864A-413F-B062-D31E25F843FB}"/>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DE9457D0-1B71-49E8-8808-0B57EEC0F5E0}"/>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C969D1BE-1042-442E-AEC6-332ACBBE7A94}"/>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48D96B6A-559F-40DF-9BF4-525CCF9E12D4}"/>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E96B2B87-223A-4D5C-B0F3-2EAE95A801C8}"/>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1AED9501-5D3D-4E8D-9EEA-FB0EE9998253}"/>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B880A9AA-D626-4A18-AF61-EE4D3E5B5BA0}"/>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0BC5E62D-2519-4FFA-A8A5-682EE9B1458F}"/>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C7E4BCC1-5BB4-4BE8-B602-70D09AE54082}"/>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F3EE2A33-198C-46C0-8300-F6EAEA384C93}"/>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0423B72C-9B11-40F3-BC2F-608334B2486B}"/>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0F47F607-0757-47F3-A917-8D60D84CB219}"/>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CF71CC53-384D-455A-A346-E3F0BDB4C94E}"/>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0" name="Freeform: Shape 129">
              <a:extLst>
                <a:ext uri="{FF2B5EF4-FFF2-40B4-BE49-F238E27FC236}">
                  <a16:creationId xmlns:a16="http://schemas.microsoft.com/office/drawing/2014/main" id="{7C57FFE5-4B1E-4E98-8849-DFF1AF739589}"/>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1" name="Freeform: Shape 130">
              <a:extLst>
                <a:ext uri="{FF2B5EF4-FFF2-40B4-BE49-F238E27FC236}">
                  <a16:creationId xmlns:a16="http://schemas.microsoft.com/office/drawing/2014/main" id="{E230CE07-45E7-464A-9B7D-193C6B8DBBFC}"/>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2" name="Freeform: Shape 131">
              <a:extLst>
                <a:ext uri="{FF2B5EF4-FFF2-40B4-BE49-F238E27FC236}">
                  <a16:creationId xmlns:a16="http://schemas.microsoft.com/office/drawing/2014/main" id="{60240190-2ECC-473A-B5A3-0B44B91F843E}"/>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3" name="Freeform: Shape 132">
              <a:extLst>
                <a:ext uri="{FF2B5EF4-FFF2-40B4-BE49-F238E27FC236}">
                  <a16:creationId xmlns:a16="http://schemas.microsoft.com/office/drawing/2014/main" id="{992695FF-9211-4143-94E9-6631E3B06BE5}"/>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4" name="Freeform: Shape 133">
              <a:extLst>
                <a:ext uri="{FF2B5EF4-FFF2-40B4-BE49-F238E27FC236}">
                  <a16:creationId xmlns:a16="http://schemas.microsoft.com/office/drawing/2014/main" id="{4AD1EF75-9119-49C1-8D6D-1DC360446009}"/>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5" name="Freeform: Shape 134">
              <a:extLst>
                <a:ext uri="{FF2B5EF4-FFF2-40B4-BE49-F238E27FC236}">
                  <a16:creationId xmlns:a16="http://schemas.microsoft.com/office/drawing/2014/main" id="{B2AAB135-6DD9-4302-879D-F09DE4527F25}"/>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6" name="Freeform: Shape 135">
              <a:extLst>
                <a:ext uri="{FF2B5EF4-FFF2-40B4-BE49-F238E27FC236}">
                  <a16:creationId xmlns:a16="http://schemas.microsoft.com/office/drawing/2014/main" id="{BB2B636E-05D3-4F54-9399-2FA1CE093E63}"/>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7" name="Freeform: Shape 136">
              <a:extLst>
                <a:ext uri="{FF2B5EF4-FFF2-40B4-BE49-F238E27FC236}">
                  <a16:creationId xmlns:a16="http://schemas.microsoft.com/office/drawing/2014/main" id="{850A0BA6-2167-4890-B07F-4441CE1F896A}"/>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38" name="Group 137">
            <a:extLst>
              <a:ext uri="{FF2B5EF4-FFF2-40B4-BE49-F238E27FC236}">
                <a16:creationId xmlns:a16="http://schemas.microsoft.com/office/drawing/2014/main" id="{97A2300E-9E59-45F8-8933-71F2EFB71261}"/>
              </a:ext>
            </a:extLst>
          </p:cNvPr>
          <p:cNvGrpSpPr/>
          <p:nvPr/>
        </p:nvGrpSpPr>
        <p:grpSpPr>
          <a:xfrm rot="19177490">
            <a:off x="332015" y="-450889"/>
            <a:ext cx="1894810" cy="2301608"/>
            <a:chOff x="5668775" y="1917931"/>
            <a:chExt cx="790769" cy="960539"/>
          </a:xfrm>
        </p:grpSpPr>
        <p:sp>
          <p:nvSpPr>
            <p:cNvPr id="139" name="Freeform: Shape 138">
              <a:extLst>
                <a:ext uri="{FF2B5EF4-FFF2-40B4-BE49-F238E27FC236}">
                  <a16:creationId xmlns:a16="http://schemas.microsoft.com/office/drawing/2014/main" id="{0987C4EF-BBB6-4061-A190-7A3681F6E65B}"/>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0" name="Freeform: Shape 139">
              <a:extLst>
                <a:ext uri="{FF2B5EF4-FFF2-40B4-BE49-F238E27FC236}">
                  <a16:creationId xmlns:a16="http://schemas.microsoft.com/office/drawing/2014/main" id="{F906CFFE-0B93-4FB5-BA50-217B5457D814}"/>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1" name="Freeform: Shape 140">
              <a:extLst>
                <a:ext uri="{FF2B5EF4-FFF2-40B4-BE49-F238E27FC236}">
                  <a16:creationId xmlns:a16="http://schemas.microsoft.com/office/drawing/2014/main" id="{D7D44767-FEEB-49B4-8CB8-A3AC4990EEAA}"/>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2" name="Freeform: Shape 141">
              <a:extLst>
                <a:ext uri="{FF2B5EF4-FFF2-40B4-BE49-F238E27FC236}">
                  <a16:creationId xmlns:a16="http://schemas.microsoft.com/office/drawing/2014/main" id="{B63CFCB0-DFEA-4AF2-B8DC-7D6039985F03}"/>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3" name="Freeform: Shape 142">
              <a:extLst>
                <a:ext uri="{FF2B5EF4-FFF2-40B4-BE49-F238E27FC236}">
                  <a16:creationId xmlns:a16="http://schemas.microsoft.com/office/drawing/2014/main" id="{766314DE-8006-4C7E-98DC-FC86BE073482}"/>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4" name="Freeform: Shape 143">
              <a:extLst>
                <a:ext uri="{FF2B5EF4-FFF2-40B4-BE49-F238E27FC236}">
                  <a16:creationId xmlns:a16="http://schemas.microsoft.com/office/drawing/2014/main" id="{F88D0C85-9000-4836-8A91-8BD9B3FA5488}"/>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5" name="Freeform: Shape 144">
              <a:extLst>
                <a:ext uri="{FF2B5EF4-FFF2-40B4-BE49-F238E27FC236}">
                  <a16:creationId xmlns:a16="http://schemas.microsoft.com/office/drawing/2014/main" id="{977DE0C7-FF87-497F-B384-0BEEFDB8A8D1}"/>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6" name="Freeform: Shape 145">
              <a:extLst>
                <a:ext uri="{FF2B5EF4-FFF2-40B4-BE49-F238E27FC236}">
                  <a16:creationId xmlns:a16="http://schemas.microsoft.com/office/drawing/2014/main" id="{AE023556-D204-4A04-9D23-EF8379953208}"/>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7" name="Freeform: Shape 146">
              <a:extLst>
                <a:ext uri="{FF2B5EF4-FFF2-40B4-BE49-F238E27FC236}">
                  <a16:creationId xmlns:a16="http://schemas.microsoft.com/office/drawing/2014/main" id="{F4C23D41-4528-41EC-A566-9876FBA4E3D5}"/>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8" name="Freeform: Shape 147">
              <a:extLst>
                <a:ext uri="{FF2B5EF4-FFF2-40B4-BE49-F238E27FC236}">
                  <a16:creationId xmlns:a16="http://schemas.microsoft.com/office/drawing/2014/main" id="{0F877FE9-640E-405B-B02A-059B60659711}"/>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9" name="Freeform: Shape 148">
              <a:extLst>
                <a:ext uri="{FF2B5EF4-FFF2-40B4-BE49-F238E27FC236}">
                  <a16:creationId xmlns:a16="http://schemas.microsoft.com/office/drawing/2014/main" id="{F33CEE7E-831F-4912-88A0-55ABF8C29626}"/>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0" name="Freeform: Shape 149">
              <a:extLst>
                <a:ext uri="{FF2B5EF4-FFF2-40B4-BE49-F238E27FC236}">
                  <a16:creationId xmlns:a16="http://schemas.microsoft.com/office/drawing/2014/main" id="{73F4B6E5-DB5D-48AD-B6B8-E17C732EAE83}"/>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1" name="Freeform: Shape 150">
              <a:extLst>
                <a:ext uri="{FF2B5EF4-FFF2-40B4-BE49-F238E27FC236}">
                  <a16:creationId xmlns:a16="http://schemas.microsoft.com/office/drawing/2014/main" id="{9D2CEC72-9FE3-45C8-8101-50D47A254E54}"/>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2" name="Freeform: Shape 151">
              <a:extLst>
                <a:ext uri="{FF2B5EF4-FFF2-40B4-BE49-F238E27FC236}">
                  <a16:creationId xmlns:a16="http://schemas.microsoft.com/office/drawing/2014/main" id="{E0250239-2F89-4541-AB74-678C084A27FC}"/>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3" name="Freeform: Shape 152">
              <a:extLst>
                <a:ext uri="{FF2B5EF4-FFF2-40B4-BE49-F238E27FC236}">
                  <a16:creationId xmlns:a16="http://schemas.microsoft.com/office/drawing/2014/main" id="{EA8DD3B0-1854-4D37-9D0E-5492C880FED2}"/>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4" name="Freeform: Shape 153">
              <a:extLst>
                <a:ext uri="{FF2B5EF4-FFF2-40B4-BE49-F238E27FC236}">
                  <a16:creationId xmlns:a16="http://schemas.microsoft.com/office/drawing/2014/main" id="{28008BA8-7DA9-4B2D-8C34-D1316FE7C0D5}"/>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5" name="Freeform: Shape 154">
              <a:extLst>
                <a:ext uri="{FF2B5EF4-FFF2-40B4-BE49-F238E27FC236}">
                  <a16:creationId xmlns:a16="http://schemas.microsoft.com/office/drawing/2014/main" id="{2581038D-C5DE-488B-BF55-41C74DC000CB}"/>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6" name="Freeform: Shape 155">
              <a:extLst>
                <a:ext uri="{FF2B5EF4-FFF2-40B4-BE49-F238E27FC236}">
                  <a16:creationId xmlns:a16="http://schemas.microsoft.com/office/drawing/2014/main" id="{590986A8-A19E-4082-9FA6-DECA76709C10}"/>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7" name="Freeform: Shape 156">
              <a:extLst>
                <a:ext uri="{FF2B5EF4-FFF2-40B4-BE49-F238E27FC236}">
                  <a16:creationId xmlns:a16="http://schemas.microsoft.com/office/drawing/2014/main" id="{68CB3FB1-55ED-4BF0-9671-B6E43282CD26}"/>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8" name="Freeform: Shape 157">
              <a:extLst>
                <a:ext uri="{FF2B5EF4-FFF2-40B4-BE49-F238E27FC236}">
                  <a16:creationId xmlns:a16="http://schemas.microsoft.com/office/drawing/2014/main" id="{40081D49-3EB2-4BD6-81C2-F8CFA3A45B6B}"/>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9" name="Freeform: Shape 158">
              <a:extLst>
                <a:ext uri="{FF2B5EF4-FFF2-40B4-BE49-F238E27FC236}">
                  <a16:creationId xmlns:a16="http://schemas.microsoft.com/office/drawing/2014/main" id="{A30F4174-8B01-45CE-B4DF-12557D1A1CEB}"/>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0" name="Freeform: Shape 159">
              <a:extLst>
                <a:ext uri="{FF2B5EF4-FFF2-40B4-BE49-F238E27FC236}">
                  <a16:creationId xmlns:a16="http://schemas.microsoft.com/office/drawing/2014/main" id="{CA08E8D1-35D8-4E47-918C-C6BBEA4E88D9}"/>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cxnSp>
        <p:nvCxnSpPr>
          <p:cNvPr id="15" name="Straight Connector 14">
            <a:extLst>
              <a:ext uri="{FF2B5EF4-FFF2-40B4-BE49-F238E27FC236}">
                <a16:creationId xmlns:a16="http://schemas.microsoft.com/office/drawing/2014/main" id="{A28A9CBF-C412-4513-A479-87D2B030B2F9}"/>
              </a:ext>
            </a:extLst>
          </p:cNvPr>
          <p:cNvCxnSpPr>
            <a:stCxn id="44" idx="3"/>
            <a:endCxn id="86" idx="1"/>
          </p:cNvCxnSpPr>
          <p:nvPr/>
        </p:nvCxnSpPr>
        <p:spPr>
          <a:xfrm flipV="1">
            <a:off x="8528225" y="2317713"/>
            <a:ext cx="515584" cy="642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C48609F-9522-4B41-9F25-40AC292EAF97}"/>
              </a:ext>
            </a:extLst>
          </p:cNvPr>
          <p:cNvCxnSpPr>
            <a:cxnSpLocks/>
            <a:stCxn id="74" idx="3"/>
            <a:endCxn id="87" idx="1"/>
          </p:cNvCxnSpPr>
          <p:nvPr/>
        </p:nvCxnSpPr>
        <p:spPr>
          <a:xfrm flipV="1">
            <a:off x="8528225" y="3074969"/>
            <a:ext cx="515584" cy="5135"/>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A267885B-BDCC-4566-B2AE-1651336EF56C}"/>
              </a:ext>
            </a:extLst>
          </p:cNvPr>
          <p:cNvCxnSpPr>
            <a:cxnSpLocks/>
            <a:stCxn id="73" idx="3"/>
            <a:endCxn id="88" idx="1"/>
          </p:cNvCxnSpPr>
          <p:nvPr/>
        </p:nvCxnSpPr>
        <p:spPr>
          <a:xfrm flipV="1">
            <a:off x="8528225" y="3832225"/>
            <a:ext cx="515584" cy="3851"/>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3D3C3C5-19FD-476F-AB50-8B625D4E022D}"/>
              </a:ext>
            </a:extLst>
          </p:cNvPr>
          <p:cNvCxnSpPr>
            <a:cxnSpLocks/>
            <a:stCxn id="72" idx="3"/>
            <a:endCxn id="89" idx="1"/>
          </p:cNvCxnSpPr>
          <p:nvPr/>
        </p:nvCxnSpPr>
        <p:spPr>
          <a:xfrm flipV="1">
            <a:off x="8528225" y="4589481"/>
            <a:ext cx="515584" cy="2566"/>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F1B906E-3A3E-4862-A15C-DBB4975C03DF}"/>
              </a:ext>
            </a:extLst>
          </p:cNvPr>
          <p:cNvCxnSpPr>
            <a:cxnSpLocks/>
            <a:stCxn id="71" idx="3"/>
            <a:endCxn id="90" idx="1"/>
          </p:cNvCxnSpPr>
          <p:nvPr/>
        </p:nvCxnSpPr>
        <p:spPr>
          <a:xfrm flipV="1">
            <a:off x="8528225" y="5346737"/>
            <a:ext cx="515584" cy="1281"/>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D7999B6-C58A-4ED5-8895-57779F7F539E}"/>
              </a:ext>
            </a:extLst>
          </p:cNvPr>
          <p:cNvCxnSpPr>
            <a:cxnSpLocks/>
            <a:stCxn id="70" idx="3"/>
            <a:endCxn id="91" idx="1"/>
          </p:cNvCxnSpPr>
          <p:nvPr/>
        </p:nvCxnSpPr>
        <p:spPr>
          <a:xfrm>
            <a:off x="8528225" y="6103991"/>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sp>
        <p:nvSpPr>
          <p:cNvPr id="86" name="Rectangle: Rounded Corners 85">
            <a:extLst>
              <a:ext uri="{FF2B5EF4-FFF2-40B4-BE49-F238E27FC236}">
                <a16:creationId xmlns:a16="http://schemas.microsoft.com/office/drawing/2014/main" id="{7B254189-DA0A-4645-A430-0599EC575FC4}"/>
              </a:ext>
            </a:extLst>
          </p:cNvPr>
          <p:cNvSpPr/>
          <p:nvPr/>
        </p:nvSpPr>
        <p:spPr>
          <a:xfrm>
            <a:off x="9043809" y="1983143"/>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10-20% personnel and transaction costs</a:t>
            </a:r>
          </a:p>
        </p:txBody>
      </p:sp>
      <p:sp>
        <p:nvSpPr>
          <p:cNvPr id="87" name="Rectangle: Rounded Corners 86">
            <a:extLst>
              <a:ext uri="{FF2B5EF4-FFF2-40B4-BE49-F238E27FC236}">
                <a16:creationId xmlns:a16="http://schemas.microsoft.com/office/drawing/2014/main" id="{81BA004C-2F2C-4C68-9B7A-8A8F8DDD6B66}"/>
              </a:ext>
            </a:extLst>
          </p:cNvPr>
          <p:cNvSpPr/>
          <p:nvPr/>
        </p:nvSpPr>
        <p:spPr>
          <a:xfrm>
            <a:off x="9043809" y="2740399"/>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15-25% personnel and development costs</a:t>
            </a:r>
          </a:p>
        </p:txBody>
      </p:sp>
      <p:sp>
        <p:nvSpPr>
          <p:cNvPr id="88" name="Rectangle: Rounded Corners 87">
            <a:extLst>
              <a:ext uri="{FF2B5EF4-FFF2-40B4-BE49-F238E27FC236}">
                <a16:creationId xmlns:a16="http://schemas.microsoft.com/office/drawing/2014/main" id="{16D00D16-0F2F-49BC-B3F7-101EFFD7942E}"/>
              </a:ext>
            </a:extLst>
          </p:cNvPr>
          <p:cNvSpPr/>
          <p:nvPr/>
        </p:nvSpPr>
        <p:spPr>
          <a:xfrm>
            <a:off x="9043809" y="3497655"/>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15-35% personnel and operating costs</a:t>
            </a:r>
          </a:p>
        </p:txBody>
      </p:sp>
      <p:sp>
        <p:nvSpPr>
          <p:cNvPr id="89" name="Rectangle: Rounded Corners 88">
            <a:extLst>
              <a:ext uri="{FF2B5EF4-FFF2-40B4-BE49-F238E27FC236}">
                <a16:creationId xmlns:a16="http://schemas.microsoft.com/office/drawing/2014/main" id="{F3217B84-CFB4-4364-B697-B2C706388932}"/>
              </a:ext>
            </a:extLst>
          </p:cNvPr>
          <p:cNvSpPr/>
          <p:nvPr/>
        </p:nvSpPr>
        <p:spPr>
          <a:xfrm>
            <a:off x="9043809" y="4254911"/>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10-20% </a:t>
            </a:r>
            <a:br>
              <a:rPr lang="en-US" altLang="en-US" sz="900" b="1" dirty="0">
                <a:solidFill>
                  <a:schemeClr val="bg1"/>
                </a:solidFill>
                <a:latin typeface="Century Gothic" panose="020B0502020202020204" pitchFamily="34" charset="0"/>
              </a:rPr>
            </a:br>
            <a:r>
              <a:rPr lang="en-US" altLang="en-US" sz="900" b="1" dirty="0">
                <a:solidFill>
                  <a:schemeClr val="bg1"/>
                </a:solidFill>
                <a:latin typeface="Century Gothic" panose="020B0502020202020204" pitchFamily="34" charset="0"/>
              </a:rPr>
              <a:t>various costs</a:t>
            </a:r>
          </a:p>
        </p:txBody>
      </p:sp>
      <p:sp>
        <p:nvSpPr>
          <p:cNvPr id="90" name="Rectangle: Rounded Corners 89">
            <a:extLst>
              <a:ext uri="{FF2B5EF4-FFF2-40B4-BE49-F238E27FC236}">
                <a16:creationId xmlns:a16="http://schemas.microsoft.com/office/drawing/2014/main" id="{A24D7856-0BB1-45DD-ABAF-EBB92FAF426A}"/>
              </a:ext>
            </a:extLst>
          </p:cNvPr>
          <p:cNvSpPr/>
          <p:nvPr/>
        </p:nvSpPr>
        <p:spPr>
          <a:xfrm>
            <a:off x="9043809" y="5012167"/>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10-20% operating and maintenance costs</a:t>
            </a:r>
          </a:p>
        </p:txBody>
      </p:sp>
      <p:sp>
        <p:nvSpPr>
          <p:cNvPr id="91" name="Rectangle: Rounded Corners 90">
            <a:extLst>
              <a:ext uri="{FF2B5EF4-FFF2-40B4-BE49-F238E27FC236}">
                <a16:creationId xmlns:a16="http://schemas.microsoft.com/office/drawing/2014/main" id="{A0216A9C-3B62-4A71-AAAD-976489975159}"/>
              </a:ext>
            </a:extLst>
          </p:cNvPr>
          <p:cNvSpPr/>
          <p:nvPr/>
        </p:nvSpPr>
        <p:spPr>
          <a:xfrm>
            <a:off x="9043809" y="5769421"/>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5-15% HW, SW and operating costs</a:t>
            </a:r>
          </a:p>
        </p:txBody>
      </p:sp>
      <p:sp>
        <p:nvSpPr>
          <p:cNvPr id="38" name="Rectangle: Rounded Corners 37">
            <a:extLst>
              <a:ext uri="{FF2B5EF4-FFF2-40B4-BE49-F238E27FC236}">
                <a16:creationId xmlns:a16="http://schemas.microsoft.com/office/drawing/2014/main" id="{78C34937-F338-4DC2-93C0-C03325BE9E47}"/>
              </a:ext>
            </a:extLst>
          </p:cNvPr>
          <p:cNvSpPr/>
          <p:nvPr/>
        </p:nvSpPr>
        <p:spPr>
          <a:xfrm rot="16200000">
            <a:off x="-649521" y="3586164"/>
            <a:ext cx="4461842" cy="1255795"/>
          </a:xfrm>
          <a:prstGeom prst="roundRect">
            <a:avLst>
              <a:gd name="adj" fmla="val 12236"/>
            </a:avLst>
          </a:prstGeom>
          <a:gradFill>
            <a:gsLst>
              <a:gs pos="100000">
                <a:srgbClr val="002060">
                  <a:alpha val="0"/>
                </a:srgbClr>
              </a:gs>
              <a:gs pos="0">
                <a:srgbClr val="002060">
                  <a:alpha val="6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A0C8A10A-E705-4FB7-BB6B-8365EB069763}"/>
              </a:ext>
            </a:extLst>
          </p:cNvPr>
          <p:cNvSpPr/>
          <p:nvPr/>
        </p:nvSpPr>
        <p:spPr>
          <a:xfrm rot="16200000">
            <a:off x="-119856" y="4060173"/>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IT/MIS</a:t>
            </a:r>
          </a:p>
        </p:txBody>
      </p:sp>
      <p:sp>
        <p:nvSpPr>
          <p:cNvPr id="54" name="Rectangle 53">
            <a:extLst>
              <a:ext uri="{FF2B5EF4-FFF2-40B4-BE49-F238E27FC236}">
                <a16:creationId xmlns:a16="http://schemas.microsoft.com/office/drawing/2014/main" id="{237117D3-08EB-4365-874B-45E8F506FBAF}"/>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55" name="Rectangle 54">
            <a:extLst>
              <a:ext uri="{FF2B5EF4-FFF2-40B4-BE49-F238E27FC236}">
                <a16:creationId xmlns:a16="http://schemas.microsoft.com/office/drawing/2014/main" id="{E28E4640-326C-4F3C-9D27-F547657FD192}"/>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sp>
        <p:nvSpPr>
          <p:cNvPr id="44" name="Rectangle: Rounded Corners 43">
            <a:extLst>
              <a:ext uri="{FF2B5EF4-FFF2-40B4-BE49-F238E27FC236}">
                <a16:creationId xmlns:a16="http://schemas.microsoft.com/office/drawing/2014/main" id="{05BA7542-DEC4-4E37-8491-DC6D842C9EAA}"/>
              </a:ext>
            </a:extLst>
          </p:cNvPr>
          <p:cNvSpPr/>
          <p:nvPr/>
        </p:nvSpPr>
        <p:spPr>
          <a:xfrm>
            <a:off x="4207049" y="1983143"/>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Streamlining the IT organization</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Headcount reductions where reasonable</a:t>
            </a:r>
          </a:p>
        </p:txBody>
      </p:sp>
      <p:sp>
        <p:nvSpPr>
          <p:cNvPr id="74" name="Rectangle: Rounded Corners 73">
            <a:extLst>
              <a:ext uri="{FF2B5EF4-FFF2-40B4-BE49-F238E27FC236}">
                <a16:creationId xmlns:a16="http://schemas.microsoft.com/office/drawing/2014/main" id="{5550908F-C08E-43A6-B1AF-4EDEB5F32DA0}"/>
              </a:ext>
            </a:extLst>
          </p:cNvPr>
          <p:cNvSpPr/>
          <p:nvPr/>
        </p:nvSpPr>
        <p:spPr>
          <a:xfrm>
            <a:off x="4207049" y="2739114"/>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Lower IT budget through stronger focus on value-adding projects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IT project portfolio management to prioritize, align and control projects</a:t>
            </a:r>
          </a:p>
        </p:txBody>
      </p:sp>
      <p:sp>
        <p:nvSpPr>
          <p:cNvPr id="73" name="Rectangle: Rounded Corners 72">
            <a:extLst>
              <a:ext uri="{FF2B5EF4-FFF2-40B4-BE49-F238E27FC236}">
                <a16:creationId xmlns:a16="http://schemas.microsoft.com/office/drawing/2014/main" id="{5C4579BF-51BC-4C12-A850-B14C933F6782}"/>
              </a:ext>
            </a:extLst>
          </p:cNvPr>
          <p:cNvSpPr/>
          <p:nvPr/>
        </p:nvSpPr>
        <p:spPr>
          <a:xfrm>
            <a:off x="4207049" y="3495086"/>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Assessment of the IT service portfolio and making “Make or Buy” decisions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Downsize support organization through service harmonization</a:t>
            </a:r>
          </a:p>
        </p:txBody>
      </p:sp>
      <p:sp>
        <p:nvSpPr>
          <p:cNvPr id="72" name="Rectangle: Rounded Corners 71">
            <a:extLst>
              <a:ext uri="{FF2B5EF4-FFF2-40B4-BE49-F238E27FC236}">
                <a16:creationId xmlns:a16="http://schemas.microsoft.com/office/drawing/2014/main" id="{1CBFC1CD-9C79-46B3-9F4D-ACA22B2B2F50}"/>
              </a:ext>
            </a:extLst>
          </p:cNvPr>
          <p:cNvSpPr/>
          <p:nvPr/>
        </p:nvSpPr>
        <p:spPr>
          <a:xfrm>
            <a:off x="4207049" y="4251057"/>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Reduction of fixed assets by using sell and lease back options, analysis of IT value and cost drivers, SLA-based controlling</a:t>
            </a:r>
          </a:p>
        </p:txBody>
      </p:sp>
      <p:sp>
        <p:nvSpPr>
          <p:cNvPr id="71" name="Rectangle: Rounded Corners 70">
            <a:extLst>
              <a:ext uri="{FF2B5EF4-FFF2-40B4-BE49-F238E27FC236}">
                <a16:creationId xmlns:a16="http://schemas.microsoft.com/office/drawing/2014/main" id="{C4166872-4094-40B5-A611-7A47DEE27C94}"/>
              </a:ext>
            </a:extLst>
          </p:cNvPr>
          <p:cNvSpPr/>
          <p:nvPr/>
        </p:nvSpPr>
        <p:spPr>
          <a:xfrm>
            <a:off x="4207049" y="5007028"/>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Raise standardization level of applications, infrastructure and data landscape to improve IT efficiency</a:t>
            </a:r>
          </a:p>
        </p:txBody>
      </p:sp>
      <p:sp>
        <p:nvSpPr>
          <p:cNvPr id="70" name="Rectangle: Rounded Corners 69">
            <a:extLst>
              <a:ext uri="{FF2B5EF4-FFF2-40B4-BE49-F238E27FC236}">
                <a16:creationId xmlns:a16="http://schemas.microsoft.com/office/drawing/2014/main" id="{F720DA8F-BDD3-49EC-8926-21E90B834060}"/>
              </a:ext>
            </a:extLst>
          </p:cNvPr>
          <p:cNvSpPr/>
          <p:nvPr/>
        </p:nvSpPr>
        <p:spPr>
          <a:xfrm>
            <a:off x="4207049" y="5763001"/>
            <a:ext cx="4321176" cy="681980"/>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Improved bundling of procurement orders for hardware, software &amp; IT services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Audit &amp; re-negotiation of existing contracts with suppliers &amp; service providers</a:t>
            </a:r>
          </a:p>
        </p:txBody>
      </p:sp>
      <p:sp>
        <p:nvSpPr>
          <p:cNvPr id="77" name="Freeform: Shape 76">
            <a:extLst>
              <a:ext uri="{FF2B5EF4-FFF2-40B4-BE49-F238E27FC236}">
                <a16:creationId xmlns:a16="http://schemas.microsoft.com/office/drawing/2014/main" id="{30BBE394-A01F-4836-9DE1-2451EB7DF1E3}"/>
              </a:ext>
            </a:extLst>
          </p:cNvPr>
          <p:cNvSpPr/>
          <p:nvPr/>
        </p:nvSpPr>
        <p:spPr>
          <a:xfrm>
            <a:off x="1672956" y="2021721"/>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GOVERNANCE &amp; ORGANIZATION</a:t>
            </a:r>
          </a:p>
        </p:txBody>
      </p:sp>
      <p:sp>
        <p:nvSpPr>
          <p:cNvPr id="82" name="Freeform: Shape 81">
            <a:extLst>
              <a:ext uri="{FF2B5EF4-FFF2-40B4-BE49-F238E27FC236}">
                <a16:creationId xmlns:a16="http://schemas.microsoft.com/office/drawing/2014/main" id="{2D9A0A71-8503-4F94-8359-3C3C93DA6B71}"/>
              </a:ext>
            </a:extLst>
          </p:cNvPr>
          <p:cNvSpPr/>
          <p:nvPr/>
        </p:nvSpPr>
        <p:spPr>
          <a:xfrm>
            <a:off x="1672956" y="2778977"/>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PROJECT PORTFOLIO MANAGEMENT</a:t>
            </a:r>
          </a:p>
        </p:txBody>
      </p:sp>
      <p:sp>
        <p:nvSpPr>
          <p:cNvPr id="81" name="Freeform: Shape 80">
            <a:extLst>
              <a:ext uri="{FF2B5EF4-FFF2-40B4-BE49-F238E27FC236}">
                <a16:creationId xmlns:a16="http://schemas.microsoft.com/office/drawing/2014/main" id="{4C5D001A-FA75-48E0-8E8D-FC6677597A60}"/>
              </a:ext>
            </a:extLst>
          </p:cNvPr>
          <p:cNvSpPr/>
          <p:nvPr/>
        </p:nvSpPr>
        <p:spPr>
          <a:xfrm>
            <a:off x="1672956" y="3536233"/>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OPERATIONS &amp; SERVICES</a:t>
            </a:r>
          </a:p>
        </p:txBody>
      </p:sp>
      <p:sp>
        <p:nvSpPr>
          <p:cNvPr id="80" name="Freeform: Shape 79">
            <a:extLst>
              <a:ext uri="{FF2B5EF4-FFF2-40B4-BE49-F238E27FC236}">
                <a16:creationId xmlns:a16="http://schemas.microsoft.com/office/drawing/2014/main" id="{ADD18766-853E-41A6-847C-AC1A45CA88BA}"/>
              </a:ext>
            </a:extLst>
          </p:cNvPr>
          <p:cNvSpPr/>
          <p:nvPr/>
        </p:nvSpPr>
        <p:spPr>
          <a:xfrm>
            <a:off x="1672956" y="4293489"/>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PERFORMANCE MANAGEMENT</a:t>
            </a:r>
          </a:p>
        </p:txBody>
      </p:sp>
      <p:sp>
        <p:nvSpPr>
          <p:cNvPr id="79" name="Freeform: Shape 78">
            <a:extLst>
              <a:ext uri="{FF2B5EF4-FFF2-40B4-BE49-F238E27FC236}">
                <a16:creationId xmlns:a16="http://schemas.microsoft.com/office/drawing/2014/main" id="{CADEFE71-B12D-4F55-954A-2007229A3772}"/>
              </a:ext>
            </a:extLst>
          </p:cNvPr>
          <p:cNvSpPr/>
          <p:nvPr/>
        </p:nvSpPr>
        <p:spPr>
          <a:xfrm>
            <a:off x="1672956" y="5050745"/>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INFRASTRUCTURE AND ARCHITECTURE</a:t>
            </a:r>
          </a:p>
        </p:txBody>
      </p:sp>
      <p:sp>
        <p:nvSpPr>
          <p:cNvPr id="78" name="Freeform: Shape 77">
            <a:extLst>
              <a:ext uri="{FF2B5EF4-FFF2-40B4-BE49-F238E27FC236}">
                <a16:creationId xmlns:a16="http://schemas.microsoft.com/office/drawing/2014/main" id="{376BACB2-816F-437E-92E9-AB2FDF7D77E8}"/>
              </a:ext>
            </a:extLst>
          </p:cNvPr>
          <p:cNvSpPr/>
          <p:nvPr/>
        </p:nvSpPr>
        <p:spPr>
          <a:xfrm>
            <a:off x="1672956" y="5807999"/>
            <a:ext cx="2198279" cy="591984"/>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IT SOURCING &amp; PARTNER</a:t>
            </a:r>
            <a:br>
              <a:rPr lang="en-US" altLang="en-US" sz="1000" b="1" dirty="0">
                <a:solidFill>
                  <a:srgbClr val="FFFFFF"/>
                </a:solidFill>
                <a:latin typeface="Century Gothic" panose="020B0502020202020204" pitchFamily="34" charset="0"/>
              </a:rPr>
            </a:br>
            <a:r>
              <a:rPr lang="en-US" altLang="en-US" sz="1000" b="1" dirty="0">
                <a:solidFill>
                  <a:srgbClr val="FFFFFF"/>
                </a:solidFill>
                <a:latin typeface="Century Gothic" panose="020B0502020202020204" pitchFamily="34" charset="0"/>
              </a:rPr>
              <a:t>MANAGEMENT</a:t>
            </a:r>
          </a:p>
        </p:txBody>
      </p:sp>
      <p:sp>
        <p:nvSpPr>
          <p:cNvPr id="83" name="TextBox 82">
            <a:extLst>
              <a:ext uri="{FF2B5EF4-FFF2-40B4-BE49-F238E27FC236}">
                <a16:creationId xmlns:a16="http://schemas.microsoft.com/office/drawing/2014/main" id="{61F472BB-10F5-3C4C-82A6-ACFA058DAF11}"/>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INFORMATION TECHNOLOGY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FF1FBD3-6101-480C-9A05-CFC45D57BBEC}"/>
              </a:ext>
            </a:extLst>
          </p:cNvPr>
          <p:cNvGrpSpPr/>
          <p:nvPr/>
        </p:nvGrpSpPr>
        <p:grpSpPr>
          <a:xfrm>
            <a:off x="9413816" y="568378"/>
            <a:ext cx="3311114" cy="3311032"/>
            <a:chOff x="3574257" y="-97394"/>
            <a:chExt cx="1063056" cy="1063030"/>
          </a:xfrm>
        </p:grpSpPr>
        <p:sp>
          <p:nvSpPr>
            <p:cNvPr id="114" name="Freeform: Shape 113">
              <a:extLst>
                <a:ext uri="{FF2B5EF4-FFF2-40B4-BE49-F238E27FC236}">
                  <a16:creationId xmlns:a16="http://schemas.microsoft.com/office/drawing/2014/main" id="{8EDDC48F-F7A1-4661-9ED7-517E22C27012}"/>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E13FDDC2-0D96-4389-ACE6-3CD8DD16A29F}"/>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D4C78735-BB17-43C2-AC52-FA5E362A1F42}"/>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63E0DB29-E716-4C0E-8595-4AB180A95626}"/>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C4E451D0-FD0E-4C41-9833-78573AB55C66}"/>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FEFF072E-F1B8-4125-8066-4073B3A03E1B}"/>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C9155C8A-44B4-439A-86C6-7DEB4694308C}"/>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DAFC3BE4-C9AE-4792-96A3-DFB7751B07DF}"/>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D15B46A2-79EF-4753-B845-6C320C305F84}"/>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99CAE2E6-A8C8-4262-80CC-323BFBA4D4C1}"/>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11B2A614-D1E8-449B-80F3-C669AB59D1EE}"/>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0" name="Group 89">
            <a:extLst>
              <a:ext uri="{FF2B5EF4-FFF2-40B4-BE49-F238E27FC236}">
                <a16:creationId xmlns:a16="http://schemas.microsoft.com/office/drawing/2014/main" id="{B6D57BB3-5A9E-4EC0-B14D-39EB3A6060AB}"/>
              </a:ext>
            </a:extLst>
          </p:cNvPr>
          <p:cNvGrpSpPr/>
          <p:nvPr/>
        </p:nvGrpSpPr>
        <p:grpSpPr>
          <a:xfrm rot="10800000">
            <a:off x="-1327682" y="-176613"/>
            <a:ext cx="2965776" cy="3602500"/>
            <a:chOff x="5668775" y="1917931"/>
            <a:chExt cx="790769" cy="960539"/>
          </a:xfrm>
        </p:grpSpPr>
        <p:sp>
          <p:nvSpPr>
            <p:cNvPr id="91" name="Freeform: Shape 90">
              <a:extLst>
                <a:ext uri="{FF2B5EF4-FFF2-40B4-BE49-F238E27FC236}">
                  <a16:creationId xmlns:a16="http://schemas.microsoft.com/office/drawing/2014/main" id="{2C63E849-A7FA-4471-BB00-6146A003F8E7}"/>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7975C086-ECF7-43A2-A7F9-86C9288B7FFA}"/>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8739E400-636A-4117-8E4F-18C2F3DCB9CF}"/>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0AD02BA8-9874-4C03-AB9F-07F42691DBCA}"/>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E3E83674-1364-47E9-8AD2-7AA38E85BBCB}"/>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EBC878D0-FBA2-48FF-B38D-1D5C94AFF6A8}"/>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6C3C98F0-64EF-4DD4-9535-3FE8D410FD34}"/>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CFE0E7A7-CB1B-41A7-9A0F-EDF6F699D5DD}"/>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49EA5EA3-FCCC-4E54-8FAA-BECC3D1E2831}"/>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61848199-CA83-4BF6-8F70-705CD6E775DA}"/>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0481C3CD-33CB-4A2C-9972-90510287E3C8}"/>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086A6AC0-1772-464A-A808-0E40183B7C8D}"/>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B00BEC00-DA42-4CB8-A43A-D51435618518}"/>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D3803080-AD81-491A-B190-BA789BC01AD1}"/>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3A21CF7A-5ABC-4DA4-A36D-F7C393DF5744}"/>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AF3D0123-AAD8-4E15-A114-E85968A71414}"/>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270EE9AB-9A5A-4749-860D-C18B05210965}"/>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0855826D-A08B-4B12-A557-5546D01290BE}"/>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D7C5F955-9E31-481A-BBC3-F44422EBF4A5}"/>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09B6EFAE-55D0-42D9-990F-13018AE902C8}"/>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6325538B-F5A3-4199-981B-92B02FBA7C84}"/>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1FD3A1D2-BBF6-4343-8A0B-5E8A1F2D5CEF}"/>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29" name="Rectangle: Rounded Corners 28">
            <a:extLst>
              <a:ext uri="{FF2B5EF4-FFF2-40B4-BE49-F238E27FC236}">
                <a16:creationId xmlns:a16="http://schemas.microsoft.com/office/drawing/2014/main" id="{6859518E-4A06-4318-BAA2-3181CE00F426}"/>
              </a:ext>
            </a:extLst>
          </p:cNvPr>
          <p:cNvSpPr/>
          <p:nvPr/>
        </p:nvSpPr>
        <p:spPr>
          <a:xfrm rot="16200000">
            <a:off x="-649521" y="3586165"/>
            <a:ext cx="4461840" cy="1255795"/>
          </a:xfrm>
          <a:prstGeom prst="roundRect">
            <a:avLst>
              <a:gd name="adj" fmla="val 12236"/>
            </a:avLst>
          </a:prstGeom>
          <a:gradFill>
            <a:gsLst>
              <a:gs pos="100000">
                <a:srgbClr val="002060">
                  <a:alpha val="0"/>
                </a:srgbClr>
              </a:gs>
              <a:gs pos="0">
                <a:srgbClr val="002060">
                  <a:alpha val="68148"/>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Graphic 9">
            <a:extLst>
              <a:ext uri="{FF2B5EF4-FFF2-40B4-BE49-F238E27FC236}">
                <a16:creationId xmlns:a16="http://schemas.microsoft.com/office/drawing/2014/main" id="{5BF7BBCF-C51F-4352-B404-5D336AB2A17B}"/>
              </a:ext>
            </a:extLst>
          </p:cNvPr>
          <p:cNvSpPr/>
          <p:nvPr/>
        </p:nvSpPr>
        <p:spPr>
          <a:xfrm>
            <a:off x="1672956" y="2067150"/>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STRATEGIC SOURCING</a:t>
            </a:r>
          </a:p>
        </p:txBody>
      </p:sp>
      <p:sp>
        <p:nvSpPr>
          <p:cNvPr id="31" name="Graphic 9">
            <a:extLst>
              <a:ext uri="{FF2B5EF4-FFF2-40B4-BE49-F238E27FC236}">
                <a16:creationId xmlns:a16="http://schemas.microsoft.com/office/drawing/2014/main" id="{1A9966EB-A7BF-436E-8DBF-9306CBEA71D2}"/>
              </a:ext>
            </a:extLst>
          </p:cNvPr>
          <p:cNvSpPr/>
          <p:nvPr/>
        </p:nvSpPr>
        <p:spPr>
          <a:xfrm>
            <a:off x="1672956" y="3210588"/>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PURCHASE-TO-PAY PROCESSES </a:t>
            </a:r>
          </a:p>
        </p:txBody>
      </p:sp>
      <p:sp>
        <p:nvSpPr>
          <p:cNvPr id="32" name="Graphic 9">
            <a:extLst>
              <a:ext uri="{FF2B5EF4-FFF2-40B4-BE49-F238E27FC236}">
                <a16:creationId xmlns:a16="http://schemas.microsoft.com/office/drawing/2014/main" id="{64394EF6-D576-4D79-8790-D244CC6DEA95}"/>
              </a:ext>
            </a:extLst>
          </p:cNvPr>
          <p:cNvSpPr/>
          <p:nvPr/>
        </p:nvSpPr>
        <p:spPr>
          <a:xfrm>
            <a:off x="1672956" y="4354026"/>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COMPLIANCE</a:t>
            </a:r>
          </a:p>
        </p:txBody>
      </p:sp>
      <p:sp>
        <p:nvSpPr>
          <p:cNvPr id="33" name="Graphic 9">
            <a:extLst>
              <a:ext uri="{FF2B5EF4-FFF2-40B4-BE49-F238E27FC236}">
                <a16:creationId xmlns:a16="http://schemas.microsoft.com/office/drawing/2014/main" id="{0EBBA0A3-29EE-4778-B535-B33F2EE85A0A}"/>
              </a:ext>
            </a:extLst>
          </p:cNvPr>
          <p:cNvSpPr/>
          <p:nvPr/>
        </p:nvSpPr>
        <p:spPr>
          <a:xfrm>
            <a:off x="1672956" y="5497464"/>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SUPPLY CHAIN RISK MANAGEMENT</a:t>
            </a:r>
          </a:p>
        </p:txBody>
      </p:sp>
      <p:sp>
        <p:nvSpPr>
          <p:cNvPr id="34" name="Rectangle 33">
            <a:extLst>
              <a:ext uri="{FF2B5EF4-FFF2-40B4-BE49-F238E27FC236}">
                <a16:creationId xmlns:a16="http://schemas.microsoft.com/office/drawing/2014/main" id="{D571C7A5-C9B7-4A8E-BA62-884A338A8632}"/>
              </a:ext>
            </a:extLst>
          </p:cNvPr>
          <p:cNvSpPr/>
          <p:nvPr/>
        </p:nvSpPr>
        <p:spPr>
          <a:xfrm rot="16200000">
            <a:off x="-119856" y="4060174"/>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PROCUREMENT</a:t>
            </a:r>
          </a:p>
        </p:txBody>
      </p:sp>
      <p:sp>
        <p:nvSpPr>
          <p:cNvPr id="35" name="Rectangle: Rounded Corners 34">
            <a:extLst>
              <a:ext uri="{FF2B5EF4-FFF2-40B4-BE49-F238E27FC236}">
                <a16:creationId xmlns:a16="http://schemas.microsoft.com/office/drawing/2014/main" id="{CDA1F8C2-909B-44A6-93E1-8140B4FEF40F}"/>
              </a:ext>
            </a:extLst>
          </p:cNvPr>
          <p:cNvSpPr/>
          <p:nvPr/>
        </p:nvSpPr>
        <p:spPr>
          <a:xfrm>
            <a:off x="4207049" y="1983143"/>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Extend strategic sourcing to complex indirect sourcing categories / increase spend under management control</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Review existing contracts to identify cost savings opportunities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Restructure supply base to take advantage of exchange rates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Improve Source-to-Contract processes</a:t>
            </a:r>
          </a:p>
        </p:txBody>
      </p:sp>
      <p:sp>
        <p:nvSpPr>
          <p:cNvPr id="36" name="Rectangle: Rounded Corners 35">
            <a:extLst>
              <a:ext uri="{FF2B5EF4-FFF2-40B4-BE49-F238E27FC236}">
                <a16:creationId xmlns:a16="http://schemas.microsoft.com/office/drawing/2014/main" id="{7A1A6E7C-0856-4ED2-ACE6-E3E2BBC8063C}"/>
              </a:ext>
            </a:extLst>
          </p:cNvPr>
          <p:cNvSpPr/>
          <p:nvPr/>
        </p:nvSpPr>
        <p:spPr>
          <a:xfrm>
            <a:off x="4207049" y="3126581"/>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Review and modify procurement channels to reduce operating costs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Manage product and service demand through effective procurement approval processes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Reduce time required in procure – to – pay process cycle</a:t>
            </a:r>
          </a:p>
        </p:txBody>
      </p:sp>
      <p:sp>
        <p:nvSpPr>
          <p:cNvPr id="37" name="Rectangle: Rounded Corners 36">
            <a:extLst>
              <a:ext uri="{FF2B5EF4-FFF2-40B4-BE49-F238E27FC236}">
                <a16:creationId xmlns:a16="http://schemas.microsoft.com/office/drawing/2014/main" id="{E12D220C-2588-4ED9-A19C-7DACA45622D5}"/>
              </a:ext>
            </a:extLst>
          </p:cNvPr>
          <p:cNvSpPr/>
          <p:nvPr/>
        </p:nvSpPr>
        <p:spPr>
          <a:xfrm>
            <a:off x="4207049" y="4270019"/>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Reduce contract leakage and maverick purchasing</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Compliance and exception reporting process - providing insight to "on" vs. "off" contract purchases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Define preferred suppliers for top spend categories</a:t>
            </a:r>
          </a:p>
        </p:txBody>
      </p:sp>
      <p:sp>
        <p:nvSpPr>
          <p:cNvPr id="38" name="Rectangle: Rounded Corners 37">
            <a:extLst>
              <a:ext uri="{FF2B5EF4-FFF2-40B4-BE49-F238E27FC236}">
                <a16:creationId xmlns:a16="http://schemas.microsoft.com/office/drawing/2014/main" id="{A7F886DF-10B0-4730-B152-32DCCC9B6737}"/>
              </a:ext>
            </a:extLst>
          </p:cNvPr>
          <p:cNvSpPr/>
          <p:nvPr/>
        </p:nvSpPr>
        <p:spPr>
          <a:xfrm>
            <a:off x="4207049" y="5413457"/>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Review and optimize supply chain costs (supply chain cost analysis)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Define supplier risk exposure and develop risk management strategy</a:t>
            </a:r>
          </a:p>
        </p:txBody>
      </p:sp>
      <p:sp>
        <p:nvSpPr>
          <p:cNvPr id="45" name="Rectangle 44">
            <a:extLst>
              <a:ext uri="{FF2B5EF4-FFF2-40B4-BE49-F238E27FC236}">
                <a16:creationId xmlns:a16="http://schemas.microsoft.com/office/drawing/2014/main" id="{977155B9-CB53-4B57-AF9D-58FA20D66C19}"/>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46" name="Rectangle 45">
            <a:extLst>
              <a:ext uri="{FF2B5EF4-FFF2-40B4-BE49-F238E27FC236}">
                <a16:creationId xmlns:a16="http://schemas.microsoft.com/office/drawing/2014/main" id="{2074E0D3-9D43-4155-A02E-FEB4A815C5FE}"/>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cxnSp>
        <p:nvCxnSpPr>
          <p:cNvPr id="53" name="Straight Connector 52">
            <a:extLst>
              <a:ext uri="{FF2B5EF4-FFF2-40B4-BE49-F238E27FC236}">
                <a16:creationId xmlns:a16="http://schemas.microsoft.com/office/drawing/2014/main" id="{273CCF96-19CF-41AE-BF2D-3DCF4FC6B9AA}"/>
              </a:ext>
            </a:extLst>
          </p:cNvPr>
          <p:cNvCxnSpPr>
            <a:cxnSpLocks/>
            <a:stCxn id="35" idx="3"/>
            <a:endCxn id="41" idx="1"/>
          </p:cNvCxnSpPr>
          <p:nvPr/>
        </p:nvCxnSpPr>
        <p:spPr>
          <a:xfrm>
            <a:off x="8528225" y="2498905"/>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BB60AE7-8926-4F9A-A00D-01A7D37F87AC}"/>
              </a:ext>
            </a:extLst>
          </p:cNvPr>
          <p:cNvCxnSpPr>
            <a:cxnSpLocks/>
            <a:stCxn id="36" idx="3"/>
            <a:endCxn id="52" idx="1"/>
          </p:cNvCxnSpPr>
          <p:nvPr/>
        </p:nvCxnSpPr>
        <p:spPr>
          <a:xfrm>
            <a:off x="8528225" y="3642343"/>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C5164B2-17CD-471D-9814-D70AB122C9C7}"/>
              </a:ext>
            </a:extLst>
          </p:cNvPr>
          <p:cNvCxnSpPr>
            <a:cxnSpLocks/>
            <a:stCxn id="37" idx="3"/>
            <a:endCxn id="51" idx="1"/>
          </p:cNvCxnSpPr>
          <p:nvPr/>
        </p:nvCxnSpPr>
        <p:spPr>
          <a:xfrm>
            <a:off x="8528225" y="4785781"/>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DBDCD81-2737-487F-99E2-5B7161747EAE}"/>
              </a:ext>
            </a:extLst>
          </p:cNvPr>
          <p:cNvCxnSpPr>
            <a:cxnSpLocks/>
            <a:stCxn id="38" idx="3"/>
            <a:endCxn id="44" idx="1"/>
          </p:cNvCxnSpPr>
          <p:nvPr/>
        </p:nvCxnSpPr>
        <p:spPr>
          <a:xfrm>
            <a:off x="8528225" y="5929219"/>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9BFE3DEA-7DD8-481B-A20F-1E542A7A72D2}"/>
              </a:ext>
            </a:extLst>
          </p:cNvPr>
          <p:cNvSpPr/>
          <p:nvPr/>
        </p:nvSpPr>
        <p:spPr>
          <a:xfrm>
            <a:off x="9043809" y="2009542"/>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Reduced spending by 5% - 25%</a:t>
            </a:r>
          </a:p>
        </p:txBody>
      </p:sp>
      <p:sp>
        <p:nvSpPr>
          <p:cNvPr id="44" name="Rectangle: Rounded Corners 43">
            <a:extLst>
              <a:ext uri="{FF2B5EF4-FFF2-40B4-BE49-F238E27FC236}">
                <a16:creationId xmlns:a16="http://schemas.microsoft.com/office/drawing/2014/main" id="{28ADE45C-EB69-459A-90AF-959F69EA14B4}"/>
              </a:ext>
            </a:extLst>
          </p:cNvPr>
          <p:cNvSpPr/>
          <p:nvPr/>
        </p:nvSpPr>
        <p:spPr>
          <a:xfrm>
            <a:off x="9043809" y="5439856"/>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Reduced cost by</a:t>
            </a:r>
            <a:br>
              <a:rPr lang="en-US" altLang="en-US" sz="900" b="1" dirty="0">
                <a:solidFill>
                  <a:schemeClr val="bg1"/>
                </a:solidFill>
                <a:latin typeface="Century Gothic" panose="020B0502020202020204" pitchFamily="34" charset="0"/>
              </a:rPr>
            </a:br>
            <a:r>
              <a:rPr lang="en-US" altLang="en-US" sz="900" b="1" dirty="0">
                <a:solidFill>
                  <a:schemeClr val="bg1"/>
                </a:solidFill>
                <a:latin typeface="Century Gothic" panose="020B0502020202020204" pitchFamily="34" charset="0"/>
              </a:rPr>
              <a:t>5% - 20%</a:t>
            </a:r>
          </a:p>
        </p:txBody>
      </p:sp>
      <p:sp>
        <p:nvSpPr>
          <p:cNvPr id="51" name="Rectangle: Rounded Corners 50">
            <a:extLst>
              <a:ext uri="{FF2B5EF4-FFF2-40B4-BE49-F238E27FC236}">
                <a16:creationId xmlns:a16="http://schemas.microsoft.com/office/drawing/2014/main" id="{1BAE7A8E-BE7C-45F1-9701-C669E0878A8E}"/>
              </a:ext>
            </a:extLst>
          </p:cNvPr>
          <p:cNvSpPr/>
          <p:nvPr/>
        </p:nvSpPr>
        <p:spPr>
          <a:xfrm>
            <a:off x="9043809" y="4296418"/>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Reduced cost by</a:t>
            </a:r>
            <a:br>
              <a:rPr lang="en-US" altLang="en-US" sz="900" b="1" dirty="0">
                <a:solidFill>
                  <a:schemeClr val="bg1"/>
                </a:solidFill>
                <a:latin typeface="Century Gothic" panose="020B0502020202020204" pitchFamily="34" charset="0"/>
              </a:rPr>
            </a:br>
            <a:r>
              <a:rPr lang="en-US" altLang="en-US" sz="900" b="1" dirty="0">
                <a:solidFill>
                  <a:schemeClr val="bg1"/>
                </a:solidFill>
                <a:latin typeface="Century Gothic" panose="020B0502020202020204" pitchFamily="34" charset="0"/>
              </a:rPr>
              <a:t>3% - 8%</a:t>
            </a:r>
          </a:p>
        </p:txBody>
      </p:sp>
      <p:sp>
        <p:nvSpPr>
          <p:cNvPr id="52" name="Rectangle: Rounded Corners 51">
            <a:extLst>
              <a:ext uri="{FF2B5EF4-FFF2-40B4-BE49-F238E27FC236}">
                <a16:creationId xmlns:a16="http://schemas.microsoft.com/office/drawing/2014/main" id="{53C12044-91EB-415E-A87F-8DA1D9B86F5F}"/>
              </a:ext>
            </a:extLst>
          </p:cNvPr>
          <p:cNvSpPr/>
          <p:nvPr/>
        </p:nvSpPr>
        <p:spPr>
          <a:xfrm>
            <a:off x="9043809" y="3152980"/>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Reduced cost by</a:t>
            </a:r>
            <a:br>
              <a:rPr lang="en-US" altLang="en-US" sz="900" b="1" dirty="0">
                <a:solidFill>
                  <a:schemeClr val="bg1"/>
                </a:solidFill>
                <a:latin typeface="Century Gothic" panose="020B0502020202020204" pitchFamily="34" charset="0"/>
              </a:rPr>
            </a:br>
            <a:r>
              <a:rPr lang="en-US" altLang="en-US" sz="900" b="1" dirty="0">
                <a:solidFill>
                  <a:schemeClr val="bg1"/>
                </a:solidFill>
                <a:latin typeface="Century Gothic" panose="020B0502020202020204" pitchFamily="34" charset="0"/>
              </a:rPr>
              <a:t>5% - 10%</a:t>
            </a:r>
          </a:p>
        </p:txBody>
      </p:sp>
      <p:sp>
        <p:nvSpPr>
          <p:cNvPr id="58" name="TextBox 57">
            <a:extLst>
              <a:ext uri="{FF2B5EF4-FFF2-40B4-BE49-F238E27FC236}">
                <a16:creationId xmlns:a16="http://schemas.microsoft.com/office/drawing/2014/main" id="{3FE775C1-00B6-B34A-9693-0B2453919717}"/>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PROCUREMENT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3" name="Group 72">
            <a:extLst>
              <a:ext uri="{FF2B5EF4-FFF2-40B4-BE49-F238E27FC236}">
                <a16:creationId xmlns:a16="http://schemas.microsoft.com/office/drawing/2014/main" id="{F8B662E0-AEEA-42FB-AB40-95C69BF2D4D4}"/>
              </a:ext>
            </a:extLst>
          </p:cNvPr>
          <p:cNvGrpSpPr/>
          <p:nvPr/>
        </p:nvGrpSpPr>
        <p:grpSpPr>
          <a:xfrm>
            <a:off x="9012023" y="1482304"/>
            <a:ext cx="4636034" cy="4464238"/>
            <a:chOff x="7416801" y="3824149"/>
            <a:chExt cx="1119157" cy="1077686"/>
          </a:xfrm>
        </p:grpSpPr>
        <p:sp>
          <p:nvSpPr>
            <p:cNvPr id="74" name="Freeform: Shape 73">
              <a:extLst>
                <a:ext uri="{FF2B5EF4-FFF2-40B4-BE49-F238E27FC236}">
                  <a16:creationId xmlns:a16="http://schemas.microsoft.com/office/drawing/2014/main" id="{1FEBAD3E-06E9-4BAD-8038-2D2AB3914826}"/>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CA733F2D-6582-4084-8126-D02F1987B6C0}"/>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FAC8E682-DC47-4604-90D9-4EA55B21A383}"/>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B9633189-2D92-44B1-9E7F-24CCD9F0DA56}"/>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F83BD004-1A2A-4141-8E47-325AD65E739B}"/>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98E400F5-B9EE-4576-A1F5-674792780044}"/>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ECADB726-6351-40BB-BB76-54A12BD4A20D}"/>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5DADD80B-3766-4C67-9F70-E04B0F65E2C1}"/>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967F0A7D-0B69-4391-A43E-69F838D1C00E}"/>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12DFBE6B-8B17-46EA-A4C4-0751B0F219A2}"/>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4E996CEF-775E-4951-8DCB-688C8EC93497}"/>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B7D04804-8B3D-4560-91AF-FA9D0B5870D0}"/>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99DAC2E4-4DE8-4372-AB51-B0C5F76B16A3}"/>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38EF6D0E-EF98-4564-8AA1-C40B721372FC}"/>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B6ABC38A-D92E-4179-9C80-743B441150CE}"/>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3512B9E5-4FCE-4383-9B88-98D219EA9B0B}"/>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10E3C5BD-4E93-42EF-B66B-B360A6976439}"/>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6808B85B-4733-44ED-AC59-ACF3856459A9}"/>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48DD47E5-577D-40AF-8428-0B3F3C77A6E6}"/>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0682080B-F85F-45F8-911C-EF19BCF5AEA1}"/>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7682E1D4-E775-4E16-A329-91DCD5C175ED}"/>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12048D70-D4E3-4E36-95A9-BC896952D2C5}"/>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19" name="Group 118">
            <a:extLst>
              <a:ext uri="{FF2B5EF4-FFF2-40B4-BE49-F238E27FC236}">
                <a16:creationId xmlns:a16="http://schemas.microsoft.com/office/drawing/2014/main" id="{8289D782-50EF-4FEE-AA71-6BDDC35F92F0}"/>
              </a:ext>
            </a:extLst>
          </p:cNvPr>
          <p:cNvGrpSpPr/>
          <p:nvPr/>
        </p:nvGrpSpPr>
        <p:grpSpPr>
          <a:xfrm>
            <a:off x="132230" y="-1543474"/>
            <a:ext cx="3322252" cy="3322170"/>
            <a:chOff x="3574257" y="-97394"/>
            <a:chExt cx="1063056" cy="1063030"/>
          </a:xfrm>
        </p:grpSpPr>
        <p:sp>
          <p:nvSpPr>
            <p:cNvPr id="120" name="Freeform: Shape 119">
              <a:extLst>
                <a:ext uri="{FF2B5EF4-FFF2-40B4-BE49-F238E27FC236}">
                  <a16:creationId xmlns:a16="http://schemas.microsoft.com/office/drawing/2014/main" id="{E7B66A16-CEF9-4495-9C58-ABB2494A9632}"/>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BE7E45E2-45ED-41D4-8D95-C36CF2F44E56}"/>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4B634652-49D4-4A7C-A679-C66C3BA30A0E}"/>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FAF4F7B0-A497-47CF-8776-20790DCAE849}"/>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9FE56938-11BD-4DBB-A2D0-392E1D749526}"/>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DF77C53B-2274-424E-8563-7BE589D6491F}"/>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C05F7F8B-BAF1-48E4-9E82-C24F9F1FAD35}"/>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5E7DF7A2-660B-42CD-8175-EF8CB2F04753}"/>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4DB00988-6DD4-411E-92D8-EE54461D0218}"/>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997BB8D2-2BF7-485D-AFC5-15E9EAA7F2FC}"/>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0" name="Freeform: Shape 129">
              <a:extLst>
                <a:ext uri="{FF2B5EF4-FFF2-40B4-BE49-F238E27FC236}">
                  <a16:creationId xmlns:a16="http://schemas.microsoft.com/office/drawing/2014/main" id="{53AE16A9-C6B7-475B-8C7B-767349C6904C}"/>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6" name="Group 95">
            <a:extLst>
              <a:ext uri="{FF2B5EF4-FFF2-40B4-BE49-F238E27FC236}">
                <a16:creationId xmlns:a16="http://schemas.microsoft.com/office/drawing/2014/main" id="{E5DBC748-82AF-4D45-9037-910CA0A5C6D3}"/>
              </a:ext>
            </a:extLst>
          </p:cNvPr>
          <p:cNvGrpSpPr/>
          <p:nvPr/>
        </p:nvGrpSpPr>
        <p:grpSpPr>
          <a:xfrm rot="10800000">
            <a:off x="-969959" y="4847336"/>
            <a:ext cx="1519314" cy="1845496"/>
            <a:chOff x="5668775" y="1917931"/>
            <a:chExt cx="790769" cy="960539"/>
          </a:xfrm>
        </p:grpSpPr>
        <p:sp>
          <p:nvSpPr>
            <p:cNvPr id="97" name="Freeform: Shape 96">
              <a:extLst>
                <a:ext uri="{FF2B5EF4-FFF2-40B4-BE49-F238E27FC236}">
                  <a16:creationId xmlns:a16="http://schemas.microsoft.com/office/drawing/2014/main" id="{33BE316A-D067-4B94-A21E-A0E4C981E7CB}"/>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87390890-EB34-4269-B63E-DBC9C0223251}"/>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62DD09F4-4ED5-4CF9-A742-0D1BE2863F19}"/>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11668E71-0BC0-4AB9-8A1F-3FBE834EF187}"/>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FE6F04DC-FE69-48FB-A913-1315A61EA54D}"/>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98FADD55-5ABB-47EA-9B35-249DA50FDA10}"/>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84DAE82E-7438-4873-9C05-247A38F13E6B}"/>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8BBA27CB-52FD-4F24-A977-D0C197A7C3E9}"/>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456D4B86-7C0C-4000-8D3C-DBF7493DACC9}"/>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7FD454A7-3A72-4B78-BCCC-7F73337926CB}"/>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5DA6A211-3FB4-4786-A9BF-88B1389C1FE8}"/>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EB8A0FDE-90E0-4D87-9397-49BAE9E153B0}"/>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4ADEC47C-86AE-4667-AB52-0D304CBA1C1B}"/>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722A3D2A-4522-4839-8067-D18A5FDE6DC1}"/>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89B633BD-566E-47AB-A6D1-46CD50EC7904}"/>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F1E36C7A-3702-41BB-BD25-993112CACE43}"/>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DCDBADE9-E369-49C9-BEFF-398807742924}"/>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27980171-69D2-420B-A5F1-0BE08AF4CBD8}"/>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215D879E-CD08-4F2D-9E71-2711DA791E7B}"/>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CBAE6BB5-434A-4273-B05B-173F7E9A25BB}"/>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96BC851A-02C6-41E7-A498-85ABFC990D74}"/>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FEBDDE32-B34A-4D97-A166-B7BF3C13518B}"/>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cxnSp>
        <p:nvCxnSpPr>
          <p:cNvPr id="27" name="Straight Connector 26">
            <a:extLst>
              <a:ext uri="{FF2B5EF4-FFF2-40B4-BE49-F238E27FC236}">
                <a16:creationId xmlns:a16="http://schemas.microsoft.com/office/drawing/2014/main" id="{05EC420D-A2FD-4BEB-AEAF-509C0C5035B5}"/>
              </a:ext>
            </a:extLst>
          </p:cNvPr>
          <p:cNvCxnSpPr>
            <a:cxnSpLocks/>
            <a:stCxn id="58" idx="3"/>
            <a:endCxn id="33" idx="1"/>
          </p:cNvCxnSpPr>
          <p:nvPr/>
        </p:nvCxnSpPr>
        <p:spPr>
          <a:xfrm>
            <a:off x="8528225" y="4214057"/>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41C95BE-057F-4A65-837C-90CF4B2A3829}"/>
              </a:ext>
            </a:extLst>
          </p:cNvPr>
          <p:cNvCxnSpPr>
            <a:cxnSpLocks/>
            <a:stCxn id="59" idx="3"/>
            <a:endCxn id="34" idx="1"/>
          </p:cNvCxnSpPr>
          <p:nvPr/>
        </p:nvCxnSpPr>
        <p:spPr>
          <a:xfrm>
            <a:off x="8528225" y="5124240"/>
            <a:ext cx="515584" cy="1"/>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4A40865-3205-4DC1-8D6C-1D8CA14E9301}"/>
              </a:ext>
            </a:extLst>
          </p:cNvPr>
          <p:cNvCxnSpPr>
            <a:cxnSpLocks/>
            <a:stCxn id="45" idx="3"/>
            <a:endCxn id="35" idx="1"/>
          </p:cNvCxnSpPr>
          <p:nvPr/>
        </p:nvCxnSpPr>
        <p:spPr>
          <a:xfrm>
            <a:off x="8528225" y="6034424"/>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sp>
        <p:nvSpPr>
          <p:cNvPr id="33" name="Rectangle: Rounded Corners 32">
            <a:extLst>
              <a:ext uri="{FF2B5EF4-FFF2-40B4-BE49-F238E27FC236}">
                <a16:creationId xmlns:a16="http://schemas.microsoft.com/office/drawing/2014/main" id="{B9B2CA40-79FB-4EBA-8570-47D1F30AF916}"/>
              </a:ext>
            </a:extLst>
          </p:cNvPr>
          <p:cNvSpPr/>
          <p:nvPr/>
        </p:nvSpPr>
        <p:spPr>
          <a:xfrm>
            <a:off x="9043809" y="3879487"/>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 transportation costs by 7% - 20%</a:t>
            </a:r>
          </a:p>
        </p:txBody>
      </p:sp>
      <p:sp>
        <p:nvSpPr>
          <p:cNvPr id="34" name="Rectangle: Rounded Corners 33">
            <a:extLst>
              <a:ext uri="{FF2B5EF4-FFF2-40B4-BE49-F238E27FC236}">
                <a16:creationId xmlns:a16="http://schemas.microsoft.com/office/drawing/2014/main" id="{A65B6475-B4AC-481E-BCB1-578505163E52}"/>
              </a:ext>
            </a:extLst>
          </p:cNvPr>
          <p:cNvSpPr/>
          <p:nvPr/>
        </p:nvSpPr>
        <p:spPr>
          <a:xfrm>
            <a:off x="9043809" y="4789671"/>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 variable warehouse costs by 10% - 25%</a:t>
            </a:r>
          </a:p>
        </p:txBody>
      </p:sp>
      <p:sp>
        <p:nvSpPr>
          <p:cNvPr id="35" name="Rectangle: Rounded Corners 34">
            <a:extLst>
              <a:ext uri="{FF2B5EF4-FFF2-40B4-BE49-F238E27FC236}">
                <a16:creationId xmlns:a16="http://schemas.microsoft.com/office/drawing/2014/main" id="{F029562A-1CFB-44AD-8B37-0594A2D38D4D}"/>
              </a:ext>
            </a:extLst>
          </p:cNvPr>
          <p:cNvSpPr/>
          <p:nvPr/>
        </p:nvSpPr>
        <p:spPr>
          <a:xfrm>
            <a:off x="9043809" y="5699854"/>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 inventory by 5% - 15%</a:t>
            </a:r>
          </a:p>
        </p:txBody>
      </p:sp>
      <p:sp>
        <p:nvSpPr>
          <p:cNvPr id="37" name="Rectangle: Rounded Corners 36">
            <a:extLst>
              <a:ext uri="{FF2B5EF4-FFF2-40B4-BE49-F238E27FC236}">
                <a16:creationId xmlns:a16="http://schemas.microsoft.com/office/drawing/2014/main" id="{D976E0A6-8861-401F-BD23-D56FC2DC81A5}"/>
              </a:ext>
            </a:extLst>
          </p:cNvPr>
          <p:cNvSpPr/>
          <p:nvPr/>
        </p:nvSpPr>
        <p:spPr>
          <a:xfrm rot="16200000">
            <a:off x="-649521" y="3586164"/>
            <a:ext cx="4461842" cy="1255795"/>
          </a:xfrm>
          <a:prstGeom prst="roundRect">
            <a:avLst>
              <a:gd name="adj" fmla="val 12236"/>
            </a:avLst>
          </a:prstGeom>
          <a:gradFill>
            <a:gsLst>
              <a:gs pos="100000">
                <a:srgbClr val="002060">
                  <a:alpha val="0"/>
                </a:srgbClr>
              </a:gs>
              <a:gs pos="0">
                <a:srgbClr val="002060">
                  <a:alpha val="6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8DEE76D5-D12A-45C6-99E3-42F651DD0E3D}"/>
              </a:ext>
            </a:extLst>
          </p:cNvPr>
          <p:cNvSpPr/>
          <p:nvPr/>
        </p:nvSpPr>
        <p:spPr>
          <a:xfrm rot="16200000">
            <a:off x="-119856" y="4060173"/>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LOGISTICS &amp; FULFILLMENT</a:t>
            </a:r>
          </a:p>
        </p:txBody>
      </p:sp>
      <p:sp>
        <p:nvSpPr>
          <p:cNvPr id="39" name="Rectangle 38">
            <a:extLst>
              <a:ext uri="{FF2B5EF4-FFF2-40B4-BE49-F238E27FC236}">
                <a16:creationId xmlns:a16="http://schemas.microsoft.com/office/drawing/2014/main" id="{F4E79D2A-0BA4-472D-8E20-449DA9D478C2}"/>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40" name="Rectangle 39">
            <a:extLst>
              <a:ext uri="{FF2B5EF4-FFF2-40B4-BE49-F238E27FC236}">
                <a16:creationId xmlns:a16="http://schemas.microsoft.com/office/drawing/2014/main" id="{F17C3D90-1CA7-4FC8-97D7-B89D99C8D63E}"/>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sp>
        <p:nvSpPr>
          <p:cNvPr id="47" name="Freeform: Shape 46">
            <a:extLst>
              <a:ext uri="{FF2B5EF4-FFF2-40B4-BE49-F238E27FC236}">
                <a16:creationId xmlns:a16="http://schemas.microsoft.com/office/drawing/2014/main" id="{4DDDC640-8311-46D6-85C2-AC16A46487F4}"/>
              </a:ext>
            </a:extLst>
          </p:cNvPr>
          <p:cNvSpPr/>
          <p:nvPr/>
        </p:nvSpPr>
        <p:spPr>
          <a:xfrm>
            <a:off x="1672956" y="2029590"/>
            <a:ext cx="2198279" cy="712743"/>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DISTRIBUTION NETWORK OPTIMIZATION</a:t>
            </a:r>
          </a:p>
        </p:txBody>
      </p:sp>
      <p:sp>
        <p:nvSpPr>
          <p:cNvPr id="48" name="Freeform: Shape 47">
            <a:extLst>
              <a:ext uri="{FF2B5EF4-FFF2-40B4-BE49-F238E27FC236}">
                <a16:creationId xmlns:a16="http://schemas.microsoft.com/office/drawing/2014/main" id="{07139E87-F6B2-40BF-A7DC-87976C8739C8}"/>
              </a:ext>
            </a:extLst>
          </p:cNvPr>
          <p:cNvSpPr/>
          <p:nvPr/>
        </p:nvSpPr>
        <p:spPr>
          <a:xfrm>
            <a:off x="1672956" y="2941706"/>
            <a:ext cx="2198279" cy="712743"/>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TRANSPORTATION MANAGEMENT</a:t>
            </a:r>
          </a:p>
        </p:txBody>
      </p:sp>
      <p:sp>
        <p:nvSpPr>
          <p:cNvPr id="49" name="Freeform: Shape 48">
            <a:extLst>
              <a:ext uri="{FF2B5EF4-FFF2-40B4-BE49-F238E27FC236}">
                <a16:creationId xmlns:a16="http://schemas.microsoft.com/office/drawing/2014/main" id="{17818475-943D-454D-A127-E42267A46BA3}"/>
              </a:ext>
            </a:extLst>
          </p:cNvPr>
          <p:cNvSpPr/>
          <p:nvPr/>
        </p:nvSpPr>
        <p:spPr>
          <a:xfrm>
            <a:off x="1672956" y="3853822"/>
            <a:ext cx="2198279" cy="712743"/>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WAREHOUSE MANAGEMENT</a:t>
            </a:r>
          </a:p>
        </p:txBody>
      </p:sp>
      <p:sp>
        <p:nvSpPr>
          <p:cNvPr id="50" name="Freeform: Shape 49">
            <a:extLst>
              <a:ext uri="{FF2B5EF4-FFF2-40B4-BE49-F238E27FC236}">
                <a16:creationId xmlns:a16="http://schemas.microsoft.com/office/drawing/2014/main" id="{DD31B8DE-F133-47DB-8F6C-A52BA274394F}"/>
              </a:ext>
            </a:extLst>
          </p:cNvPr>
          <p:cNvSpPr/>
          <p:nvPr/>
        </p:nvSpPr>
        <p:spPr>
          <a:xfrm>
            <a:off x="1672956" y="4765938"/>
            <a:ext cx="2198279" cy="712743"/>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SUPPLY CHAIN EVENT MANAGEMENT</a:t>
            </a:r>
          </a:p>
        </p:txBody>
      </p:sp>
      <p:sp>
        <p:nvSpPr>
          <p:cNvPr id="51" name="Freeform: Shape 50">
            <a:extLst>
              <a:ext uri="{FF2B5EF4-FFF2-40B4-BE49-F238E27FC236}">
                <a16:creationId xmlns:a16="http://schemas.microsoft.com/office/drawing/2014/main" id="{3D0E2474-842F-4624-B48D-7B629BFF2600}"/>
              </a:ext>
            </a:extLst>
          </p:cNvPr>
          <p:cNvSpPr/>
          <p:nvPr/>
        </p:nvSpPr>
        <p:spPr>
          <a:xfrm>
            <a:off x="1672956" y="5678053"/>
            <a:ext cx="2198279" cy="712743"/>
          </a:xfrm>
          <a:custGeom>
            <a:avLst/>
            <a:gdLst>
              <a:gd name="connsiteX0" fmla="*/ 105321 w 2198279"/>
              <a:gd name="connsiteY0" fmla="*/ 0 h 591984"/>
              <a:gd name="connsiteX1" fmla="*/ 795429 w 2198279"/>
              <a:gd name="connsiteY1" fmla="*/ 0 h 591984"/>
              <a:gd name="connsiteX2" fmla="*/ 1318601 w 2198279"/>
              <a:gd name="connsiteY2" fmla="*/ 0 h 591984"/>
              <a:gd name="connsiteX3" fmla="*/ 2008709 w 2198279"/>
              <a:gd name="connsiteY3" fmla="*/ 0 h 591984"/>
              <a:gd name="connsiteX4" fmla="*/ 2107970 w 2198279"/>
              <a:gd name="connsiteY4" fmla="*/ 61973 h 591984"/>
              <a:gd name="connsiteX5" fmla="*/ 2194832 w 2198279"/>
              <a:gd name="connsiteY5" fmla="*/ 278294 h 591984"/>
              <a:gd name="connsiteX6" fmla="*/ 2194832 w 2198279"/>
              <a:gd name="connsiteY6" fmla="*/ 313629 h 591984"/>
              <a:gd name="connsiteX7" fmla="*/ 2107970 w 2198279"/>
              <a:gd name="connsiteY7" fmla="*/ 529949 h 591984"/>
              <a:gd name="connsiteX8" fmla="*/ 2008709 w 2198279"/>
              <a:gd name="connsiteY8" fmla="*/ 591984 h 591984"/>
              <a:gd name="connsiteX9" fmla="*/ 1318601 w 2198279"/>
              <a:gd name="connsiteY9" fmla="*/ 591984 h 591984"/>
              <a:gd name="connsiteX10" fmla="*/ 795429 w 2198279"/>
              <a:gd name="connsiteY10" fmla="*/ 591984 h 591984"/>
              <a:gd name="connsiteX11" fmla="*/ 105321 w 2198279"/>
              <a:gd name="connsiteY11" fmla="*/ 591984 h 591984"/>
              <a:gd name="connsiteX12" fmla="*/ 0 w 2198279"/>
              <a:gd name="connsiteY12" fmla="*/ 498747 h 591984"/>
              <a:gd name="connsiteX13" fmla="*/ 0 w 2198279"/>
              <a:gd name="connsiteY13" fmla="*/ 93238 h 591984"/>
              <a:gd name="connsiteX14" fmla="*/ 105321 w 2198279"/>
              <a:gd name="connsiteY14" fmla="*/ 0 h 591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98279" h="591984">
                <a:moveTo>
                  <a:pt x="105321" y="0"/>
                </a:moveTo>
                <a:lnTo>
                  <a:pt x="795429" y="0"/>
                </a:lnTo>
                <a:lnTo>
                  <a:pt x="1318601" y="0"/>
                </a:lnTo>
                <a:lnTo>
                  <a:pt x="2008709" y="0"/>
                </a:lnTo>
                <a:cubicBezTo>
                  <a:pt x="2053290" y="0"/>
                  <a:pt x="2092993" y="24851"/>
                  <a:pt x="2107970" y="61973"/>
                </a:cubicBezTo>
                <a:lnTo>
                  <a:pt x="2194832" y="278294"/>
                </a:lnTo>
                <a:cubicBezTo>
                  <a:pt x="2199429" y="289703"/>
                  <a:pt x="2199429" y="302220"/>
                  <a:pt x="2194832" y="313629"/>
                </a:cubicBezTo>
                <a:lnTo>
                  <a:pt x="2107970" y="529949"/>
                </a:lnTo>
                <a:cubicBezTo>
                  <a:pt x="2092993" y="567133"/>
                  <a:pt x="2053290" y="591984"/>
                  <a:pt x="2008709" y="591984"/>
                </a:cubicBezTo>
                <a:lnTo>
                  <a:pt x="1318601" y="591984"/>
                </a:lnTo>
                <a:lnTo>
                  <a:pt x="795429" y="591984"/>
                </a:lnTo>
                <a:lnTo>
                  <a:pt x="105321" y="591984"/>
                </a:lnTo>
                <a:cubicBezTo>
                  <a:pt x="47157" y="591984"/>
                  <a:pt x="0" y="550237"/>
                  <a:pt x="0" y="498747"/>
                </a:cubicBezTo>
                <a:lnTo>
                  <a:pt x="0" y="93238"/>
                </a:lnTo>
                <a:cubicBezTo>
                  <a:pt x="0" y="41747"/>
                  <a:pt x="47157" y="0"/>
                  <a:pt x="105321"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LOGISTICS</a:t>
            </a:r>
            <a:br>
              <a:rPr lang="en-US" altLang="en-US" sz="1000" b="1" dirty="0">
                <a:solidFill>
                  <a:srgbClr val="FFFFFF"/>
                </a:solidFill>
                <a:latin typeface="Century Gothic" panose="020B0502020202020204" pitchFamily="34" charset="0"/>
              </a:rPr>
            </a:br>
            <a:r>
              <a:rPr lang="en-US" altLang="en-US" sz="1000" b="1" dirty="0">
                <a:solidFill>
                  <a:srgbClr val="FFFFFF"/>
                </a:solidFill>
                <a:latin typeface="Century Gothic" panose="020B0502020202020204" pitchFamily="34" charset="0"/>
              </a:rPr>
              <a:t>OUTSOURCING</a:t>
            </a:r>
          </a:p>
        </p:txBody>
      </p:sp>
      <p:sp>
        <p:nvSpPr>
          <p:cNvPr id="41" name="Rectangle: Rounded Corners 40">
            <a:extLst>
              <a:ext uri="{FF2B5EF4-FFF2-40B4-BE49-F238E27FC236}">
                <a16:creationId xmlns:a16="http://schemas.microsoft.com/office/drawing/2014/main" id="{BA6A2B1E-0454-49BB-B547-AF5C920C6D35}"/>
              </a:ext>
            </a:extLst>
          </p:cNvPr>
          <p:cNvSpPr/>
          <p:nvPr/>
        </p:nvSpPr>
        <p:spPr>
          <a:xfrm>
            <a:off x="4207049" y="1983142"/>
            <a:ext cx="4321176" cy="821098"/>
          </a:xfrm>
          <a:prstGeom prst="roundRect">
            <a:avLst>
              <a:gd name="adj" fmla="val 21957"/>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Holistically align costs and service levels of the distribution network with commercial objectives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Relocate sourcing and locations based on “new economy” fuel price trends</a:t>
            </a:r>
          </a:p>
        </p:txBody>
      </p:sp>
      <p:sp>
        <p:nvSpPr>
          <p:cNvPr id="45" name="Rectangle: Rounded Corners 44">
            <a:extLst>
              <a:ext uri="{FF2B5EF4-FFF2-40B4-BE49-F238E27FC236}">
                <a16:creationId xmlns:a16="http://schemas.microsoft.com/office/drawing/2014/main" id="{729979FE-5359-4EC3-9DC9-563C2A084F28}"/>
              </a:ext>
            </a:extLst>
          </p:cNvPr>
          <p:cNvSpPr/>
          <p:nvPr/>
        </p:nvSpPr>
        <p:spPr>
          <a:xfrm>
            <a:off x="4207049" y="5623875"/>
            <a:ext cx="4321176" cy="821098"/>
          </a:xfrm>
          <a:prstGeom prst="roundRect">
            <a:avLst>
              <a:gd name="adj" fmla="val 25208"/>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Ensure optimized warehouse product slotting for space and labor efficiency</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Replace costly safety stock inventory with information of in-transit inventory</a:t>
            </a:r>
          </a:p>
        </p:txBody>
      </p:sp>
      <p:sp>
        <p:nvSpPr>
          <p:cNvPr id="57" name="Rectangle: Rounded Corners 56">
            <a:extLst>
              <a:ext uri="{FF2B5EF4-FFF2-40B4-BE49-F238E27FC236}">
                <a16:creationId xmlns:a16="http://schemas.microsoft.com/office/drawing/2014/main" id="{9F6139A5-91B7-4E61-8633-B017A3937CDF}"/>
              </a:ext>
            </a:extLst>
          </p:cNvPr>
          <p:cNvSpPr/>
          <p:nvPr/>
        </p:nvSpPr>
        <p:spPr>
          <a:xfrm>
            <a:off x="4207049" y="2893325"/>
            <a:ext cx="4321176" cy="821098"/>
          </a:xfrm>
          <a:prstGeom prst="roundRect">
            <a:avLst>
              <a:gd name="adj" fmla="val 21957"/>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Select the right transportation mode, routing, and carrier based on cost and service criteria</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Consolidate shipments and leverage backhaul and continuous move opportunities</a:t>
            </a:r>
          </a:p>
        </p:txBody>
      </p:sp>
      <p:sp>
        <p:nvSpPr>
          <p:cNvPr id="58" name="Rectangle: Rounded Corners 57">
            <a:extLst>
              <a:ext uri="{FF2B5EF4-FFF2-40B4-BE49-F238E27FC236}">
                <a16:creationId xmlns:a16="http://schemas.microsoft.com/office/drawing/2014/main" id="{CB88575A-25B8-4766-9E08-EEF5D8ACE19E}"/>
              </a:ext>
            </a:extLst>
          </p:cNvPr>
          <p:cNvSpPr/>
          <p:nvPr/>
        </p:nvSpPr>
        <p:spPr>
          <a:xfrm>
            <a:off x="4207049" y="3803508"/>
            <a:ext cx="4321176" cy="821098"/>
          </a:xfrm>
          <a:prstGeom prst="roundRect">
            <a:avLst>
              <a:gd name="adj" fmla="val 21957"/>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Ensure the freight payment process audits for correct accessorial and fuel surcharges; auto-pay carriers to reduce payment approval overhead</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Institute a core carrier program to optimize transportation spend by carrier by lane</a:t>
            </a:r>
          </a:p>
        </p:txBody>
      </p:sp>
      <p:sp>
        <p:nvSpPr>
          <p:cNvPr id="59" name="Rectangle: Rounded Corners 58">
            <a:extLst>
              <a:ext uri="{FF2B5EF4-FFF2-40B4-BE49-F238E27FC236}">
                <a16:creationId xmlns:a16="http://schemas.microsoft.com/office/drawing/2014/main" id="{0B985639-2E81-4C02-B660-E840F7A9CF40}"/>
              </a:ext>
            </a:extLst>
          </p:cNvPr>
          <p:cNvSpPr/>
          <p:nvPr/>
        </p:nvSpPr>
        <p:spPr>
          <a:xfrm>
            <a:off x="4207049" y="4713691"/>
            <a:ext cx="4321176" cy="821098"/>
          </a:xfrm>
          <a:prstGeom prst="roundRect">
            <a:avLst>
              <a:gd name="adj" fmla="val 21957"/>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Scorecard vendors and carriers to drive compliance with both routing guides and delivery performance metrics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Improve the efficiency of receiving, put-away, order selection, and other labor-intensive warehouse activities</a:t>
            </a:r>
          </a:p>
        </p:txBody>
      </p:sp>
      <p:cxnSp>
        <p:nvCxnSpPr>
          <p:cNvPr id="7" name="Connector: Curved 6">
            <a:extLst>
              <a:ext uri="{FF2B5EF4-FFF2-40B4-BE49-F238E27FC236}">
                <a16:creationId xmlns:a16="http://schemas.microsoft.com/office/drawing/2014/main" id="{6145F660-E553-443A-971F-CDD38AD35B39}"/>
              </a:ext>
            </a:extLst>
          </p:cNvPr>
          <p:cNvCxnSpPr>
            <a:stCxn id="41" idx="3"/>
            <a:endCxn id="31" idx="1"/>
          </p:cNvCxnSpPr>
          <p:nvPr/>
        </p:nvCxnSpPr>
        <p:spPr>
          <a:xfrm>
            <a:off x="8528225" y="2393691"/>
            <a:ext cx="515584" cy="438793"/>
          </a:xfrm>
          <a:prstGeom prst="curvedConnector3">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63" name="Connector: Curved 62">
            <a:extLst>
              <a:ext uri="{FF2B5EF4-FFF2-40B4-BE49-F238E27FC236}">
                <a16:creationId xmlns:a16="http://schemas.microsoft.com/office/drawing/2014/main" id="{241984B2-7A8D-42D9-BBCE-9E861F66C60E}"/>
              </a:ext>
            </a:extLst>
          </p:cNvPr>
          <p:cNvCxnSpPr>
            <a:cxnSpLocks/>
            <a:stCxn id="57" idx="3"/>
            <a:endCxn id="31" idx="1"/>
          </p:cNvCxnSpPr>
          <p:nvPr/>
        </p:nvCxnSpPr>
        <p:spPr>
          <a:xfrm flipV="1">
            <a:off x="8528225" y="2832484"/>
            <a:ext cx="515584" cy="471390"/>
          </a:xfrm>
          <a:prstGeom prst="curvedConnector3">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8F0AE096-99D5-4078-8FC8-6A145A714BD8}"/>
              </a:ext>
            </a:extLst>
          </p:cNvPr>
          <p:cNvSpPr/>
          <p:nvPr/>
        </p:nvSpPr>
        <p:spPr>
          <a:xfrm>
            <a:off x="9043809" y="2497914"/>
            <a:ext cx="2194691" cy="669140"/>
          </a:xfrm>
          <a:prstGeom prst="roundRect">
            <a:avLst>
              <a:gd name="adj" fmla="val 2520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 total logistics costs by 10% - 18%</a:t>
            </a:r>
          </a:p>
        </p:txBody>
      </p:sp>
      <p:sp>
        <p:nvSpPr>
          <p:cNvPr id="131" name="TextBox 130">
            <a:extLst>
              <a:ext uri="{FF2B5EF4-FFF2-40B4-BE49-F238E27FC236}">
                <a16:creationId xmlns:a16="http://schemas.microsoft.com/office/drawing/2014/main" id="{0D56E7CD-033F-9449-8DAE-AB5A8A39A568}"/>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LOGISTICS &amp; FULFILLMENT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1A2318E9-0254-4435-BAB3-16395C722952}"/>
              </a:ext>
            </a:extLst>
          </p:cNvPr>
          <p:cNvGrpSpPr/>
          <p:nvPr/>
        </p:nvGrpSpPr>
        <p:grpSpPr>
          <a:xfrm>
            <a:off x="-1760993" y="2675483"/>
            <a:ext cx="4636034" cy="4464238"/>
            <a:chOff x="7416801" y="3824149"/>
            <a:chExt cx="1119157" cy="1077686"/>
          </a:xfrm>
        </p:grpSpPr>
        <p:sp>
          <p:nvSpPr>
            <p:cNvPr id="50" name="Freeform: Shape 49">
              <a:extLst>
                <a:ext uri="{FF2B5EF4-FFF2-40B4-BE49-F238E27FC236}">
                  <a16:creationId xmlns:a16="http://schemas.microsoft.com/office/drawing/2014/main" id="{CE11AB80-6437-4264-ABC9-84C74EBD5301}"/>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1" name="Freeform: Shape 50">
              <a:extLst>
                <a:ext uri="{FF2B5EF4-FFF2-40B4-BE49-F238E27FC236}">
                  <a16:creationId xmlns:a16="http://schemas.microsoft.com/office/drawing/2014/main" id="{DBAEBF1D-BDEE-4C22-A30A-56DC57AC247F}"/>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2" name="Freeform: Shape 51">
              <a:extLst>
                <a:ext uri="{FF2B5EF4-FFF2-40B4-BE49-F238E27FC236}">
                  <a16:creationId xmlns:a16="http://schemas.microsoft.com/office/drawing/2014/main" id="{1BE95193-CDCF-4BBA-8232-2871561FFE7E}"/>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3" name="Freeform: Shape 52">
              <a:extLst>
                <a:ext uri="{FF2B5EF4-FFF2-40B4-BE49-F238E27FC236}">
                  <a16:creationId xmlns:a16="http://schemas.microsoft.com/office/drawing/2014/main" id="{632B6C43-3E08-4769-AF52-0A02B2528D60}"/>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4" name="Freeform: Shape 53">
              <a:extLst>
                <a:ext uri="{FF2B5EF4-FFF2-40B4-BE49-F238E27FC236}">
                  <a16:creationId xmlns:a16="http://schemas.microsoft.com/office/drawing/2014/main" id="{4C332150-850C-449D-9803-81CD5136BA7F}"/>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5" name="Freeform: Shape 54">
              <a:extLst>
                <a:ext uri="{FF2B5EF4-FFF2-40B4-BE49-F238E27FC236}">
                  <a16:creationId xmlns:a16="http://schemas.microsoft.com/office/drawing/2014/main" id="{3D745254-F4CB-497B-BC0F-18C4C79FA715}"/>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6" name="Freeform: Shape 55">
              <a:extLst>
                <a:ext uri="{FF2B5EF4-FFF2-40B4-BE49-F238E27FC236}">
                  <a16:creationId xmlns:a16="http://schemas.microsoft.com/office/drawing/2014/main" id="{4D079C3A-508B-4BF1-8CB1-D1260DFAE9F6}"/>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7" name="Freeform: Shape 56">
              <a:extLst>
                <a:ext uri="{FF2B5EF4-FFF2-40B4-BE49-F238E27FC236}">
                  <a16:creationId xmlns:a16="http://schemas.microsoft.com/office/drawing/2014/main" id="{02D254CE-2052-4B85-83A2-EED75D7C1E30}"/>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8" name="Freeform: Shape 57">
              <a:extLst>
                <a:ext uri="{FF2B5EF4-FFF2-40B4-BE49-F238E27FC236}">
                  <a16:creationId xmlns:a16="http://schemas.microsoft.com/office/drawing/2014/main" id="{0D6FB7AE-1871-417B-AB54-595C94FF0B88}"/>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59" name="Freeform: Shape 58">
              <a:extLst>
                <a:ext uri="{FF2B5EF4-FFF2-40B4-BE49-F238E27FC236}">
                  <a16:creationId xmlns:a16="http://schemas.microsoft.com/office/drawing/2014/main" id="{2DFD1616-A645-4690-85E3-3CE42E758FA0}"/>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0" name="Freeform: Shape 59">
              <a:extLst>
                <a:ext uri="{FF2B5EF4-FFF2-40B4-BE49-F238E27FC236}">
                  <a16:creationId xmlns:a16="http://schemas.microsoft.com/office/drawing/2014/main" id="{843D7FA9-4173-44EC-A1BE-29CB339D56DB}"/>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1" name="Freeform: Shape 60">
              <a:extLst>
                <a:ext uri="{FF2B5EF4-FFF2-40B4-BE49-F238E27FC236}">
                  <a16:creationId xmlns:a16="http://schemas.microsoft.com/office/drawing/2014/main" id="{AF3BF08A-3EEF-4BF6-A888-4DAD54C1AB28}"/>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2" name="Freeform: Shape 61">
              <a:extLst>
                <a:ext uri="{FF2B5EF4-FFF2-40B4-BE49-F238E27FC236}">
                  <a16:creationId xmlns:a16="http://schemas.microsoft.com/office/drawing/2014/main" id="{E5ABDEA4-EB87-49B6-9925-18ECA58C4887}"/>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3" name="Freeform: Shape 62">
              <a:extLst>
                <a:ext uri="{FF2B5EF4-FFF2-40B4-BE49-F238E27FC236}">
                  <a16:creationId xmlns:a16="http://schemas.microsoft.com/office/drawing/2014/main" id="{40A01D02-5220-4E9D-A194-925552F2F506}"/>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4" name="Freeform: Shape 63">
              <a:extLst>
                <a:ext uri="{FF2B5EF4-FFF2-40B4-BE49-F238E27FC236}">
                  <a16:creationId xmlns:a16="http://schemas.microsoft.com/office/drawing/2014/main" id="{331FE439-1FC7-45C2-8AD2-F3A8413DC757}"/>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5" name="Freeform: Shape 64">
              <a:extLst>
                <a:ext uri="{FF2B5EF4-FFF2-40B4-BE49-F238E27FC236}">
                  <a16:creationId xmlns:a16="http://schemas.microsoft.com/office/drawing/2014/main" id="{330FC178-7527-47EA-B308-51E6532FD602}"/>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6" name="Freeform: Shape 65">
              <a:extLst>
                <a:ext uri="{FF2B5EF4-FFF2-40B4-BE49-F238E27FC236}">
                  <a16:creationId xmlns:a16="http://schemas.microsoft.com/office/drawing/2014/main" id="{5E781FDD-EE98-43B1-81F9-39568D517042}"/>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7" name="Freeform: Shape 66">
              <a:extLst>
                <a:ext uri="{FF2B5EF4-FFF2-40B4-BE49-F238E27FC236}">
                  <a16:creationId xmlns:a16="http://schemas.microsoft.com/office/drawing/2014/main" id="{71791E7A-CA6A-41CB-92BF-E49C7D19307F}"/>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5014AEE7-E5DE-4E7E-8B16-DC656A347B52}"/>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65F8EDE1-9CB4-4F20-BABE-2BC627B038E2}"/>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25EC1FDD-E607-45F0-B09D-13A08DA58478}"/>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0474ED20-21F1-4A90-B8BE-440801B97EDE}"/>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72" name="Group 71">
            <a:extLst>
              <a:ext uri="{FF2B5EF4-FFF2-40B4-BE49-F238E27FC236}">
                <a16:creationId xmlns:a16="http://schemas.microsoft.com/office/drawing/2014/main" id="{A1DC7DC5-942D-4B37-ABA2-9B1E245F3A35}"/>
              </a:ext>
            </a:extLst>
          </p:cNvPr>
          <p:cNvGrpSpPr/>
          <p:nvPr/>
        </p:nvGrpSpPr>
        <p:grpSpPr>
          <a:xfrm rot="10800000">
            <a:off x="10204205" y="-626957"/>
            <a:ext cx="4297556" cy="5220200"/>
            <a:chOff x="5668775" y="1917931"/>
            <a:chExt cx="790769" cy="960539"/>
          </a:xfrm>
        </p:grpSpPr>
        <p:sp>
          <p:nvSpPr>
            <p:cNvPr id="73" name="Freeform: Shape 72">
              <a:extLst>
                <a:ext uri="{FF2B5EF4-FFF2-40B4-BE49-F238E27FC236}">
                  <a16:creationId xmlns:a16="http://schemas.microsoft.com/office/drawing/2014/main" id="{555D73A8-B587-44C1-B6AC-03360BB5393F}"/>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4978E0B0-FF53-4FF8-9B51-22499B804FC9}"/>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5BE5259D-0D9B-4B46-9D08-C6E098B09A1C}"/>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0AAABABF-3990-426E-BB95-C4CAC620927E}"/>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1EEDCDDF-3F05-4B02-8E52-EFF455875DE4}"/>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AF898B19-46F0-4E3F-833E-167D909421D8}"/>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E95581B0-664E-41C0-AFF8-66F679627CA2}"/>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75A17C73-F498-4CA1-8D19-5865464F6B40}"/>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7D93E27A-70D9-4F34-BF6B-1BCA9EB28EE6}"/>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6035B29F-044E-4DA0-9402-1C741970FBE2}"/>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2267EF42-A0B3-4C84-8D1D-8C1FB79AF3E7}"/>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3A2D8D99-183F-44FF-A05D-6F20C5A89781}"/>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CC76AE50-A8E1-440A-8714-5E3BD9D09889}"/>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CE3CD986-3C5D-4568-B0AC-23F2C1CE49ED}"/>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2CE04523-17EC-4B76-A296-C6E8BDC866F0}"/>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F8408785-E074-4AA5-BC50-82C314AAF4CF}"/>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0739AB02-FFA5-44A9-B888-F5F5F51FCD95}"/>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AF9F3791-F92A-4D4E-9E4C-2DDD31CC31D4}"/>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1A9973FA-C787-48B8-B6E6-181D34F1E5CE}"/>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DC85BCCC-A10C-4313-B7D8-45C40B610BA3}"/>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7161BDCC-886F-412C-8191-91D25C063958}"/>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B5812EF8-8A30-4660-91B8-1E052FC66755}"/>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28" name="Rectangle: Rounded Corners 27">
            <a:extLst>
              <a:ext uri="{FF2B5EF4-FFF2-40B4-BE49-F238E27FC236}">
                <a16:creationId xmlns:a16="http://schemas.microsoft.com/office/drawing/2014/main" id="{DC5687BC-2660-4595-AC55-11EFDBA13BF3}"/>
              </a:ext>
            </a:extLst>
          </p:cNvPr>
          <p:cNvSpPr/>
          <p:nvPr/>
        </p:nvSpPr>
        <p:spPr>
          <a:xfrm rot="16200000">
            <a:off x="-649521" y="3586165"/>
            <a:ext cx="4461840" cy="1255795"/>
          </a:xfrm>
          <a:prstGeom prst="roundRect">
            <a:avLst>
              <a:gd name="adj" fmla="val 12236"/>
            </a:avLst>
          </a:prstGeom>
          <a:gradFill>
            <a:gsLst>
              <a:gs pos="100000">
                <a:srgbClr val="002060">
                  <a:alpha val="0"/>
                </a:srgbClr>
              </a:gs>
              <a:gs pos="0">
                <a:srgbClr val="002060">
                  <a:alpha val="6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Graphic 9">
            <a:extLst>
              <a:ext uri="{FF2B5EF4-FFF2-40B4-BE49-F238E27FC236}">
                <a16:creationId xmlns:a16="http://schemas.microsoft.com/office/drawing/2014/main" id="{2703A71A-FCE5-4E7C-82C8-BBCE866CE313}"/>
              </a:ext>
            </a:extLst>
          </p:cNvPr>
          <p:cNvSpPr/>
          <p:nvPr/>
        </p:nvSpPr>
        <p:spPr>
          <a:xfrm>
            <a:off x="1672956" y="2067150"/>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CUSTOMER SEGMENTATION AND VALUE PLANNING</a:t>
            </a:r>
          </a:p>
        </p:txBody>
      </p:sp>
      <p:sp>
        <p:nvSpPr>
          <p:cNvPr id="30" name="Graphic 9">
            <a:extLst>
              <a:ext uri="{FF2B5EF4-FFF2-40B4-BE49-F238E27FC236}">
                <a16:creationId xmlns:a16="http://schemas.microsoft.com/office/drawing/2014/main" id="{AC954F08-767B-47E3-9FC5-2E3E720FDE13}"/>
              </a:ext>
            </a:extLst>
          </p:cNvPr>
          <p:cNvSpPr/>
          <p:nvPr/>
        </p:nvSpPr>
        <p:spPr>
          <a:xfrm>
            <a:off x="1672956" y="3210588"/>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LOYALTY AND CUSTOMER SATISFACTION PROGRAMS </a:t>
            </a:r>
          </a:p>
        </p:txBody>
      </p:sp>
      <p:sp>
        <p:nvSpPr>
          <p:cNvPr id="31" name="Graphic 9">
            <a:extLst>
              <a:ext uri="{FF2B5EF4-FFF2-40B4-BE49-F238E27FC236}">
                <a16:creationId xmlns:a16="http://schemas.microsoft.com/office/drawing/2014/main" id="{FC803460-7A27-4556-8E2D-D9421E130328}"/>
              </a:ext>
            </a:extLst>
          </p:cNvPr>
          <p:cNvSpPr/>
          <p:nvPr/>
        </p:nvSpPr>
        <p:spPr>
          <a:xfrm>
            <a:off x="1672956" y="4354026"/>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CHANNEL CONSOLIDATION AND RATIONALIZATION </a:t>
            </a:r>
          </a:p>
        </p:txBody>
      </p:sp>
      <p:sp>
        <p:nvSpPr>
          <p:cNvPr id="32" name="Graphic 9">
            <a:extLst>
              <a:ext uri="{FF2B5EF4-FFF2-40B4-BE49-F238E27FC236}">
                <a16:creationId xmlns:a16="http://schemas.microsoft.com/office/drawing/2014/main" id="{D7AF88DD-FD03-4EDE-A5A2-275D41AB76E0}"/>
              </a:ext>
            </a:extLst>
          </p:cNvPr>
          <p:cNvSpPr/>
          <p:nvPr/>
        </p:nvSpPr>
        <p:spPr>
          <a:xfrm>
            <a:off x="1672956" y="5497464"/>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IMPROVE SALES FORCE EFFECTIVENESS</a:t>
            </a:r>
          </a:p>
        </p:txBody>
      </p:sp>
      <p:sp>
        <p:nvSpPr>
          <p:cNvPr id="33" name="Rectangle 32">
            <a:extLst>
              <a:ext uri="{FF2B5EF4-FFF2-40B4-BE49-F238E27FC236}">
                <a16:creationId xmlns:a16="http://schemas.microsoft.com/office/drawing/2014/main" id="{528A96CC-F642-4226-8F3F-8CD9480A8843}"/>
              </a:ext>
            </a:extLst>
          </p:cNvPr>
          <p:cNvSpPr/>
          <p:nvPr/>
        </p:nvSpPr>
        <p:spPr>
          <a:xfrm rot="16200000">
            <a:off x="-119856" y="4060174"/>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SALES &amp; MARKETING</a:t>
            </a:r>
          </a:p>
        </p:txBody>
      </p:sp>
      <p:sp>
        <p:nvSpPr>
          <p:cNvPr id="34" name="Rectangle: Rounded Corners 33">
            <a:extLst>
              <a:ext uri="{FF2B5EF4-FFF2-40B4-BE49-F238E27FC236}">
                <a16:creationId xmlns:a16="http://schemas.microsoft.com/office/drawing/2014/main" id="{D0B8BEE5-704F-468B-A97B-650556421D78}"/>
              </a:ext>
            </a:extLst>
          </p:cNvPr>
          <p:cNvSpPr/>
          <p:nvPr/>
        </p:nvSpPr>
        <p:spPr>
          <a:xfrm>
            <a:off x="4207049" y="1983143"/>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Target, up-sell and cross-sell to High Value Customers (HVC)</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Exit unprofitable customers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Service level differentiation</a:t>
            </a:r>
          </a:p>
        </p:txBody>
      </p:sp>
      <p:sp>
        <p:nvSpPr>
          <p:cNvPr id="35" name="Rectangle: Rounded Corners 34">
            <a:extLst>
              <a:ext uri="{FF2B5EF4-FFF2-40B4-BE49-F238E27FC236}">
                <a16:creationId xmlns:a16="http://schemas.microsoft.com/office/drawing/2014/main" id="{090C8ED8-AB78-4DBC-9746-9329CDA76009}"/>
              </a:ext>
            </a:extLst>
          </p:cNvPr>
          <p:cNvSpPr/>
          <p:nvPr/>
        </p:nvSpPr>
        <p:spPr>
          <a:xfrm>
            <a:off x="4207049" y="3126581"/>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Retention programs for HVC, increase perceived switching costs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Surveys and other tools build perception of value</a:t>
            </a:r>
          </a:p>
        </p:txBody>
      </p:sp>
      <p:sp>
        <p:nvSpPr>
          <p:cNvPr id="36" name="Rectangle: Rounded Corners 35">
            <a:extLst>
              <a:ext uri="{FF2B5EF4-FFF2-40B4-BE49-F238E27FC236}">
                <a16:creationId xmlns:a16="http://schemas.microsoft.com/office/drawing/2014/main" id="{EB9BD813-871B-4FEF-BE1F-6F82B515A3A5}"/>
              </a:ext>
            </a:extLst>
          </p:cNvPr>
          <p:cNvSpPr/>
          <p:nvPr/>
        </p:nvSpPr>
        <p:spPr>
          <a:xfrm>
            <a:off x="4207049" y="4270019"/>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Sales, Service and Fulfillment channel process optimization</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Vendor consolidation/rationalization</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Training (decrease time to resolution)</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Online tool development (decreases live channel interactions)</a:t>
            </a:r>
          </a:p>
        </p:txBody>
      </p:sp>
      <p:sp>
        <p:nvSpPr>
          <p:cNvPr id="37" name="Rectangle: Rounded Corners 36">
            <a:extLst>
              <a:ext uri="{FF2B5EF4-FFF2-40B4-BE49-F238E27FC236}">
                <a16:creationId xmlns:a16="http://schemas.microsoft.com/office/drawing/2014/main" id="{1B16D883-BB0D-4E58-86BE-CF09FAC15284}"/>
              </a:ext>
            </a:extLst>
          </p:cNvPr>
          <p:cNvSpPr/>
          <p:nvPr/>
        </p:nvSpPr>
        <p:spPr>
          <a:xfrm>
            <a:off x="4207049" y="5413457"/>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Improve personalized sales efforts, sales automation, improve tendering process, reduce customer specific customization</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Transfer sales to on-line channel, sales agents, external value chain partners</a:t>
            </a:r>
          </a:p>
        </p:txBody>
      </p:sp>
      <p:sp>
        <p:nvSpPr>
          <p:cNvPr id="38" name="Rectangle 37">
            <a:extLst>
              <a:ext uri="{FF2B5EF4-FFF2-40B4-BE49-F238E27FC236}">
                <a16:creationId xmlns:a16="http://schemas.microsoft.com/office/drawing/2014/main" id="{9990C541-8723-4070-91B0-360459067A18}"/>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39" name="Rectangle 38">
            <a:extLst>
              <a:ext uri="{FF2B5EF4-FFF2-40B4-BE49-F238E27FC236}">
                <a16:creationId xmlns:a16="http://schemas.microsoft.com/office/drawing/2014/main" id="{2A7DBED5-1F1B-4D19-9A57-EA73559FB67E}"/>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cxnSp>
        <p:nvCxnSpPr>
          <p:cNvPr id="40" name="Straight Connector 39">
            <a:extLst>
              <a:ext uri="{FF2B5EF4-FFF2-40B4-BE49-F238E27FC236}">
                <a16:creationId xmlns:a16="http://schemas.microsoft.com/office/drawing/2014/main" id="{FE29868D-C540-4F26-9B8A-CBD62ECA886B}"/>
              </a:ext>
            </a:extLst>
          </p:cNvPr>
          <p:cNvCxnSpPr>
            <a:cxnSpLocks/>
            <a:stCxn id="34" idx="3"/>
            <a:endCxn id="44" idx="1"/>
          </p:cNvCxnSpPr>
          <p:nvPr/>
        </p:nvCxnSpPr>
        <p:spPr>
          <a:xfrm>
            <a:off x="8528225" y="2498905"/>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823C5EE-ED7C-4920-8F8B-61D98E0DA04E}"/>
              </a:ext>
            </a:extLst>
          </p:cNvPr>
          <p:cNvCxnSpPr>
            <a:cxnSpLocks/>
            <a:stCxn id="35" idx="3"/>
            <a:endCxn id="47" idx="1"/>
          </p:cNvCxnSpPr>
          <p:nvPr/>
        </p:nvCxnSpPr>
        <p:spPr>
          <a:xfrm>
            <a:off x="8528225" y="3642343"/>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2C704E8-A156-4C16-AA7C-DFFFD711113E}"/>
              </a:ext>
            </a:extLst>
          </p:cNvPr>
          <p:cNvCxnSpPr>
            <a:cxnSpLocks/>
            <a:stCxn id="36" idx="3"/>
            <a:endCxn id="46" idx="1"/>
          </p:cNvCxnSpPr>
          <p:nvPr/>
        </p:nvCxnSpPr>
        <p:spPr>
          <a:xfrm>
            <a:off x="8528225" y="4785781"/>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379400D-AE31-4582-8671-751FF918A61B}"/>
              </a:ext>
            </a:extLst>
          </p:cNvPr>
          <p:cNvCxnSpPr>
            <a:cxnSpLocks/>
            <a:stCxn id="37" idx="3"/>
            <a:endCxn id="45" idx="1"/>
          </p:cNvCxnSpPr>
          <p:nvPr/>
        </p:nvCxnSpPr>
        <p:spPr>
          <a:xfrm>
            <a:off x="8528225" y="5929219"/>
            <a:ext cx="515584" cy="0"/>
          </a:xfrm>
          <a:prstGeom prst="line">
            <a:avLst/>
          </a:prstGeom>
          <a:ln w="12700">
            <a:gradFill>
              <a:gsLst>
                <a:gs pos="0">
                  <a:schemeClr val="bg1">
                    <a:alpha val="0"/>
                  </a:schemeClr>
                </a:gs>
                <a:gs pos="100000">
                  <a:schemeClr val="bg1"/>
                </a:gs>
              </a:gsLst>
              <a:lin ang="0" scaled="0"/>
            </a:gradFill>
            <a:tailEnd type="none"/>
          </a:ln>
        </p:spPr>
        <p:style>
          <a:lnRef idx="1">
            <a:schemeClr val="accent1"/>
          </a:lnRef>
          <a:fillRef idx="0">
            <a:schemeClr val="accent1"/>
          </a:fillRef>
          <a:effectRef idx="0">
            <a:schemeClr val="accent1"/>
          </a:effectRef>
          <a:fontRef idx="minor">
            <a:schemeClr val="tx1"/>
          </a:fontRef>
        </p:style>
      </p:cxnSp>
      <p:sp>
        <p:nvSpPr>
          <p:cNvPr id="44" name="Rectangle: Rounded Corners 43">
            <a:extLst>
              <a:ext uri="{FF2B5EF4-FFF2-40B4-BE49-F238E27FC236}">
                <a16:creationId xmlns:a16="http://schemas.microsoft.com/office/drawing/2014/main" id="{C08FE9A6-7E1B-45C2-8528-4446C65CB9D7}"/>
              </a:ext>
            </a:extLst>
          </p:cNvPr>
          <p:cNvSpPr/>
          <p:nvPr/>
        </p:nvSpPr>
        <p:spPr>
          <a:xfrm>
            <a:off x="9043809" y="2009542"/>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Optimized spend and focus, decreased service costs, helps build loyalty </a:t>
            </a:r>
          </a:p>
        </p:txBody>
      </p:sp>
      <p:sp>
        <p:nvSpPr>
          <p:cNvPr id="45" name="Rectangle: Rounded Corners 44">
            <a:extLst>
              <a:ext uri="{FF2B5EF4-FFF2-40B4-BE49-F238E27FC236}">
                <a16:creationId xmlns:a16="http://schemas.microsoft.com/office/drawing/2014/main" id="{F2684A72-1BCD-4231-87D8-401A27B38542}"/>
              </a:ext>
            </a:extLst>
          </p:cNvPr>
          <p:cNvSpPr/>
          <p:nvPr/>
        </p:nvSpPr>
        <p:spPr>
          <a:xfrm>
            <a:off x="9043809" y="5439856"/>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Improved sales force efficiency, decreased direct sales costs</a:t>
            </a:r>
          </a:p>
        </p:txBody>
      </p:sp>
      <p:sp>
        <p:nvSpPr>
          <p:cNvPr id="46" name="Rectangle: Rounded Corners 45">
            <a:extLst>
              <a:ext uri="{FF2B5EF4-FFF2-40B4-BE49-F238E27FC236}">
                <a16:creationId xmlns:a16="http://schemas.microsoft.com/office/drawing/2014/main" id="{591704E9-1B23-4211-AFAF-40E010C69BDD}"/>
              </a:ext>
            </a:extLst>
          </p:cNvPr>
          <p:cNvSpPr/>
          <p:nvPr/>
        </p:nvSpPr>
        <p:spPr>
          <a:xfrm>
            <a:off x="9043809" y="4296418"/>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Self service methods and live channel streamlining reduce sales costs</a:t>
            </a:r>
          </a:p>
        </p:txBody>
      </p:sp>
      <p:sp>
        <p:nvSpPr>
          <p:cNvPr id="47" name="Rectangle: Rounded Corners 46">
            <a:extLst>
              <a:ext uri="{FF2B5EF4-FFF2-40B4-BE49-F238E27FC236}">
                <a16:creationId xmlns:a16="http://schemas.microsoft.com/office/drawing/2014/main" id="{31A86855-8CDF-4279-9CFF-FD660ABA3EBB}"/>
              </a:ext>
            </a:extLst>
          </p:cNvPr>
          <p:cNvSpPr/>
          <p:nvPr/>
        </p:nvSpPr>
        <p:spPr>
          <a:xfrm>
            <a:off x="9043809" y="3152980"/>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Increased customer loyalty, decreased new customer acquisition costs</a:t>
            </a:r>
          </a:p>
        </p:txBody>
      </p:sp>
      <p:grpSp>
        <p:nvGrpSpPr>
          <p:cNvPr id="95" name="Group 94">
            <a:extLst>
              <a:ext uri="{FF2B5EF4-FFF2-40B4-BE49-F238E27FC236}">
                <a16:creationId xmlns:a16="http://schemas.microsoft.com/office/drawing/2014/main" id="{63B6B11C-15CD-4DB1-91FE-D51F841FE013}"/>
              </a:ext>
            </a:extLst>
          </p:cNvPr>
          <p:cNvGrpSpPr/>
          <p:nvPr/>
        </p:nvGrpSpPr>
        <p:grpSpPr>
          <a:xfrm>
            <a:off x="672249" y="-451993"/>
            <a:ext cx="1055100" cy="1055074"/>
            <a:chOff x="3574257" y="-97394"/>
            <a:chExt cx="1063056" cy="1063030"/>
          </a:xfrm>
        </p:grpSpPr>
        <p:sp>
          <p:nvSpPr>
            <p:cNvPr id="96" name="Freeform: Shape 95">
              <a:extLst>
                <a:ext uri="{FF2B5EF4-FFF2-40B4-BE49-F238E27FC236}">
                  <a16:creationId xmlns:a16="http://schemas.microsoft.com/office/drawing/2014/main" id="{12F4DC7E-2473-4256-A7F1-29AA4D456594}"/>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2AB47566-0DBB-4DAC-BB8A-445239C2228B}"/>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BDFBCAF1-5AE2-4A9C-9054-2BB8388506A6}"/>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1FD22EB0-10DB-4C7C-9C82-4A5A00F11795}"/>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3DC3B1AC-3E13-4545-9AE3-63AFD3476BD2}"/>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C270B727-0B52-49BB-9431-0AE03A607F7B}"/>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46AACFBE-9CE6-436E-BCA9-25CBF340DA52}"/>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3BE45F51-ED89-4120-B539-6C8C61D6A1B8}"/>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2A76B14F-A913-4C5F-893F-457997F74CC4}"/>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DA0A7CDA-A36E-4135-A32F-FFF895A2EB5E}"/>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4246C954-0E78-4EFC-ACD8-2D13EAD88C23}"/>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107" name="TextBox 106">
            <a:extLst>
              <a:ext uri="{FF2B5EF4-FFF2-40B4-BE49-F238E27FC236}">
                <a16:creationId xmlns:a16="http://schemas.microsoft.com/office/drawing/2014/main" id="{832D2633-DA82-EF4A-BA97-71CCA90A83AF}"/>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SALES &amp; MARKETING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65">
            <a:extLst>
              <a:ext uri="{FF2B5EF4-FFF2-40B4-BE49-F238E27FC236}">
                <a16:creationId xmlns:a16="http://schemas.microsoft.com/office/drawing/2014/main" id="{6ECF8FD3-2D3F-47AE-ABA2-F77F2C0F7386}"/>
              </a:ext>
            </a:extLst>
          </p:cNvPr>
          <p:cNvGrpSpPr/>
          <p:nvPr/>
        </p:nvGrpSpPr>
        <p:grpSpPr>
          <a:xfrm>
            <a:off x="-1164276" y="-1393614"/>
            <a:ext cx="4636034" cy="4464238"/>
            <a:chOff x="7416801" y="3824149"/>
            <a:chExt cx="1119157" cy="1077686"/>
          </a:xfrm>
        </p:grpSpPr>
        <p:sp>
          <p:nvSpPr>
            <p:cNvPr id="67" name="Freeform: Shape 66">
              <a:extLst>
                <a:ext uri="{FF2B5EF4-FFF2-40B4-BE49-F238E27FC236}">
                  <a16:creationId xmlns:a16="http://schemas.microsoft.com/office/drawing/2014/main" id="{D537BB61-0A69-47FB-8CE2-03A7EEF2C4E5}"/>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8" name="Freeform: Shape 67">
              <a:extLst>
                <a:ext uri="{FF2B5EF4-FFF2-40B4-BE49-F238E27FC236}">
                  <a16:creationId xmlns:a16="http://schemas.microsoft.com/office/drawing/2014/main" id="{B99396BB-496C-4970-BFD0-28E5BE7B2A63}"/>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69" name="Freeform: Shape 68">
              <a:extLst>
                <a:ext uri="{FF2B5EF4-FFF2-40B4-BE49-F238E27FC236}">
                  <a16:creationId xmlns:a16="http://schemas.microsoft.com/office/drawing/2014/main" id="{24A46AA1-C6E7-4AB1-985E-84B4CACB2BA2}"/>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0" name="Freeform: Shape 69">
              <a:extLst>
                <a:ext uri="{FF2B5EF4-FFF2-40B4-BE49-F238E27FC236}">
                  <a16:creationId xmlns:a16="http://schemas.microsoft.com/office/drawing/2014/main" id="{5DEC10D3-00F9-4F5D-8165-532866660732}"/>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1" name="Freeform: Shape 70">
              <a:extLst>
                <a:ext uri="{FF2B5EF4-FFF2-40B4-BE49-F238E27FC236}">
                  <a16:creationId xmlns:a16="http://schemas.microsoft.com/office/drawing/2014/main" id="{F4DF9112-62EF-4A25-8DA0-D5254649BF7C}"/>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2" name="Freeform: Shape 71">
              <a:extLst>
                <a:ext uri="{FF2B5EF4-FFF2-40B4-BE49-F238E27FC236}">
                  <a16:creationId xmlns:a16="http://schemas.microsoft.com/office/drawing/2014/main" id="{6A05A690-DFE2-439A-9DDC-AA390A9A8753}"/>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3" name="Freeform: Shape 72">
              <a:extLst>
                <a:ext uri="{FF2B5EF4-FFF2-40B4-BE49-F238E27FC236}">
                  <a16:creationId xmlns:a16="http://schemas.microsoft.com/office/drawing/2014/main" id="{4C9A6117-DDD6-4DF4-950F-89B3E2E5910E}"/>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D77F94D6-8ADD-4A87-AA19-5318EE3A723B}"/>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D7D66A7A-9D28-4630-BCC8-6FECCD865F5E}"/>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369679D0-422D-4AAF-96F8-35CF85E20F8B}"/>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276D2665-D2FF-4A3D-BBBF-B4D81B7191F0}"/>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3F022B2C-6BA5-4496-9986-9B4157DCBBED}"/>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D9D9716D-46B7-4FA9-9746-5B2BF2D69D0D}"/>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C4BCBF88-355E-4D1D-A959-0D6F6E20C3C2}"/>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B8D7BBCB-2783-42A8-93DD-56143A27C9A2}"/>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532739AA-B370-4AE1-BCF6-B4256BB6C8C2}"/>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38941548-AF7F-4203-8D6A-0767C0C5F3D6}"/>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4FF52B33-2AFC-4B73-BB2D-6AE5B2D71B5C}"/>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F8AAD0B4-6608-42F1-96F1-04554EDC8C32}"/>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E6DA23D1-B972-4457-88C3-26EB970C8835}"/>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F7B85994-2C13-4FBD-95DB-A929CEBB9B99}"/>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A872FAF7-7AF4-4EF1-A8BC-648DF514977E}"/>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chemeClr val="bg1">
                      <a:alpha val="2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12" name="Group 111">
            <a:extLst>
              <a:ext uri="{FF2B5EF4-FFF2-40B4-BE49-F238E27FC236}">
                <a16:creationId xmlns:a16="http://schemas.microsoft.com/office/drawing/2014/main" id="{A3F09B72-B8AB-4FE1-8074-E27D81913A1C}"/>
              </a:ext>
            </a:extLst>
          </p:cNvPr>
          <p:cNvGrpSpPr/>
          <p:nvPr/>
        </p:nvGrpSpPr>
        <p:grpSpPr>
          <a:xfrm>
            <a:off x="265960" y="5812968"/>
            <a:ext cx="1560312" cy="1560274"/>
            <a:chOff x="3574257" y="-97394"/>
            <a:chExt cx="1063056" cy="1063030"/>
          </a:xfrm>
        </p:grpSpPr>
        <p:sp>
          <p:nvSpPr>
            <p:cNvPr id="113" name="Freeform: Shape 112">
              <a:extLst>
                <a:ext uri="{FF2B5EF4-FFF2-40B4-BE49-F238E27FC236}">
                  <a16:creationId xmlns:a16="http://schemas.microsoft.com/office/drawing/2014/main" id="{FE61F96C-D1AD-4A1A-8A5A-FA35F51821AF}"/>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49B31337-E1F8-4121-A996-F66617898EDB}"/>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57410895-37D9-401E-9170-AB1A0E648D6F}"/>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1E610101-96A0-4516-ADAE-7D8F9C57712B}"/>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4A847440-D295-4083-9852-E30A5C679A14}"/>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2174B911-DBFF-414A-80A7-6E0E9266D243}"/>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969D7998-BC93-423F-B640-78ADDC4EE61D}"/>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2A268EAB-ADC7-4F30-A3D8-C7D0188725BB}"/>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DB6A0910-C645-46AA-8AD9-B919295FA6AD}"/>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D4C7EB0C-3156-453A-817E-661434CC4DF5}"/>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71385DCA-3608-48A1-B271-F6749B128436}"/>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chemeClr val="accent1">
                      <a:lumMod val="60000"/>
                      <a:lumOff val="40000"/>
                      <a:alpha val="50000"/>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89" name="Group 88">
            <a:extLst>
              <a:ext uri="{FF2B5EF4-FFF2-40B4-BE49-F238E27FC236}">
                <a16:creationId xmlns:a16="http://schemas.microsoft.com/office/drawing/2014/main" id="{858C1C0A-3762-4442-A080-A3E29CBB7F8F}"/>
              </a:ext>
            </a:extLst>
          </p:cNvPr>
          <p:cNvGrpSpPr/>
          <p:nvPr/>
        </p:nvGrpSpPr>
        <p:grpSpPr>
          <a:xfrm rot="12483328">
            <a:off x="9503327" y="2093325"/>
            <a:ext cx="4297556" cy="5220200"/>
            <a:chOff x="5668775" y="1917931"/>
            <a:chExt cx="790769" cy="960539"/>
          </a:xfrm>
        </p:grpSpPr>
        <p:sp>
          <p:nvSpPr>
            <p:cNvPr id="90" name="Freeform: Shape 89">
              <a:extLst>
                <a:ext uri="{FF2B5EF4-FFF2-40B4-BE49-F238E27FC236}">
                  <a16:creationId xmlns:a16="http://schemas.microsoft.com/office/drawing/2014/main" id="{CE477684-58CA-4672-A2B6-DBAF029BDD8F}"/>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2BC60B3B-E000-4301-BB04-F1FD0BEF4EB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58292212-1170-4DB1-8021-F5520FFA1543}"/>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8CBEB844-64B2-4F30-9B21-0EF9A80D2A8E}"/>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07E52553-D761-405C-BD5D-85CD62CDF8BD}"/>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B7C08360-9CCA-48AF-A6A7-FF837616264A}"/>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24DA3C97-C2BD-401F-806E-9CF89FFB9525}"/>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BDAC3BBE-D82C-4845-8284-084AB7A1DBE2}"/>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91B106CC-93EC-4245-B108-4960345874FA}"/>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516575B7-8C45-4FD6-AA9D-A7EFBF88563E}"/>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8A659193-B950-4A0C-AB51-D63A3B882177}"/>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3628AA4A-1371-4378-AE58-A2CEB7FE451A}"/>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9CB3ED7D-749F-4483-907D-5DC046FCF977}"/>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BA4094D4-F75B-4C76-9748-BC6E4AE3A516}"/>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A43BD1D9-FA76-417A-9B33-794A86461571}"/>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01427216-3C26-4A8C-9853-412DB52DA7B3}"/>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AE4B351E-9710-4287-92E6-B92F1D4AFCE6}"/>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60E23501-9A84-45A8-8B8E-83BEDD7579D6}"/>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7A108DFC-FDA0-4D8C-B69C-D7DF4E1B982A}"/>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8D06391B-1974-4FC3-A1FF-C5EF279DC5B1}"/>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E9E55B0E-D5DA-490C-BD05-31CF822A10C9}"/>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B10942B5-00D4-43C0-B408-946C94989B83}"/>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chemeClr val="accent4">
                      <a:lumMod val="60000"/>
                      <a:lumOff val="40000"/>
                      <a:alpha val="78113"/>
                    </a:scheme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42" name="Group 41">
            <a:extLst>
              <a:ext uri="{FF2B5EF4-FFF2-40B4-BE49-F238E27FC236}">
                <a16:creationId xmlns:a16="http://schemas.microsoft.com/office/drawing/2014/main" id="{6231A197-2F89-46EE-A086-1BA5C10184F6}"/>
              </a:ext>
            </a:extLst>
          </p:cNvPr>
          <p:cNvGrpSpPr/>
          <p:nvPr/>
        </p:nvGrpSpPr>
        <p:grpSpPr>
          <a:xfrm>
            <a:off x="953501" y="1541721"/>
            <a:ext cx="10285000" cy="4903262"/>
            <a:chOff x="953501" y="1541721"/>
            <a:chExt cx="10285000" cy="4903262"/>
          </a:xfrm>
        </p:grpSpPr>
        <p:sp>
          <p:nvSpPr>
            <p:cNvPr id="43" name="Rectangle: Rounded Corners 42">
              <a:extLst>
                <a:ext uri="{FF2B5EF4-FFF2-40B4-BE49-F238E27FC236}">
                  <a16:creationId xmlns:a16="http://schemas.microsoft.com/office/drawing/2014/main" id="{C2FDEDBA-EC8D-4212-9730-008461ED8AF2}"/>
                </a:ext>
              </a:extLst>
            </p:cNvPr>
            <p:cNvSpPr/>
            <p:nvPr/>
          </p:nvSpPr>
          <p:spPr>
            <a:xfrm rot="16200000">
              <a:off x="-649521" y="3586165"/>
              <a:ext cx="4461840" cy="1255795"/>
            </a:xfrm>
            <a:prstGeom prst="roundRect">
              <a:avLst>
                <a:gd name="adj" fmla="val 12236"/>
              </a:avLst>
            </a:prstGeom>
            <a:gradFill>
              <a:gsLst>
                <a:gs pos="100000">
                  <a:srgbClr val="002060">
                    <a:alpha val="0"/>
                  </a:srgbClr>
                </a:gs>
                <a:gs pos="0">
                  <a:srgbClr val="002060">
                    <a:alpha val="6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Graphic 9">
              <a:extLst>
                <a:ext uri="{FF2B5EF4-FFF2-40B4-BE49-F238E27FC236}">
                  <a16:creationId xmlns:a16="http://schemas.microsoft.com/office/drawing/2014/main" id="{610CC047-F676-4A60-B70F-BBC4FF299501}"/>
                </a:ext>
              </a:extLst>
            </p:cNvPr>
            <p:cNvSpPr/>
            <p:nvPr/>
          </p:nvSpPr>
          <p:spPr>
            <a:xfrm>
              <a:off x="1672956" y="2067150"/>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PORTFOLIO MANAGEMENT</a:t>
              </a:r>
            </a:p>
          </p:txBody>
        </p:sp>
        <p:sp>
          <p:nvSpPr>
            <p:cNvPr id="45" name="Graphic 9">
              <a:extLst>
                <a:ext uri="{FF2B5EF4-FFF2-40B4-BE49-F238E27FC236}">
                  <a16:creationId xmlns:a16="http://schemas.microsoft.com/office/drawing/2014/main" id="{CD86AEC0-0CE0-455F-BE22-6798D675E91F}"/>
                </a:ext>
              </a:extLst>
            </p:cNvPr>
            <p:cNvSpPr/>
            <p:nvPr/>
          </p:nvSpPr>
          <p:spPr>
            <a:xfrm>
              <a:off x="1672956" y="3210588"/>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OPERATIONAL EFFICIENCY</a:t>
              </a:r>
            </a:p>
          </p:txBody>
        </p:sp>
        <p:sp>
          <p:nvSpPr>
            <p:cNvPr id="46" name="Graphic 9">
              <a:extLst>
                <a:ext uri="{FF2B5EF4-FFF2-40B4-BE49-F238E27FC236}">
                  <a16:creationId xmlns:a16="http://schemas.microsoft.com/office/drawing/2014/main" id="{164AFCFD-F949-4FCE-858C-17329A3B8238}"/>
                </a:ext>
              </a:extLst>
            </p:cNvPr>
            <p:cNvSpPr/>
            <p:nvPr/>
          </p:nvSpPr>
          <p:spPr>
            <a:xfrm>
              <a:off x="1672956" y="4354026"/>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MODULARITY AND COMMON PLATFORMS</a:t>
              </a:r>
            </a:p>
          </p:txBody>
        </p:sp>
        <p:sp>
          <p:nvSpPr>
            <p:cNvPr id="47" name="Graphic 9">
              <a:extLst>
                <a:ext uri="{FF2B5EF4-FFF2-40B4-BE49-F238E27FC236}">
                  <a16:creationId xmlns:a16="http://schemas.microsoft.com/office/drawing/2014/main" id="{65B1BC76-D1BE-4092-903F-DF6C7EF0085A}"/>
                </a:ext>
              </a:extLst>
            </p:cNvPr>
            <p:cNvSpPr/>
            <p:nvPr/>
          </p:nvSpPr>
          <p:spPr>
            <a:xfrm>
              <a:off x="1672956" y="5497464"/>
              <a:ext cx="2194692" cy="863510"/>
            </a:xfrm>
            <a:custGeom>
              <a:avLst/>
              <a:gdLst>
                <a:gd name="connsiteX0" fmla="*/ 1803083 w 2057400"/>
                <a:gd name="connsiteY0" fmla="*/ 0 h 914400"/>
                <a:gd name="connsiteX1" fmla="*/ 144018 w 2057400"/>
                <a:gd name="connsiteY1" fmla="*/ 0 h 914400"/>
                <a:gd name="connsiteX2" fmla="*/ 0 w 2057400"/>
                <a:gd name="connsiteY2" fmla="*/ 144018 h 914400"/>
                <a:gd name="connsiteX3" fmla="*/ 0 w 2057400"/>
                <a:gd name="connsiteY3" fmla="*/ 770382 h 914400"/>
                <a:gd name="connsiteX4" fmla="*/ 144018 w 2057400"/>
                <a:gd name="connsiteY4" fmla="*/ 914400 h 914400"/>
                <a:gd name="connsiteX5" fmla="*/ 1803083 w 2057400"/>
                <a:gd name="connsiteY5" fmla="*/ 914400 h 914400"/>
                <a:gd name="connsiteX6" fmla="*/ 1938814 w 2057400"/>
                <a:gd name="connsiteY6" fmla="*/ 818579 h 914400"/>
                <a:gd name="connsiteX7" fmla="*/ 2057591 w 2057400"/>
                <a:gd name="connsiteY7" fmla="*/ 484442 h 914400"/>
                <a:gd name="connsiteX8" fmla="*/ 2057591 w 2057400"/>
                <a:gd name="connsiteY8" fmla="*/ 429863 h 914400"/>
                <a:gd name="connsiteX9" fmla="*/ 1938814 w 2057400"/>
                <a:gd name="connsiteY9" fmla="*/ 95726 h 914400"/>
                <a:gd name="connsiteX10" fmla="*/ 1803083 w 2057400"/>
                <a:gd name="connsiteY10"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57400" h="914400">
                  <a:moveTo>
                    <a:pt x="1803083" y="0"/>
                  </a:moveTo>
                  <a:lnTo>
                    <a:pt x="144018" y="0"/>
                  </a:lnTo>
                  <a:cubicBezTo>
                    <a:pt x="64484" y="0"/>
                    <a:pt x="0" y="64484"/>
                    <a:pt x="0" y="144018"/>
                  </a:cubicBezTo>
                  <a:lnTo>
                    <a:pt x="0" y="770382"/>
                  </a:lnTo>
                  <a:cubicBezTo>
                    <a:pt x="0" y="849916"/>
                    <a:pt x="64484" y="914400"/>
                    <a:pt x="144018" y="914400"/>
                  </a:cubicBezTo>
                  <a:lnTo>
                    <a:pt x="1803083" y="914400"/>
                  </a:lnTo>
                  <a:cubicBezTo>
                    <a:pt x="1864043" y="914400"/>
                    <a:pt x="1918335" y="876014"/>
                    <a:pt x="1938814" y="818579"/>
                  </a:cubicBezTo>
                  <a:lnTo>
                    <a:pt x="2057591" y="484442"/>
                  </a:lnTo>
                  <a:cubicBezTo>
                    <a:pt x="2063877" y="466820"/>
                    <a:pt x="2063877" y="447485"/>
                    <a:pt x="2057591" y="429863"/>
                  </a:cubicBezTo>
                  <a:lnTo>
                    <a:pt x="1938814" y="95726"/>
                  </a:lnTo>
                  <a:cubicBezTo>
                    <a:pt x="1918335" y="38386"/>
                    <a:pt x="1864043" y="0"/>
                    <a:pt x="1803083" y="0"/>
                  </a:cubicBezTo>
                  <a:close/>
                </a:path>
              </a:pathLst>
            </a:cu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0" numCol="1" spcCol="0" rtlCol="0" fromWordArt="0" anchor="ctr" anchorCtr="0" forceAA="0" compatLnSpc="1">
              <a:prstTxWarp prst="textNoShape">
                <a:avLst/>
              </a:prstTxWarp>
              <a:noAutofit/>
            </a:bodyPr>
            <a:lstStyle/>
            <a:p>
              <a:pPr algn="ctr">
                <a:lnSpc>
                  <a:spcPts val="1600"/>
                </a:lnSpc>
                <a:spcAft>
                  <a:spcPts val="1200"/>
                </a:spcAft>
              </a:pPr>
              <a:r>
                <a:rPr lang="en-US" altLang="en-US" sz="1000" b="1" dirty="0">
                  <a:solidFill>
                    <a:srgbClr val="FFFFFF"/>
                  </a:solidFill>
                  <a:latin typeface="Century Gothic" panose="020B0502020202020204" pitchFamily="34" charset="0"/>
                </a:rPr>
                <a:t>TECHNOLOGY LEVERAGE</a:t>
              </a:r>
            </a:p>
          </p:txBody>
        </p:sp>
        <p:sp>
          <p:nvSpPr>
            <p:cNvPr id="48" name="Rectangle 47">
              <a:extLst>
                <a:ext uri="{FF2B5EF4-FFF2-40B4-BE49-F238E27FC236}">
                  <a16:creationId xmlns:a16="http://schemas.microsoft.com/office/drawing/2014/main" id="{761F439B-5F87-4B60-975B-2AE2B4135712}"/>
                </a:ext>
              </a:extLst>
            </p:cNvPr>
            <p:cNvSpPr/>
            <p:nvPr/>
          </p:nvSpPr>
          <p:spPr>
            <a:xfrm rot="16200000">
              <a:off x="-119856" y="4060174"/>
              <a:ext cx="2792744"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PRODUCT DEVELOPMENT</a:t>
              </a:r>
            </a:p>
          </p:txBody>
        </p:sp>
        <p:sp>
          <p:nvSpPr>
            <p:cNvPr id="49" name="Rectangle: Rounded Corners 48">
              <a:extLst>
                <a:ext uri="{FF2B5EF4-FFF2-40B4-BE49-F238E27FC236}">
                  <a16:creationId xmlns:a16="http://schemas.microsoft.com/office/drawing/2014/main" id="{37F2EE8E-851B-44EC-9D3C-3CD3B8A3D677}"/>
                </a:ext>
              </a:extLst>
            </p:cNvPr>
            <p:cNvSpPr/>
            <p:nvPr/>
          </p:nvSpPr>
          <p:spPr>
            <a:xfrm>
              <a:off x="4207049" y="1983143"/>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Portfolio level decision making at control gates to optimize R&amp;D pipeline value, risk level and resource use:</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Customer insight, technology insight and business case driven process</a:t>
              </a:r>
            </a:p>
            <a:p>
              <a:pPr marL="182880" lvl="2" indent="-182880" fontAlgn="base">
                <a:lnSpc>
                  <a:spcPts val="1100"/>
                </a:lnSpc>
                <a:spcBef>
                  <a:spcPct val="0"/>
                </a:spcBef>
                <a:spcAft>
                  <a:spcPts val="600"/>
                </a:spcAft>
                <a:buClr>
                  <a:srgbClr val="00C1BC">
                    <a:lumMod val="60000"/>
                    <a:lumOff val="40000"/>
                  </a:srgbClr>
                </a:buClr>
                <a:buFont typeface="Arial" panose="020B0604020202020204" pitchFamily="34" charset="0"/>
                <a:buChar char="•"/>
              </a:pPr>
              <a:r>
                <a:rPr lang="en-US" altLang="en-US" sz="800" dirty="0">
                  <a:solidFill>
                    <a:srgbClr val="FFFFFF"/>
                  </a:solidFill>
                  <a:latin typeface="Century Gothic" panose="020B0502020202020204" pitchFamily="34" charset="0"/>
                </a:rPr>
                <a:t>Integrated decision making with lifecycle updates and refreshments</a:t>
              </a:r>
            </a:p>
          </p:txBody>
        </p:sp>
        <p:sp>
          <p:nvSpPr>
            <p:cNvPr id="50" name="Rectangle: Rounded Corners 49">
              <a:extLst>
                <a:ext uri="{FF2B5EF4-FFF2-40B4-BE49-F238E27FC236}">
                  <a16:creationId xmlns:a16="http://schemas.microsoft.com/office/drawing/2014/main" id="{7415616A-ED2C-4E62-AA18-C5D07DCFF753}"/>
                </a:ext>
              </a:extLst>
            </p:cNvPr>
            <p:cNvSpPr/>
            <p:nvPr/>
          </p:nvSpPr>
          <p:spPr>
            <a:xfrm>
              <a:off x="4207049" y="3126581"/>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Gate approval model to justify investment decision for the next phase:</a:t>
              </a:r>
            </a:p>
            <a:p>
              <a:pPr marL="365760" lvl="3" indent="-182880" fontAlgn="base">
                <a:lnSpc>
                  <a:spcPts val="1100"/>
                </a:lnSpc>
                <a:spcBef>
                  <a:spcPct val="0"/>
                </a:spcBef>
                <a:spcAft>
                  <a:spcPts val="600"/>
                </a:spcAft>
                <a:buClr>
                  <a:schemeClr val="bg1"/>
                </a:buClr>
                <a:buFont typeface="Wingdings 3" panose="05040102010807070707" pitchFamily="18" charset="2"/>
                <a:buChar char=""/>
              </a:pPr>
              <a:r>
                <a:rPr lang="en-US" altLang="en-US" sz="800" dirty="0">
                  <a:solidFill>
                    <a:schemeClr val="bg1"/>
                  </a:solidFill>
                  <a:latin typeface="Century Gothic" panose="020B0502020202020204" pitchFamily="34" charset="0"/>
                </a:rPr>
                <a:t>Separating innovation and conceptualizing, detailed product definition, product creation, and technology development</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Shortening of development cycles and time to market</a:t>
              </a:r>
            </a:p>
          </p:txBody>
        </p:sp>
        <p:sp>
          <p:nvSpPr>
            <p:cNvPr id="51" name="Rectangle: Rounded Corners 50">
              <a:extLst>
                <a:ext uri="{FF2B5EF4-FFF2-40B4-BE49-F238E27FC236}">
                  <a16:creationId xmlns:a16="http://schemas.microsoft.com/office/drawing/2014/main" id="{0541EA1C-6992-4A99-958F-54D3FE122440}"/>
                </a:ext>
              </a:extLst>
            </p:cNvPr>
            <p:cNvSpPr/>
            <p:nvPr/>
          </p:nvSpPr>
          <p:spPr>
            <a:xfrm>
              <a:off x="4207049" y="4270019"/>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Reducing redundancy and accelerating development with modular product design and use of common platforms</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Supported by product architecture management and information transparency</a:t>
              </a:r>
            </a:p>
          </p:txBody>
        </p:sp>
        <p:sp>
          <p:nvSpPr>
            <p:cNvPr id="52" name="Rectangle: Rounded Corners 51">
              <a:extLst>
                <a:ext uri="{FF2B5EF4-FFF2-40B4-BE49-F238E27FC236}">
                  <a16:creationId xmlns:a16="http://schemas.microsoft.com/office/drawing/2014/main" id="{7BDA016F-4E2E-40EA-B80A-A85966465E42}"/>
                </a:ext>
              </a:extLst>
            </p:cNvPr>
            <p:cNvSpPr/>
            <p:nvPr/>
          </p:nvSpPr>
          <p:spPr>
            <a:xfrm>
              <a:off x="4207049" y="5413457"/>
              <a:ext cx="4321176" cy="1031524"/>
            </a:xfrm>
            <a:prstGeom prst="roundRect">
              <a:avLst/>
            </a:prstGeom>
            <a:solidFill>
              <a:schemeClr val="bg1">
                <a:alpha val="19000"/>
              </a:schemeClr>
            </a:solidFill>
            <a:ln w="6350" cap="flat">
              <a:gradFill>
                <a:gsLst>
                  <a:gs pos="42500">
                    <a:schemeClr val="tx2">
                      <a:lumMod val="7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Product Lifecycle Management, Product Data Management, Electronic data capture</a:t>
              </a:r>
            </a:p>
            <a:p>
              <a:pPr marL="182880" lvl="2" indent="-182880" fontAlgn="base">
                <a:lnSpc>
                  <a:spcPts val="1100"/>
                </a:lnSpc>
                <a:spcBef>
                  <a:spcPct val="0"/>
                </a:spcBef>
                <a:spcAft>
                  <a:spcPts val="600"/>
                </a:spcAft>
                <a:buClr>
                  <a:schemeClr val="accent4">
                    <a:lumMod val="60000"/>
                    <a:lumOff val="40000"/>
                  </a:schemeClr>
                </a:buClr>
                <a:buFont typeface="Arial" panose="020B0604020202020204" pitchFamily="34" charset="0"/>
                <a:buChar char="•"/>
              </a:pPr>
              <a:r>
                <a:rPr lang="en-US" altLang="en-US" sz="800" dirty="0">
                  <a:solidFill>
                    <a:schemeClr val="bg1"/>
                  </a:solidFill>
                  <a:latin typeface="Century Gothic" panose="020B0502020202020204" pitchFamily="34" charset="0"/>
                </a:rPr>
                <a:t>End-to-end product architecture and information management</a:t>
              </a:r>
            </a:p>
          </p:txBody>
        </p:sp>
        <p:cxnSp>
          <p:nvCxnSpPr>
            <p:cNvPr id="53" name="Connector: Curved 52">
              <a:extLst>
                <a:ext uri="{FF2B5EF4-FFF2-40B4-BE49-F238E27FC236}">
                  <a16:creationId xmlns:a16="http://schemas.microsoft.com/office/drawing/2014/main" id="{0E556066-0110-4583-B4FD-366FC8E2FEDB}"/>
                </a:ext>
              </a:extLst>
            </p:cNvPr>
            <p:cNvCxnSpPr>
              <a:stCxn id="49" idx="3"/>
              <a:endCxn id="55" idx="1"/>
            </p:cNvCxnSpPr>
            <p:nvPr/>
          </p:nvCxnSpPr>
          <p:spPr>
            <a:xfrm>
              <a:off x="8528225" y="2498905"/>
              <a:ext cx="515584" cy="1715157"/>
            </a:xfrm>
            <a:prstGeom prst="curvedConnector3">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54" name="Connector: Curved 53">
              <a:extLst>
                <a:ext uri="{FF2B5EF4-FFF2-40B4-BE49-F238E27FC236}">
                  <a16:creationId xmlns:a16="http://schemas.microsoft.com/office/drawing/2014/main" id="{12D7361B-D77C-4824-80CF-1C6F04945E06}"/>
                </a:ext>
              </a:extLst>
            </p:cNvPr>
            <p:cNvCxnSpPr>
              <a:cxnSpLocks/>
              <a:stCxn id="50" idx="3"/>
              <a:endCxn id="55" idx="1"/>
            </p:cNvCxnSpPr>
            <p:nvPr/>
          </p:nvCxnSpPr>
          <p:spPr>
            <a:xfrm>
              <a:off x="8528225" y="3642343"/>
              <a:ext cx="515584" cy="571719"/>
            </a:xfrm>
            <a:prstGeom prst="curvedConnector3">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56" name="Connector: Curved 55">
              <a:extLst>
                <a:ext uri="{FF2B5EF4-FFF2-40B4-BE49-F238E27FC236}">
                  <a16:creationId xmlns:a16="http://schemas.microsoft.com/office/drawing/2014/main" id="{7FCAC451-820F-450B-84FF-913904F72F1B}"/>
                </a:ext>
              </a:extLst>
            </p:cNvPr>
            <p:cNvCxnSpPr>
              <a:cxnSpLocks/>
              <a:stCxn id="52" idx="3"/>
              <a:endCxn id="55" idx="1"/>
            </p:cNvCxnSpPr>
            <p:nvPr/>
          </p:nvCxnSpPr>
          <p:spPr>
            <a:xfrm flipV="1">
              <a:off x="8528225" y="4214062"/>
              <a:ext cx="515584" cy="1715157"/>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cxnSp>
          <p:nvCxnSpPr>
            <p:cNvPr id="57" name="Connector: Curved 56">
              <a:extLst>
                <a:ext uri="{FF2B5EF4-FFF2-40B4-BE49-F238E27FC236}">
                  <a16:creationId xmlns:a16="http://schemas.microsoft.com/office/drawing/2014/main" id="{823563D5-E33F-4E90-970F-5876AA6BF75E}"/>
                </a:ext>
              </a:extLst>
            </p:cNvPr>
            <p:cNvCxnSpPr>
              <a:cxnSpLocks/>
              <a:stCxn id="51" idx="3"/>
              <a:endCxn id="55" idx="1"/>
            </p:cNvCxnSpPr>
            <p:nvPr/>
          </p:nvCxnSpPr>
          <p:spPr>
            <a:xfrm flipV="1">
              <a:off x="8528225" y="4214062"/>
              <a:ext cx="515584" cy="571719"/>
            </a:xfrm>
            <a:prstGeom prst="curvedConnector3">
              <a:avLst>
                <a:gd name="adj1" fmla="val 50000"/>
              </a:avLst>
            </a:prstGeom>
            <a:ln w="12700">
              <a:gradFill>
                <a:gsLst>
                  <a:gs pos="0">
                    <a:schemeClr val="bg1">
                      <a:alpha val="0"/>
                    </a:schemeClr>
                  </a:gs>
                  <a:gs pos="100000">
                    <a:schemeClr val="bg1"/>
                  </a:gs>
                </a:gsLst>
                <a:lin ang="5400000" scaled="0"/>
              </a:gradFill>
              <a:tailEnd type="non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8721CDA3-8887-4A9B-82CF-C4C696DA04E3}"/>
                </a:ext>
              </a:extLst>
            </p:cNvPr>
            <p:cNvSpPr/>
            <p:nvPr/>
          </p:nvSpPr>
          <p:spPr>
            <a:xfrm>
              <a:off x="4207049" y="1541721"/>
              <a:ext cx="4321176"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EXAMPLE</a:t>
              </a:r>
              <a:endParaRPr lang="en-US" altLang="en-US" sz="1400" dirty="0">
                <a:solidFill>
                  <a:schemeClr val="bg1"/>
                </a:solidFill>
                <a:latin typeface="Century Gothic" panose="020B0502020202020204" pitchFamily="34" charset="0"/>
              </a:endParaRPr>
            </a:p>
          </p:txBody>
        </p:sp>
        <p:sp>
          <p:nvSpPr>
            <p:cNvPr id="60" name="Rectangle 59">
              <a:extLst>
                <a:ext uri="{FF2B5EF4-FFF2-40B4-BE49-F238E27FC236}">
                  <a16:creationId xmlns:a16="http://schemas.microsoft.com/office/drawing/2014/main" id="{4997BC85-4ECC-4F23-8E36-0EF9C61005A9}"/>
                </a:ext>
              </a:extLst>
            </p:cNvPr>
            <p:cNvSpPr/>
            <p:nvPr/>
          </p:nvSpPr>
          <p:spPr>
            <a:xfrm>
              <a:off x="9043809" y="1541721"/>
              <a:ext cx="2194692" cy="307777"/>
            </a:xfrm>
            <a:prstGeom prst="rect">
              <a:avLst/>
            </a:prstGeom>
          </p:spPr>
          <p:txBody>
            <a:bodyPr wrap="square">
              <a:spAutoFit/>
            </a:bodyPr>
            <a:lstStyle/>
            <a:p>
              <a:pPr marL="0" lvl="1" algn="ctr" fontAlgn="base">
                <a:spcBef>
                  <a:spcPct val="40000"/>
                </a:spcBef>
                <a:spcAft>
                  <a:spcPct val="50000"/>
                </a:spcAft>
                <a:buClr>
                  <a:srgbClr val="787878"/>
                </a:buClr>
              </a:pPr>
              <a:r>
                <a:rPr lang="en-US" altLang="en-US" sz="1400" b="1" dirty="0">
                  <a:solidFill>
                    <a:schemeClr val="bg1"/>
                  </a:solidFill>
                  <a:latin typeface="Century Gothic" panose="020B0502020202020204" pitchFamily="34" charset="0"/>
                </a:rPr>
                <a:t>POTENTIAL</a:t>
              </a:r>
              <a:endParaRPr lang="en-US" altLang="en-US" sz="1400" dirty="0">
                <a:solidFill>
                  <a:schemeClr val="bg1"/>
                </a:solidFill>
                <a:latin typeface="Century Gothic" panose="020B0502020202020204" pitchFamily="34" charset="0"/>
              </a:endParaRPr>
            </a:p>
          </p:txBody>
        </p:sp>
        <p:sp>
          <p:nvSpPr>
            <p:cNvPr id="55" name="Rectangle: Rounded Corners 54">
              <a:extLst>
                <a:ext uri="{FF2B5EF4-FFF2-40B4-BE49-F238E27FC236}">
                  <a16:creationId xmlns:a16="http://schemas.microsoft.com/office/drawing/2014/main" id="{BE39B229-A17E-46DD-ADC4-CBEE20D8A6F6}"/>
                </a:ext>
              </a:extLst>
            </p:cNvPr>
            <p:cNvSpPr/>
            <p:nvPr/>
          </p:nvSpPr>
          <p:spPr>
            <a:xfrm>
              <a:off x="9043809" y="3724699"/>
              <a:ext cx="2194692" cy="978726"/>
            </a:xfrm>
            <a:prstGeom prst="roundRect">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37160" tIns="0" rIns="137160" bIns="0" numCol="1" spcCol="0" rtlCol="0" fromWordArt="0" anchor="ctr" anchorCtr="0" forceAA="0" compatLnSpc="1">
              <a:prstTxWarp prst="textNoShape">
                <a:avLst/>
              </a:prstTxWarp>
              <a:noAutofit/>
            </a:bodyPr>
            <a:lstStyle/>
            <a:p>
              <a:pPr marL="0" lvl="2" algn="ctr" fontAlgn="base">
                <a:lnSpc>
                  <a:spcPts val="1300"/>
                </a:lnSpc>
                <a:spcBef>
                  <a:spcPct val="0"/>
                </a:spcBef>
                <a:spcAft>
                  <a:spcPts val="600"/>
                </a:spcAft>
                <a:buClr>
                  <a:srgbClr val="00C1BC">
                    <a:lumMod val="60000"/>
                    <a:lumOff val="40000"/>
                  </a:srgbClr>
                </a:buClr>
              </a:pPr>
              <a:r>
                <a:rPr lang="en-US" altLang="en-US" sz="900" b="1" dirty="0">
                  <a:solidFill>
                    <a:schemeClr val="bg1"/>
                  </a:solidFill>
                  <a:latin typeface="Century Gothic" panose="020B0502020202020204" pitchFamily="34" charset="0"/>
                </a:rPr>
                <a:t>Reduced time-to-market, increased R&amp;D resource efficiency and effectiveness.</a:t>
              </a:r>
            </a:p>
          </p:txBody>
        </p:sp>
      </p:grpSp>
      <p:sp>
        <p:nvSpPr>
          <p:cNvPr id="124" name="TextBox 123">
            <a:extLst>
              <a:ext uri="{FF2B5EF4-FFF2-40B4-BE49-F238E27FC236}">
                <a16:creationId xmlns:a16="http://schemas.microsoft.com/office/drawing/2014/main" id="{D47AB1A9-13FA-C54D-8081-F9A81ADD738C}"/>
              </a:ext>
            </a:extLst>
          </p:cNvPr>
          <p:cNvSpPr txBox="1"/>
          <p:nvPr/>
        </p:nvSpPr>
        <p:spPr>
          <a:xfrm>
            <a:off x="2905063" y="292224"/>
            <a:ext cx="6381875" cy="967316"/>
          </a:xfrm>
          <a:prstGeom prst="rect">
            <a:avLst/>
          </a:prstGeom>
          <a:noFill/>
        </p:spPr>
        <p:txBody>
          <a:bodyPr wrap="square" rtlCol="0">
            <a:spAutoFit/>
          </a:bodyPr>
          <a:lstStyle/>
          <a:p>
            <a:pPr algn="ctr">
              <a:lnSpc>
                <a:spcPts val="3580"/>
              </a:lnSpc>
            </a:pPr>
            <a:r>
              <a:rPr lang="en-US" dirty="0">
                <a:solidFill>
                  <a:schemeClr val="bg1">
                    <a:alpha val="80000"/>
                  </a:schemeClr>
                </a:solidFill>
                <a:latin typeface="Century Gothic" panose="020B0502020202020204" pitchFamily="34" charset="0"/>
              </a:rPr>
              <a:t>Function Specific Opportunity: </a:t>
            </a:r>
          </a:p>
          <a:p>
            <a:pPr algn="ctr">
              <a:lnSpc>
                <a:spcPts val="3580"/>
              </a:lnSpc>
            </a:pPr>
            <a:r>
              <a:rPr lang="en-US" sz="2400" b="1" dirty="0">
                <a:solidFill>
                  <a:schemeClr val="bg1">
                    <a:alpha val="80000"/>
                  </a:schemeClr>
                </a:solidFill>
                <a:latin typeface="Century Gothic" panose="020B0502020202020204" pitchFamily="34" charset="0"/>
              </a:rPr>
              <a:t>PRODUCT DEVELOPMENT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AA3CFC22-BF99-E245-80B6-A946ED2E65D8}"/>
              </a:ext>
            </a:extLst>
          </p:cNvPr>
          <p:cNvPicPr>
            <a:picLocks noChangeAspect="1"/>
          </p:cNvPicPr>
          <p:nvPr/>
        </p:nvPicPr>
        <p:blipFill>
          <a:blip r:embed="rId4"/>
          <a:srcRect/>
          <a:stretch/>
        </p:blipFill>
        <p:spPr>
          <a:xfrm>
            <a:off x="4048772" y="863422"/>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4" name="TextBox 13">
            <a:extLst>
              <a:ext uri="{FF2B5EF4-FFF2-40B4-BE49-F238E27FC236}">
                <a16:creationId xmlns:a16="http://schemas.microsoft.com/office/drawing/2014/main" id="{C43E536B-30A9-AF47-88CD-B0C3BE6C4082}"/>
              </a:ext>
            </a:extLst>
          </p:cNvPr>
          <p:cNvSpPr txBox="1"/>
          <p:nvPr/>
        </p:nvSpPr>
        <p:spPr>
          <a:xfrm>
            <a:off x="744776" y="611752"/>
            <a:ext cx="2866176" cy="534698"/>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Related resources:</a:t>
            </a:r>
          </a:p>
        </p:txBody>
      </p:sp>
      <p:sp>
        <p:nvSpPr>
          <p:cNvPr id="15" name="Rounded Rectangle 14">
            <a:hlinkClick r:id="rId3"/>
            <a:extLst>
              <a:ext uri="{FF2B5EF4-FFF2-40B4-BE49-F238E27FC236}">
                <a16:creationId xmlns:a16="http://schemas.microsoft.com/office/drawing/2014/main" id="{F66D41B6-E740-D140-BB0D-F39E37E14AAC}"/>
              </a:ext>
            </a:extLst>
          </p:cNvPr>
          <p:cNvSpPr/>
          <p:nvPr/>
        </p:nvSpPr>
        <p:spPr bwMode="auto">
          <a:xfrm>
            <a:off x="4486592" y="2671595"/>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Cost Management</a:t>
            </a:r>
          </a:p>
        </p:txBody>
      </p:sp>
      <p:pic>
        <p:nvPicPr>
          <p:cNvPr id="16" name="Picture 15">
            <a:hlinkClick r:id="rId5"/>
            <a:extLst>
              <a:ext uri="{FF2B5EF4-FFF2-40B4-BE49-F238E27FC236}">
                <a16:creationId xmlns:a16="http://schemas.microsoft.com/office/drawing/2014/main" id="{5C4E2841-866B-8541-B6A2-6E14C1BDA095}"/>
              </a:ext>
            </a:extLst>
          </p:cNvPr>
          <p:cNvPicPr>
            <a:picLocks noChangeAspect="1"/>
          </p:cNvPicPr>
          <p:nvPr/>
        </p:nvPicPr>
        <p:blipFill>
          <a:blip r:embed="rId6"/>
          <a:srcRect/>
          <a:stretch/>
        </p:blipFill>
        <p:spPr>
          <a:xfrm>
            <a:off x="8056810" y="863422"/>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7" name="Rounded Rectangle 16">
            <a:hlinkClick r:id="rId5"/>
            <a:extLst>
              <a:ext uri="{FF2B5EF4-FFF2-40B4-BE49-F238E27FC236}">
                <a16:creationId xmlns:a16="http://schemas.microsoft.com/office/drawing/2014/main" id="{955879B9-FF5D-0048-9554-EBC3EEC4272E}"/>
              </a:ext>
            </a:extLst>
          </p:cNvPr>
          <p:cNvSpPr/>
          <p:nvPr/>
        </p:nvSpPr>
        <p:spPr bwMode="auto">
          <a:xfrm>
            <a:off x="8494630" y="2671595"/>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Cost Benefit Analysis</a:t>
            </a:r>
          </a:p>
        </p:txBody>
      </p:sp>
      <p:pic>
        <p:nvPicPr>
          <p:cNvPr id="18" name="Picture 17">
            <a:hlinkClick r:id="rId7"/>
            <a:extLst>
              <a:ext uri="{FF2B5EF4-FFF2-40B4-BE49-F238E27FC236}">
                <a16:creationId xmlns:a16="http://schemas.microsoft.com/office/drawing/2014/main" id="{8E411872-98A0-784E-8CDB-FC13C254A00A}"/>
              </a:ext>
            </a:extLst>
          </p:cNvPr>
          <p:cNvPicPr>
            <a:picLocks noChangeAspect="1"/>
          </p:cNvPicPr>
          <p:nvPr/>
        </p:nvPicPr>
        <p:blipFill>
          <a:blip r:embed="rId8"/>
          <a:srcRect/>
          <a:stretch/>
        </p:blipFill>
        <p:spPr>
          <a:xfrm>
            <a:off x="4048772" y="3755451"/>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9" name="Rounded Rectangle 18">
            <a:hlinkClick r:id="rId7"/>
            <a:extLst>
              <a:ext uri="{FF2B5EF4-FFF2-40B4-BE49-F238E27FC236}">
                <a16:creationId xmlns:a16="http://schemas.microsoft.com/office/drawing/2014/main" id="{688AAFB8-C6B3-384F-A061-1D4221085CD3}"/>
              </a:ext>
            </a:extLst>
          </p:cNvPr>
          <p:cNvSpPr/>
          <p:nvPr/>
        </p:nvSpPr>
        <p:spPr bwMode="auto">
          <a:xfrm>
            <a:off x="4486592" y="5563624"/>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Budgeting Model</a:t>
            </a:r>
          </a:p>
        </p:txBody>
      </p:sp>
      <p:pic>
        <p:nvPicPr>
          <p:cNvPr id="20" name="Picture 19">
            <a:hlinkClick r:id="rId9"/>
            <a:extLst>
              <a:ext uri="{FF2B5EF4-FFF2-40B4-BE49-F238E27FC236}">
                <a16:creationId xmlns:a16="http://schemas.microsoft.com/office/drawing/2014/main" id="{8B59CCA0-7F30-5D49-BC06-CAB42990D906}"/>
              </a:ext>
            </a:extLst>
          </p:cNvPr>
          <p:cNvPicPr>
            <a:picLocks noChangeAspect="1"/>
          </p:cNvPicPr>
          <p:nvPr/>
        </p:nvPicPr>
        <p:blipFill>
          <a:blip r:embed="rId10"/>
          <a:srcRect/>
          <a:stretch/>
        </p:blipFill>
        <p:spPr>
          <a:xfrm>
            <a:off x="8056810" y="3755451"/>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21" name="Rounded Rectangle 20">
            <a:hlinkClick r:id="rId9"/>
            <a:extLst>
              <a:ext uri="{FF2B5EF4-FFF2-40B4-BE49-F238E27FC236}">
                <a16:creationId xmlns:a16="http://schemas.microsoft.com/office/drawing/2014/main" id="{4297B13F-5B10-404E-B4D7-56E27BEB5458}"/>
              </a:ext>
            </a:extLst>
          </p:cNvPr>
          <p:cNvSpPr/>
          <p:nvPr/>
        </p:nvSpPr>
        <p:spPr bwMode="auto">
          <a:xfrm>
            <a:off x="8494630" y="5563624"/>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Value Chain Analysis</a:t>
            </a:r>
          </a:p>
        </p:txBody>
      </p:sp>
      <p:sp>
        <p:nvSpPr>
          <p:cNvPr id="22" name="TextBox 21">
            <a:extLst>
              <a:ext uri="{FF2B5EF4-FFF2-40B4-BE49-F238E27FC236}">
                <a16:creationId xmlns:a16="http://schemas.microsoft.com/office/drawing/2014/main" id="{CD32708B-4137-464E-B42A-197E5544EDD6}"/>
              </a:ext>
            </a:extLst>
          </p:cNvPr>
          <p:cNvSpPr txBox="1"/>
          <p:nvPr/>
        </p:nvSpPr>
        <p:spPr>
          <a:xfrm>
            <a:off x="744776" y="1155749"/>
            <a:ext cx="2514773" cy="2273251"/>
          </a:xfrm>
          <a:prstGeom prst="rect">
            <a:avLst/>
          </a:prstGeom>
          <a:solidFill>
            <a:schemeClr val="bg1"/>
          </a:solid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The following resources are related to this framework and can save you hours of work.</a:t>
            </a:r>
          </a:p>
          <a:p>
            <a:pPr marL="0" marR="0" lvl="0" indent="0" algn="l" defTabSz="912847" rtl="0" eaLnBrk="1" fontAlgn="auto" latinLnBrk="0" hangingPunct="1">
              <a:lnSpc>
                <a:spcPct val="15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endParaRPr>
          </a:p>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If you’re a free or paid member, log into You Exec first for a faster download experience.</a:t>
            </a:r>
          </a:p>
        </p:txBody>
      </p:sp>
    </p:spTree>
    <p:extLst>
      <p:ext uri="{BB962C8B-B14F-4D97-AF65-F5344CB8AC3E}">
        <p14:creationId xmlns:p14="http://schemas.microsoft.com/office/powerpoint/2010/main" val="115612281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a:extLst>
              <a:ext uri="{FF2B5EF4-FFF2-40B4-BE49-F238E27FC236}">
                <a16:creationId xmlns:a16="http://schemas.microsoft.com/office/drawing/2014/main" id="{5A1F3C3B-3080-4F44-A1C0-7728F2D5A185}"/>
              </a:ext>
            </a:extLst>
          </p:cNvPr>
          <p:cNvGrpSpPr/>
          <p:nvPr/>
        </p:nvGrpSpPr>
        <p:grpSpPr>
          <a:xfrm rot="5400000">
            <a:off x="9139761" y="2095593"/>
            <a:ext cx="5607370" cy="5607370"/>
            <a:chOff x="3674706" y="5898720"/>
            <a:chExt cx="860749" cy="860749"/>
          </a:xfrm>
        </p:grpSpPr>
        <p:sp>
          <p:nvSpPr>
            <p:cNvPr id="60" name="Freeform: Shape 59">
              <a:extLst>
                <a:ext uri="{FF2B5EF4-FFF2-40B4-BE49-F238E27FC236}">
                  <a16:creationId xmlns:a16="http://schemas.microsoft.com/office/drawing/2014/main" id="{0B1A5A8F-2A9B-43BC-8215-60A3A89A0A5C}"/>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7490710-B249-4B1B-BAD7-FC515696FE92}"/>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0820667F-3F70-4687-B994-70913398A03D}"/>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25F940F1-3FBF-4A56-BBBF-14D716982A87}"/>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94CF887B-C727-47DB-9E46-48047AF09AE3}"/>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1E087B85-A0C1-4D32-B09B-413EF2638CC9}"/>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DEE9434E-98D9-472E-99E7-5844C1186EBC}"/>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F9A5EFCC-D0EF-4C8E-9280-CFC21BD2BF05}"/>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AE792F6C-7985-4DE3-8341-CB04E110DAF3}"/>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06C0856-1B86-4A52-9821-87763C9401FD}"/>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261779EF-8FF7-4900-865B-88BF6FD86F81}"/>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1E276E1F-EA81-474D-849A-D8392AFA3D7E}"/>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9DE56E5D-DCF5-47AC-9E87-E3815741947B}"/>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DD8B07A3-1202-434B-9D68-3DB92270EE69}"/>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2D09A1A2-A6B7-4ED4-AD4B-50C88B7C2159}"/>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E726B9C0-A6D9-4694-8B53-D9C65F1564DD}"/>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2F69F922-4EAD-4984-969B-2544ABA08753}"/>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B6AFF4D-8F50-49D7-B5BD-87BE9DBF2E57}"/>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C7971453-7C94-4CB3-97A8-880F63C536F9}"/>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3574C456-816B-48ED-BB85-31791DC35862}"/>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3AE5BE6-D78D-4A2A-A40E-CAD7A41B2559}"/>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2E86EA0F-5054-46F8-AD90-7ABD7BB166E1}"/>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1BB99C8A-E14E-45C7-B45D-786E2C0CB131}"/>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57500">
                    <a:srgbClr val="FFFFFF">
                      <a:alpha val="78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grpSp>
        <p:nvGrpSpPr>
          <p:cNvPr id="83" name="Group 82">
            <a:extLst>
              <a:ext uri="{FF2B5EF4-FFF2-40B4-BE49-F238E27FC236}">
                <a16:creationId xmlns:a16="http://schemas.microsoft.com/office/drawing/2014/main" id="{C6B17679-0E19-446D-9086-2CA448E06144}"/>
              </a:ext>
            </a:extLst>
          </p:cNvPr>
          <p:cNvGrpSpPr/>
          <p:nvPr/>
        </p:nvGrpSpPr>
        <p:grpSpPr>
          <a:xfrm>
            <a:off x="-2548078" y="729954"/>
            <a:ext cx="5709712" cy="5709572"/>
            <a:chOff x="3574257" y="-97394"/>
            <a:chExt cx="1063056" cy="1063030"/>
          </a:xfrm>
        </p:grpSpPr>
        <p:sp>
          <p:nvSpPr>
            <p:cNvPr id="84" name="Freeform: Shape 83">
              <a:extLst>
                <a:ext uri="{FF2B5EF4-FFF2-40B4-BE49-F238E27FC236}">
                  <a16:creationId xmlns:a16="http://schemas.microsoft.com/office/drawing/2014/main" id="{2F310A93-69C5-4744-8D18-2D1493E8B0D4}"/>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996409EA-6494-4103-A8CD-94BDA8503278}"/>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5B741B27-90FC-4ECB-833A-EAAA4B9F7C13}"/>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7581D6E9-6EC3-4CA7-99EF-2768AD066555}"/>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5DDEEFCE-D67D-4BC9-98C4-2E1D293CA0E5}"/>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0D7BC100-F493-428C-8741-2AD2E661FD85}"/>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E10C434C-0DD6-4593-B1B2-BC15136552C3}"/>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754110BB-6CED-426D-90FE-392124410D87}"/>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87B9B0E8-D3C8-49C3-B950-A9DDDAEE1F9F}"/>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79169C35-C201-4EDB-8754-CB544A4C5512}"/>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E0CD3F82-3C84-4D46-9C94-07E0274A4F58}"/>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5824"/>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267" name="Group 266">
            <a:extLst>
              <a:ext uri="{FF2B5EF4-FFF2-40B4-BE49-F238E27FC236}">
                <a16:creationId xmlns:a16="http://schemas.microsoft.com/office/drawing/2014/main" id="{FA71576B-496F-42D0-9547-D57AE5556971}"/>
              </a:ext>
            </a:extLst>
          </p:cNvPr>
          <p:cNvGrpSpPr/>
          <p:nvPr/>
        </p:nvGrpSpPr>
        <p:grpSpPr>
          <a:xfrm>
            <a:off x="1977917" y="2083718"/>
            <a:ext cx="456548" cy="3478549"/>
            <a:chOff x="1977917" y="2083718"/>
            <a:chExt cx="456548" cy="3478549"/>
          </a:xfrm>
        </p:grpSpPr>
        <p:cxnSp>
          <p:nvCxnSpPr>
            <p:cNvPr id="259" name="Connector: Curved 258">
              <a:extLst>
                <a:ext uri="{FF2B5EF4-FFF2-40B4-BE49-F238E27FC236}">
                  <a16:creationId xmlns:a16="http://schemas.microsoft.com/office/drawing/2014/main" id="{767B33D3-4089-4DA5-9D90-66978F2CB02D}"/>
                </a:ext>
              </a:extLst>
            </p:cNvPr>
            <p:cNvCxnSpPr>
              <a:cxnSpLocks/>
              <a:stCxn id="255" idx="0"/>
              <a:endCxn id="244" idx="1"/>
            </p:cNvCxnSpPr>
            <p:nvPr/>
          </p:nvCxnSpPr>
          <p:spPr>
            <a:xfrm flipV="1">
              <a:off x="1977917" y="2083718"/>
              <a:ext cx="456548" cy="1382964"/>
            </a:xfrm>
            <a:prstGeom prst="curvedConnector3">
              <a:avLst>
                <a:gd name="adj1" fmla="val 50000"/>
              </a:avLst>
            </a:prstGeom>
            <a:ln w="15875">
              <a:gradFill>
                <a:gsLst>
                  <a:gs pos="0">
                    <a:schemeClr val="accent2">
                      <a:alpha val="0"/>
                    </a:schemeClr>
                  </a:gs>
                  <a:gs pos="100000">
                    <a:schemeClr val="accent4">
                      <a:lumMod val="60000"/>
                      <a:lumOff val="40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61" name="Connector: Curved 260">
              <a:extLst>
                <a:ext uri="{FF2B5EF4-FFF2-40B4-BE49-F238E27FC236}">
                  <a16:creationId xmlns:a16="http://schemas.microsoft.com/office/drawing/2014/main" id="{E013827B-96CF-41DB-B321-D485B4709229}"/>
                </a:ext>
              </a:extLst>
            </p:cNvPr>
            <p:cNvCxnSpPr>
              <a:cxnSpLocks/>
              <a:stCxn id="255" idx="1"/>
              <a:endCxn id="246" idx="1"/>
            </p:cNvCxnSpPr>
            <p:nvPr/>
          </p:nvCxnSpPr>
          <p:spPr>
            <a:xfrm>
              <a:off x="1977917" y="4188632"/>
              <a:ext cx="456548" cy="1373635"/>
            </a:xfrm>
            <a:prstGeom prst="curvedConnector3">
              <a:avLst>
                <a:gd name="adj1" fmla="val 50000"/>
              </a:avLst>
            </a:prstGeom>
            <a:ln w="15875">
              <a:gradFill>
                <a:gsLst>
                  <a:gs pos="0">
                    <a:schemeClr val="accent2">
                      <a:alpha val="0"/>
                    </a:schemeClr>
                  </a:gs>
                  <a:gs pos="100000">
                    <a:schemeClr val="accent4">
                      <a:lumMod val="60000"/>
                      <a:lumOff val="4000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86536008-C68C-4A10-818D-B6E4BA45603C}"/>
                </a:ext>
              </a:extLst>
            </p:cNvPr>
            <p:cNvCxnSpPr>
              <a:cxnSpLocks/>
              <a:endCxn id="245" idx="1"/>
            </p:cNvCxnSpPr>
            <p:nvPr/>
          </p:nvCxnSpPr>
          <p:spPr>
            <a:xfrm>
              <a:off x="2023285" y="3822993"/>
              <a:ext cx="411180" cy="0"/>
            </a:xfrm>
            <a:prstGeom prst="line">
              <a:avLst/>
            </a:prstGeom>
            <a:ln w="15875">
              <a:gradFill>
                <a:gsLst>
                  <a:gs pos="0">
                    <a:schemeClr val="accent2">
                      <a:alpha val="0"/>
                    </a:schemeClr>
                  </a:gs>
                  <a:gs pos="100000">
                    <a:schemeClr val="accent4">
                      <a:lumMod val="60000"/>
                      <a:lumOff val="40000"/>
                    </a:schemeClr>
                  </a:gs>
                </a:gsLst>
                <a:lin ang="0" scaled="0"/>
              </a:gradFill>
            </a:ln>
          </p:spPr>
          <p:style>
            <a:lnRef idx="1">
              <a:schemeClr val="accent1"/>
            </a:lnRef>
            <a:fillRef idx="0">
              <a:schemeClr val="accent1"/>
            </a:fillRef>
            <a:effectRef idx="0">
              <a:schemeClr val="accent1"/>
            </a:effectRef>
            <a:fontRef idx="minor">
              <a:schemeClr val="tx1"/>
            </a:fontRef>
          </p:style>
        </p:cxnSp>
      </p:grpSp>
      <p:sp>
        <p:nvSpPr>
          <p:cNvPr id="5" name="TextBox 4">
            <a:extLst>
              <a:ext uri="{FF2B5EF4-FFF2-40B4-BE49-F238E27FC236}">
                <a16:creationId xmlns:a16="http://schemas.microsoft.com/office/drawing/2014/main" id="{DEE59184-4868-7348-AB47-E2999FB49B40}"/>
              </a:ext>
            </a:extLst>
          </p:cNvPr>
          <p:cNvSpPr txBox="1"/>
          <p:nvPr/>
        </p:nvSpPr>
        <p:spPr>
          <a:xfrm>
            <a:off x="4199487" y="474040"/>
            <a:ext cx="3793026" cy="461665"/>
          </a:xfrm>
          <a:prstGeom prst="rect">
            <a:avLst/>
          </a:prstGeom>
          <a:noFill/>
        </p:spPr>
        <p:txBody>
          <a:bodyPr wrap="none" rtlCol="0">
            <a:spAutoFit/>
          </a:bodyPr>
          <a:lstStyle>
            <a:defPPr>
              <a:defRPr lang="en-US"/>
            </a:defPPr>
            <a:lvl1pPr algn="ctr">
              <a:defRPr sz="3000" b="1">
                <a:solidFill>
                  <a:schemeClr val="bg1">
                    <a:alpha val="80000"/>
                  </a:schemeClr>
                </a:solidFill>
                <a:latin typeface="Century Gothic" panose="020B0502020202020204" pitchFamily="34" charset="0"/>
              </a:defRPr>
            </a:lvl1pPr>
          </a:lstStyle>
          <a:p>
            <a:r>
              <a:rPr lang="en-US" sz="2400" dirty="0"/>
              <a:t>COST REDUCTION AREAS</a:t>
            </a:r>
          </a:p>
        </p:txBody>
      </p:sp>
      <p:sp>
        <p:nvSpPr>
          <p:cNvPr id="204" name="Rounded Rectangle 18">
            <a:extLst>
              <a:ext uri="{FF2B5EF4-FFF2-40B4-BE49-F238E27FC236}">
                <a16:creationId xmlns:a16="http://schemas.microsoft.com/office/drawing/2014/main" id="{B4C38C7D-BCD9-413B-B224-AD51FF9BF336}"/>
              </a:ext>
            </a:extLst>
          </p:cNvPr>
          <p:cNvSpPr/>
          <p:nvPr/>
        </p:nvSpPr>
        <p:spPr>
          <a:xfrm>
            <a:off x="5765226" y="1420729"/>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Stop Low Business Value Project</a:t>
            </a:r>
          </a:p>
        </p:txBody>
      </p:sp>
      <p:sp>
        <p:nvSpPr>
          <p:cNvPr id="205" name="Rounded Rectangle 18">
            <a:extLst>
              <a:ext uri="{FF2B5EF4-FFF2-40B4-BE49-F238E27FC236}">
                <a16:creationId xmlns:a16="http://schemas.microsoft.com/office/drawing/2014/main" id="{414BD6C9-70CC-4958-A996-1417975C2D87}"/>
              </a:ext>
            </a:extLst>
          </p:cNvPr>
          <p:cNvSpPr/>
          <p:nvPr/>
        </p:nvSpPr>
        <p:spPr>
          <a:xfrm>
            <a:off x="7272564" y="1420729"/>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Reduce Apps Maintenance</a:t>
            </a:r>
          </a:p>
        </p:txBody>
      </p:sp>
      <p:sp>
        <p:nvSpPr>
          <p:cNvPr id="206" name="Rounded Rectangle 18">
            <a:extLst>
              <a:ext uri="{FF2B5EF4-FFF2-40B4-BE49-F238E27FC236}">
                <a16:creationId xmlns:a16="http://schemas.microsoft.com/office/drawing/2014/main" id="{6F9F6E58-8136-416E-B88D-4C1233AE6483}"/>
              </a:ext>
            </a:extLst>
          </p:cNvPr>
          <p:cNvSpPr/>
          <p:nvPr/>
        </p:nvSpPr>
        <p:spPr>
          <a:xfrm>
            <a:off x="8779902" y="1420729"/>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Manage Apps Portfolio</a:t>
            </a:r>
          </a:p>
        </p:txBody>
      </p:sp>
      <p:sp>
        <p:nvSpPr>
          <p:cNvPr id="207" name="Rounded Rectangle 18">
            <a:extLst>
              <a:ext uri="{FF2B5EF4-FFF2-40B4-BE49-F238E27FC236}">
                <a16:creationId xmlns:a16="http://schemas.microsoft.com/office/drawing/2014/main" id="{1D168251-0759-4323-BABF-F058F106045D}"/>
              </a:ext>
            </a:extLst>
          </p:cNvPr>
          <p:cNvSpPr/>
          <p:nvPr/>
        </p:nvSpPr>
        <p:spPr>
          <a:xfrm>
            <a:off x="10287240" y="1420729"/>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Reduce Service Level</a:t>
            </a:r>
          </a:p>
        </p:txBody>
      </p:sp>
      <p:grpSp>
        <p:nvGrpSpPr>
          <p:cNvPr id="247" name="Group 246">
            <a:extLst>
              <a:ext uri="{FF2B5EF4-FFF2-40B4-BE49-F238E27FC236}">
                <a16:creationId xmlns:a16="http://schemas.microsoft.com/office/drawing/2014/main" id="{314EAEF3-F0ED-47D0-8875-D10385D7216C}"/>
              </a:ext>
            </a:extLst>
          </p:cNvPr>
          <p:cNvGrpSpPr/>
          <p:nvPr/>
        </p:nvGrpSpPr>
        <p:grpSpPr>
          <a:xfrm>
            <a:off x="4257888" y="1420729"/>
            <a:ext cx="1370229" cy="1325979"/>
            <a:chOff x="3864823" y="1420729"/>
            <a:chExt cx="1412243" cy="1325979"/>
          </a:xfrm>
        </p:grpSpPr>
        <p:sp>
          <p:nvSpPr>
            <p:cNvPr id="148" name="Rounded Rectangle 18">
              <a:extLst>
                <a:ext uri="{FF2B5EF4-FFF2-40B4-BE49-F238E27FC236}">
                  <a16:creationId xmlns:a16="http://schemas.microsoft.com/office/drawing/2014/main" id="{1ED71C99-6294-451A-9350-A67284D38D38}"/>
                </a:ext>
              </a:extLst>
            </p:cNvPr>
            <p:cNvSpPr/>
            <p:nvPr/>
          </p:nvSpPr>
          <p:spPr>
            <a:xfrm>
              <a:off x="3864823" y="1420729"/>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MANAGE DEMAND </a:t>
              </a:r>
            </a:p>
          </p:txBody>
        </p:sp>
        <p:sp>
          <p:nvSpPr>
            <p:cNvPr id="210" name="Rounded Rectangle 18">
              <a:extLst>
                <a:ext uri="{FF2B5EF4-FFF2-40B4-BE49-F238E27FC236}">
                  <a16:creationId xmlns:a16="http://schemas.microsoft.com/office/drawing/2014/main" id="{6309B78A-A3BC-47E9-9F09-90C334D1533C}"/>
                </a:ext>
              </a:extLst>
            </p:cNvPr>
            <p:cNvSpPr/>
            <p:nvPr/>
          </p:nvSpPr>
          <p:spPr>
            <a:xfrm>
              <a:off x="3864823" y="2133786"/>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SHIFT TO       VARIABLE COST</a:t>
              </a:r>
            </a:p>
          </p:txBody>
        </p:sp>
      </p:grpSp>
      <p:sp>
        <p:nvSpPr>
          <p:cNvPr id="211" name="Rounded Rectangle 18">
            <a:extLst>
              <a:ext uri="{FF2B5EF4-FFF2-40B4-BE49-F238E27FC236}">
                <a16:creationId xmlns:a16="http://schemas.microsoft.com/office/drawing/2014/main" id="{0AF76CDB-6442-4BFF-9B7A-F33CC97E5ADD}"/>
              </a:ext>
            </a:extLst>
          </p:cNvPr>
          <p:cNvSpPr/>
          <p:nvPr/>
        </p:nvSpPr>
        <p:spPr>
          <a:xfrm>
            <a:off x="5765226" y="2133786"/>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Financial Engineering</a:t>
            </a:r>
          </a:p>
        </p:txBody>
      </p:sp>
      <p:sp>
        <p:nvSpPr>
          <p:cNvPr id="214" name="Rounded Rectangle 18">
            <a:extLst>
              <a:ext uri="{FF2B5EF4-FFF2-40B4-BE49-F238E27FC236}">
                <a16:creationId xmlns:a16="http://schemas.microsoft.com/office/drawing/2014/main" id="{8D8A72EE-47AB-40FD-8F3E-B2BCCFC49C1A}"/>
              </a:ext>
            </a:extLst>
          </p:cNvPr>
          <p:cNvSpPr/>
          <p:nvPr/>
        </p:nvSpPr>
        <p:spPr>
          <a:xfrm>
            <a:off x="7307398" y="2133786"/>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Manage Apps Spec. (Mandatory, Useful, Nice to have)</a:t>
            </a:r>
          </a:p>
        </p:txBody>
      </p:sp>
      <p:sp>
        <p:nvSpPr>
          <p:cNvPr id="225" name="Rounded Rectangle 18">
            <a:extLst>
              <a:ext uri="{FF2B5EF4-FFF2-40B4-BE49-F238E27FC236}">
                <a16:creationId xmlns:a16="http://schemas.microsoft.com/office/drawing/2014/main" id="{32299F0B-B40E-4D5F-935D-7A2C4A7359EC}"/>
              </a:ext>
            </a:extLst>
          </p:cNvPr>
          <p:cNvSpPr/>
          <p:nvPr/>
        </p:nvSpPr>
        <p:spPr>
          <a:xfrm>
            <a:off x="5765226" y="3516532"/>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Manage Technology Portfolio</a:t>
            </a:r>
          </a:p>
        </p:txBody>
      </p:sp>
      <p:sp>
        <p:nvSpPr>
          <p:cNvPr id="226" name="Rounded Rectangle 18">
            <a:extLst>
              <a:ext uri="{FF2B5EF4-FFF2-40B4-BE49-F238E27FC236}">
                <a16:creationId xmlns:a16="http://schemas.microsoft.com/office/drawing/2014/main" id="{0722EA6D-6C0F-4155-9177-0DF534D19606}"/>
              </a:ext>
            </a:extLst>
          </p:cNvPr>
          <p:cNvSpPr/>
          <p:nvPr/>
        </p:nvSpPr>
        <p:spPr>
          <a:xfrm>
            <a:off x="7272564" y="3516532"/>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Lean IT</a:t>
            </a:r>
          </a:p>
        </p:txBody>
      </p:sp>
      <p:grpSp>
        <p:nvGrpSpPr>
          <p:cNvPr id="248" name="Group 247">
            <a:extLst>
              <a:ext uri="{FF2B5EF4-FFF2-40B4-BE49-F238E27FC236}">
                <a16:creationId xmlns:a16="http://schemas.microsoft.com/office/drawing/2014/main" id="{72550D25-0982-4AB8-B32F-44C4EDD9A4F4}"/>
              </a:ext>
            </a:extLst>
          </p:cNvPr>
          <p:cNvGrpSpPr/>
          <p:nvPr/>
        </p:nvGrpSpPr>
        <p:grpSpPr>
          <a:xfrm>
            <a:off x="4257888" y="3160004"/>
            <a:ext cx="1370229" cy="1325979"/>
            <a:chOff x="3864823" y="3160004"/>
            <a:chExt cx="1412243" cy="1325979"/>
          </a:xfrm>
        </p:grpSpPr>
        <p:sp>
          <p:nvSpPr>
            <p:cNvPr id="224" name="Rounded Rectangle 18">
              <a:extLst>
                <a:ext uri="{FF2B5EF4-FFF2-40B4-BE49-F238E27FC236}">
                  <a16:creationId xmlns:a16="http://schemas.microsoft.com/office/drawing/2014/main" id="{79B0311E-F249-4D98-8D5E-E8326D6BF6E0}"/>
                </a:ext>
              </a:extLst>
            </p:cNvPr>
            <p:cNvSpPr/>
            <p:nvPr/>
          </p:nvSpPr>
          <p:spPr>
            <a:xfrm>
              <a:off x="3864823" y="3160004"/>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REDUCE LABOR COST</a:t>
              </a:r>
            </a:p>
          </p:txBody>
        </p:sp>
        <p:sp>
          <p:nvSpPr>
            <p:cNvPr id="219" name="Rounded Rectangle 18">
              <a:extLst>
                <a:ext uri="{FF2B5EF4-FFF2-40B4-BE49-F238E27FC236}">
                  <a16:creationId xmlns:a16="http://schemas.microsoft.com/office/drawing/2014/main" id="{5DFC7DD8-D382-4EF9-936E-6619B193CE57}"/>
                </a:ext>
              </a:extLst>
            </p:cNvPr>
            <p:cNvSpPr/>
            <p:nvPr/>
          </p:nvSpPr>
          <p:spPr>
            <a:xfrm>
              <a:off x="3864823" y="3873061"/>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REDUCE TECHNOLOGY COST</a:t>
              </a:r>
            </a:p>
          </p:txBody>
        </p:sp>
      </p:grpSp>
      <p:sp>
        <p:nvSpPr>
          <p:cNvPr id="238" name="Rounded Rectangle 18">
            <a:extLst>
              <a:ext uri="{FF2B5EF4-FFF2-40B4-BE49-F238E27FC236}">
                <a16:creationId xmlns:a16="http://schemas.microsoft.com/office/drawing/2014/main" id="{71621F6E-EFFA-4182-A7EE-F512ED93EC28}"/>
              </a:ext>
            </a:extLst>
          </p:cNvPr>
          <p:cNvSpPr/>
          <p:nvPr/>
        </p:nvSpPr>
        <p:spPr>
          <a:xfrm>
            <a:off x="5765226" y="4899278"/>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Grouped Maintenance</a:t>
            </a:r>
          </a:p>
        </p:txBody>
      </p:sp>
      <p:sp>
        <p:nvSpPr>
          <p:cNvPr id="239" name="Rounded Rectangle 18">
            <a:extLst>
              <a:ext uri="{FF2B5EF4-FFF2-40B4-BE49-F238E27FC236}">
                <a16:creationId xmlns:a16="http://schemas.microsoft.com/office/drawing/2014/main" id="{F3760B4E-BDCE-4D69-857C-ABCAC0A14D33}"/>
              </a:ext>
            </a:extLst>
          </p:cNvPr>
          <p:cNvSpPr/>
          <p:nvPr/>
        </p:nvSpPr>
        <p:spPr>
          <a:xfrm>
            <a:off x="7272564" y="4899278"/>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Reduce Project Length</a:t>
            </a:r>
          </a:p>
        </p:txBody>
      </p:sp>
      <p:sp>
        <p:nvSpPr>
          <p:cNvPr id="240" name="Rounded Rectangle 18">
            <a:extLst>
              <a:ext uri="{FF2B5EF4-FFF2-40B4-BE49-F238E27FC236}">
                <a16:creationId xmlns:a16="http://schemas.microsoft.com/office/drawing/2014/main" id="{852448E3-5BD0-4B27-B3CB-0B4BD5E71BC4}"/>
              </a:ext>
            </a:extLst>
          </p:cNvPr>
          <p:cNvSpPr/>
          <p:nvPr/>
        </p:nvSpPr>
        <p:spPr>
          <a:xfrm>
            <a:off x="8779902" y="4899278"/>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Retire non-use Code/Module in Apps</a:t>
            </a:r>
          </a:p>
        </p:txBody>
      </p:sp>
      <p:sp>
        <p:nvSpPr>
          <p:cNvPr id="241" name="Rounded Rectangle 18">
            <a:extLst>
              <a:ext uri="{FF2B5EF4-FFF2-40B4-BE49-F238E27FC236}">
                <a16:creationId xmlns:a16="http://schemas.microsoft.com/office/drawing/2014/main" id="{2EC7A1B8-D75B-49F6-AF3F-D465CD9F7C7A}"/>
              </a:ext>
            </a:extLst>
          </p:cNvPr>
          <p:cNvSpPr/>
          <p:nvPr/>
        </p:nvSpPr>
        <p:spPr>
          <a:xfrm>
            <a:off x="10287240" y="4899278"/>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Adopt Layered Model</a:t>
            </a:r>
          </a:p>
        </p:txBody>
      </p:sp>
      <p:grpSp>
        <p:nvGrpSpPr>
          <p:cNvPr id="249" name="Group 248">
            <a:extLst>
              <a:ext uri="{FF2B5EF4-FFF2-40B4-BE49-F238E27FC236}">
                <a16:creationId xmlns:a16="http://schemas.microsoft.com/office/drawing/2014/main" id="{8084804A-1483-4D18-BD31-4CDE8A9B3845}"/>
              </a:ext>
            </a:extLst>
          </p:cNvPr>
          <p:cNvGrpSpPr/>
          <p:nvPr/>
        </p:nvGrpSpPr>
        <p:grpSpPr>
          <a:xfrm>
            <a:off x="4257888" y="4899278"/>
            <a:ext cx="1370229" cy="1325979"/>
            <a:chOff x="3864823" y="4899278"/>
            <a:chExt cx="1412243" cy="1325979"/>
          </a:xfrm>
        </p:grpSpPr>
        <p:sp>
          <p:nvSpPr>
            <p:cNvPr id="237" name="Rounded Rectangle 18">
              <a:extLst>
                <a:ext uri="{FF2B5EF4-FFF2-40B4-BE49-F238E27FC236}">
                  <a16:creationId xmlns:a16="http://schemas.microsoft.com/office/drawing/2014/main" id="{A744F51E-4701-488A-8831-E923147DB8C7}"/>
                </a:ext>
              </a:extLst>
            </p:cNvPr>
            <p:cNvSpPr/>
            <p:nvPr/>
          </p:nvSpPr>
          <p:spPr>
            <a:xfrm>
              <a:off x="3864823" y="4899278"/>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CHANGE IT OPERATING MODEL</a:t>
              </a:r>
            </a:p>
          </p:txBody>
        </p:sp>
        <p:sp>
          <p:nvSpPr>
            <p:cNvPr id="232" name="Rounded Rectangle 18">
              <a:extLst>
                <a:ext uri="{FF2B5EF4-FFF2-40B4-BE49-F238E27FC236}">
                  <a16:creationId xmlns:a16="http://schemas.microsoft.com/office/drawing/2014/main" id="{1CE99337-D98F-4FA9-9735-85D3E9F51E92}"/>
                </a:ext>
              </a:extLst>
            </p:cNvPr>
            <p:cNvSpPr/>
            <p:nvPr/>
          </p:nvSpPr>
          <p:spPr>
            <a:xfrm>
              <a:off x="3864823" y="5612335"/>
              <a:ext cx="1412243" cy="612922"/>
            </a:xfrm>
            <a:prstGeom prst="roundRect">
              <a:avLst>
                <a:gd name="adj" fmla="val 36678"/>
              </a:avLst>
            </a:prstGeom>
            <a:solidFill>
              <a:schemeClr val="bg1">
                <a:alpha val="30000"/>
              </a:schemeClr>
            </a:solidFill>
            <a:ln w="19050" cap="flat">
              <a:gradFill>
                <a:gsLst>
                  <a:gs pos="42500">
                    <a:schemeClr val="tx2">
                      <a:lumMod val="60000"/>
                      <a:lumOff val="40000"/>
                    </a:schemeClr>
                  </a:gs>
                  <a:gs pos="0">
                    <a:schemeClr val="bg1"/>
                  </a:gs>
                  <a:gs pos="100000">
                    <a:schemeClr val="tx2">
                      <a:lumMod val="20000"/>
                      <a:lumOff val="8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45720" numCol="1" spcCol="0" rtlCol="0" fromWordArt="0" anchor="ctr" anchorCtr="0" forceAA="0" compatLnSpc="1">
              <a:prstTxWarp prst="textNoShape">
                <a:avLst/>
              </a:prstTxWarp>
              <a:noAutofit/>
            </a:bodyPr>
            <a:lstStyle/>
            <a:p>
              <a:pPr algn="ctr">
                <a:lnSpc>
                  <a:spcPts val="1200"/>
                </a:lnSpc>
                <a:spcAft>
                  <a:spcPts val="1200"/>
                </a:spcAft>
              </a:pPr>
              <a:r>
                <a:rPr lang="en-US" sz="800" b="1" dirty="0">
                  <a:solidFill>
                    <a:srgbClr val="FFFFFF"/>
                  </a:solidFill>
                  <a:latin typeface="Century Gothic" panose="020B0502020202020204" pitchFamily="34" charset="0"/>
                </a:rPr>
                <a:t>IMPROVE IT BUSINESS PRACTICES</a:t>
              </a:r>
            </a:p>
          </p:txBody>
        </p:sp>
      </p:grpSp>
      <p:sp>
        <p:nvSpPr>
          <p:cNvPr id="233" name="Rounded Rectangle 18">
            <a:extLst>
              <a:ext uri="{FF2B5EF4-FFF2-40B4-BE49-F238E27FC236}">
                <a16:creationId xmlns:a16="http://schemas.microsoft.com/office/drawing/2014/main" id="{2A73D707-28CF-4B87-8617-C893A7A4ABE9}"/>
              </a:ext>
            </a:extLst>
          </p:cNvPr>
          <p:cNvSpPr/>
          <p:nvPr/>
        </p:nvSpPr>
        <p:spPr>
          <a:xfrm>
            <a:off x="5765226" y="5612335"/>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Fiscal Optimization</a:t>
            </a:r>
          </a:p>
        </p:txBody>
      </p:sp>
      <p:sp>
        <p:nvSpPr>
          <p:cNvPr id="234" name="Rounded Rectangle 18">
            <a:extLst>
              <a:ext uri="{FF2B5EF4-FFF2-40B4-BE49-F238E27FC236}">
                <a16:creationId xmlns:a16="http://schemas.microsoft.com/office/drawing/2014/main" id="{86F09017-4C2B-474C-833D-A17AE7C4C617}"/>
              </a:ext>
            </a:extLst>
          </p:cNvPr>
          <p:cNvSpPr/>
          <p:nvPr/>
        </p:nvSpPr>
        <p:spPr>
          <a:xfrm>
            <a:off x="7272564" y="5612335"/>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Improve IT Financial Knowledge</a:t>
            </a:r>
          </a:p>
        </p:txBody>
      </p:sp>
      <p:sp>
        <p:nvSpPr>
          <p:cNvPr id="236" name="Rounded Rectangle 18">
            <a:extLst>
              <a:ext uri="{FF2B5EF4-FFF2-40B4-BE49-F238E27FC236}">
                <a16:creationId xmlns:a16="http://schemas.microsoft.com/office/drawing/2014/main" id="{0293763B-AE16-41AE-8BCA-D4FDC50D6585}"/>
              </a:ext>
            </a:extLst>
          </p:cNvPr>
          <p:cNvSpPr/>
          <p:nvPr/>
        </p:nvSpPr>
        <p:spPr>
          <a:xfrm>
            <a:off x="8779385" y="5612335"/>
            <a:ext cx="1370229" cy="612922"/>
          </a:xfrm>
          <a:prstGeom prst="roundRect">
            <a:avLst>
              <a:gd name="adj" fmla="val 36678"/>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r>
              <a:rPr lang="en-US" sz="800" dirty="0">
                <a:solidFill>
                  <a:schemeClr val="bg1"/>
                </a:solidFill>
                <a:latin typeface="Century Gothic" panose="020B0502020202020204" pitchFamily="34" charset="0"/>
              </a:rPr>
              <a:t>Increase Span of Control in IT Org.</a:t>
            </a:r>
          </a:p>
        </p:txBody>
      </p:sp>
      <p:sp>
        <p:nvSpPr>
          <p:cNvPr id="255" name="Graphic 253">
            <a:extLst>
              <a:ext uri="{FF2B5EF4-FFF2-40B4-BE49-F238E27FC236}">
                <a16:creationId xmlns:a16="http://schemas.microsoft.com/office/drawing/2014/main" id="{C4C28F4E-97C7-446A-9E51-1044DA5B772C}"/>
              </a:ext>
            </a:extLst>
          </p:cNvPr>
          <p:cNvSpPr/>
          <p:nvPr/>
        </p:nvSpPr>
        <p:spPr>
          <a:xfrm>
            <a:off x="534532" y="3078616"/>
            <a:ext cx="1488753" cy="1488753"/>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300" b="1" dirty="0">
                <a:solidFill>
                  <a:schemeClr val="bg1"/>
                </a:solidFill>
                <a:latin typeface="Century Gothic" panose="020B0502020202020204" pitchFamily="34" charset="0"/>
              </a:rPr>
              <a:t>IT COST CONTAINMENT</a:t>
            </a:r>
          </a:p>
        </p:txBody>
      </p:sp>
      <p:grpSp>
        <p:nvGrpSpPr>
          <p:cNvPr id="2" name="Group 1">
            <a:extLst>
              <a:ext uri="{FF2B5EF4-FFF2-40B4-BE49-F238E27FC236}">
                <a16:creationId xmlns:a16="http://schemas.microsoft.com/office/drawing/2014/main" id="{027409F8-4ADA-0048-B0A3-F89178B38444}"/>
              </a:ext>
            </a:extLst>
          </p:cNvPr>
          <p:cNvGrpSpPr/>
          <p:nvPr/>
        </p:nvGrpSpPr>
        <p:grpSpPr>
          <a:xfrm>
            <a:off x="3846708" y="1727190"/>
            <a:ext cx="411180" cy="713057"/>
            <a:chOff x="3846708" y="1727190"/>
            <a:chExt cx="411180" cy="713057"/>
          </a:xfrm>
        </p:grpSpPr>
        <p:cxnSp>
          <p:nvCxnSpPr>
            <p:cNvPr id="269" name="Connector: Curved 268">
              <a:extLst>
                <a:ext uri="{FF2B5EF4-FFF2-40B4-BE49-F238E27FC236}">
                  <a16:creationId xmlns:a16="http://schemas.microsoft.com/office/drawing/2014/main" id="{0EB46EBE-D98D-4F26-B5A9-3B8A64E8C1FD}"/>
                </a:ext>
              </a:extLst>
            </p:cNvPr>
            <p:cNvCxnSpPr>
              <a:cxnSpLocks/>
              <a:stCxn id="244" idx="3"/>
              <a:endCxn id="148" idx="1"/>
            </p:cNvCxnSpPr>
            <p:nvPr/>
          </p:nvCxnSpPr>
          <p:spPr>
            <a:xfrm flipV="1">
              <a:off x="3846708" y="1727190"/>
              <a:ext cx="411180" cy="356528"/>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72" name="Connector: Curved 271">
              <a:extLst>
                <a:ext uri="{FF2B5EF4-FFF2-40B4-BE49-F238E27FC236}">
                  <a16:creationId xmlns:a16="http://schemas.microsoft.com/office/drawing/2014/main" id="{FED76F0E-CDBA-4E80-BBA6-8F072E54BF48}"/>
                </a:ext>
              </a:extLst>
            </p:cNvPr>
            <p:cNvCxnSpPr>
              <a:cxnSpLocks/>
              <a:stCxn id="244" idx="3"/>
              <a:endCxn id="210" idx="1"/>
            </p:cNvCxnSpPr>
            <p:nvPr/>
          </p:nvCxnSpPr>
          <p:spPr>
            <a:xfrm>
              <a:off x="3846708" y="2083718"/>
              <a:ext cx="411180" cy="356529"/>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1306D3BE-78A5-F34C-944C-7471512CC4A3}"/>
              </a:ext>
            </a:extLst>
          </p:cNvPr>
          <p:cNvGrpSpPr/>
          <p:nvPr/>
        </p:nvGrpSpPr>
        <p:grpSpPr>
          <a:xfrm>
            <a:off x="3846708" y="3466465"/>
            <a:ext cx="411180" cy="713057"/>
            <a:chOff x="3846708" y="3466465"/>
            <a:chExt cx="411180" cy="713057"/>
          </a:xfrm>
        </p:grpSpPr>
        <p:cxnSp>
          <p:nvCxnSpPr>
            <p:cNvPr id="275" name="Connector: Curved 274">
              <a:extLst>
                <a:ext uri="{FF2B5EF4-FFF2-40B4-BE49-F238E27FC236}">
                  <a16:creationId xmlns:a16="http://schemas.microsoft.com/office/drawing/2014/main" id="{44FAB6E8-5B29-46A5-99EC-C8499700F2B1}"/>
                </a:ext>
              </a:extLst>
            </p:cNvPr>
            <p:cNvCxnSpPr>
              <a:cxnSpLocks/>
              <a:stCxn id="245" idx="3"/>
              <a:endCxn id="219" idx="1"/>
            </p:cNvCxnSpPr>
            <p:nvPr/>
          </p:nvCxnSpPr>
          <p:spPr>
            <a:xfrm>
              <a:off x="3846708" y="3822993"/>
              <a:ext cx="411180" cy="356529"/>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78" name="Connector: Curved 277">
              <a:extLst>
                <a:ext uri="{FF2B5EF4-FFF2-40B4-BE49-F238E27FC236}">
                  <a16:creationId xmlns:a16="http://schemas.microsoft.com/office/drawing/2014/main" id="{28502823-F260-4CF5-ADF4-C912BFD96ABC}"/>
                </a:ext>
              </a:extLst>
            </p:cNvPr>
            <p:cNvCxnSpPr>
              <a:cxnSpLocks/>
              <a:stCxn id="245" idx="3"/>
              <a:endCxn id="224" idx="1"/>
            </p:cNvCxnSpPr>
            <p:nvPr/>
          </p:nvCxnSpPr>
          <p:spPr>
            <a:xfrm flipV="1">
              <a:off x="3846708" y="3466465"/>
              <a:ext cx="411180" cy="356528"/>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010A4949-2B75-DF4E-B260-64C9A475A2C3}"/>
              </a:ext>
            </a:extLst>
          </p:cNvPr>
          <p:cNvGrpSpPr/>
          <p:nvPr/>
        </p:nvGrpSpPr>
        <p:grpSpPr>
          <a:xfrm>
            <a:off x="3846708" y="5205739"/>
            <a:ext cx="411180" cy="713057"/>
            <a:chOff x="3846708" y="5205739"/>
            <a:chExt cx="411180" cy="713057"/>
          </a:xfrm>
        </p:grpSpPr>
        <p:cxnSp>
          <p:nvCxnSpPr>
            <p:cNvPr id="281" name="Connector: Curved 280">
              <a:extLst>
                <a:ext uri="{FF2B5EF4-FFF2-40B4-BE49-F238E27FC236}">
                  <a16:creationId xmlns:a16="http://schemas.microsoft.com/office/drawing/2014/main" id="{1762CC15-DADD-4D56-A013-E553773CDCA4}"/>
                </a:ext>
              </a:extLst>
            </p:cNvPr>
            <p:cNvCxnSpPr>
              <a:cxnSpLocks/>
              <a:stCxn id="246" idx="3"/>
              <a:endCxn id="237" idx="1"/>
            </p:cNvCxnSpPr>
            <p:nvPr/>
          </p:nvCxnSpPr>
          <p:spPr>
            <a:xfrm flipV="1">
              <a:off x="3846708" y="5205739"/>
              <a:ext cx="411180" cy="356528"/>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cxnSp>
          <p:nvCxnSpPr>
            <p:cNvPr id="284" name="Connector: Curved 283">
              <a:extLst>
                <a:ext uri="{FF2B5EF4-FFF2-40B4-BE49-F238E27FC236}">
                  <a16:creationId xmlns:a16="http://schemas.microsoft.com/office/drawing/2014/main" id="{79305F21-D04E-418A-9AEC-7BC81F2EDCFB}"/>
                </a:ext>
              </a:extLst>
            </p:cNvPr>
            <p:cNvCxnSpPr>
              <a:cxnSpLocks/>
              <a:stCxn id="246" idx="3"/>
              <a:endCxn id="232" idx="1"/>
            </p:cNvCxnSpPr>
            <p:nvPr/>
          </p:nvCxnSpPr>
          <p:spPr>
            <a:xfrm>
              <a:off x="3846708" y="5562267"/>
              <a:ext cx="411180" cy="356529"/>
            </a:xfrm>
            <a:prstGeom prst="curvedConnector3">
              <a:avLst>
                <a:gd name="adj1" fmla="val 50000"/>
              </a:avLst>
            </a:prstGeom>
            <a:ln w="15875">
              <a:gradFill>
                <a:gsLst>
                  <a:gs pos="0">
                    <a:schemeClr val="accent4">
                      <a:lumMod val="60000"/>
                      <a:lumOff val="40000"/>
                      <a:alpha val="0"/>
                    </a:schemeClr>
                  </a:gs>
                  <a:gs pos="100000">
                    <a:schemeClr val="bg1"/>
                  </a:gs>
                </a:gsLst>
                <a:lin ang="0" scaled="0"/>
              </a:gradFill>
            </a:ln>
          </p:spPr>
          <p:style>
            <a:lnRef idx="1">
              <a:schemeClr val="accent1"/>
            </a:lnRef>
            <a:fillRef idx="0">
              <a:schemeClr val="accent1"/>
            </a:fillRef>
            <a:effectRef idx="0">
              <a:schemeClr val="accent1"/>
            </a:effectRef>
            <a:fontRef idx="minor">
              <a:schemeClr val="tx1"/>
            </a:fontRef>
          </p:style>
        </p:cxnSp>
      </p:grpSp>
      <p:sp>
        <p:nvSpPr>
          <p:cNvPr id="244" name="Rounded Rectangle 18">
            <a:extLst>
              <a:ext uri="{FF2B5EF4-FFF2-40B4-BE49-F238E27FC236}">
                <a16:creationId xmlns:a16="http://schemas.microsoft.com/office/drawing/2014/main" id="{A048CF3D-4448-40BB-8781-96599C594A85}"/>
              </a:ext>
            </a:extLst>
          </p:cNvPr>
          <p:cNvSpPr/>
          <p:nvPr/>
        </p:nvSpPr>
        <p:spPr>
          <a:xfrm>
            <a:off x="2434465" y="1777257"/>
            <a:ext cx="1412243" cy="612922"/>
          </a:xfrm>
          <a:prstGeom prst="roundRect">
            <a:avLst>
              <a:gd name="adj" fmla="val 3667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algn="ctr">
              <a:spcAft>
                <a:spcPts val="1200"/>
              </a:spcAft>
            </a:pPr>
            <a:r>
              <a:rPr lang="en-US" sz="1000" b="1" dirty="0">
                <a:solidFill>
                  <a:srgbClr val="FFFFFF"/>
                </a:solidFill>
                <a:latin typeface="Century Gothic" panose="020B0502020202020204" pitchFamily="34" charset="0"/>
              </a:rPr>
              <a:t>DEMAND</a:t>
            </a:r>
          </a:p>
        </p:txBody>
      </p:sp>
      <p:sp>
        <p:nvSpPr>
          <p:cNvPr id="245" name="Rounded Rectangle 18">
            <a:extLst>
              <a:ext uri="{FF2B5EF4-FFF2-40B4-BE49-F238E27FC236}">
                <a16:creationId xmlns:a16="http://schemas.microsoft.com/office/drawing/2014/main" id="{AD401A25-F9F6-4E36-A1CE-DEDBB06CFA37}"/>
              </a:ext>
            </a:extLst>
          </p:cNvPr>
          <p:cNvSpPr/>
          <p:nvPr/>
        </p:nvSpPr>
        <p:spPr>
          <a:xfrm>
            <a:off x="2434465" y="3516532"/>
            <a:ext cx="1412243" cy="612922"/>
          </a:xfrm>
          <a:prstGeom prst="roundRect">
            <a:avLst>
              <a:gd name="adj" fmla="val 3667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algn="ctr">
              <a:spcAft>
                <a:spcPts val="1200"/>
              </a:spcAft>
            </a:pPr>
            <a:r>
              <a:rPr lang="en-US" sz="1000" b="1" dirty="0">
                <a:solidFill>
                  <a:srgbClr val="FFFFFF"/>
                </a:solidFill>
                <a:latin typeface="Century Gothic" panose="020B0502020202020204" pitchFamily="34" charset="0"/>
              </a:rPr>
              <a:t>SUPPLY</a:t>
            </a:r>
          </a:p>
        </p:txBody>
      </p:sp>
      <p:sp>
        <p:nvSpPr>
          <p:cNvPr id="246" name="Rounded Rectangle 18">
            <a:extLst>
              <a:ext uri="{FF2B5EF4-FFF2-40B4-BE49-F238E27FC236}">
                <a16:creationId xmlns:a16="http://schemas.microsoft.com/office/drawing/2014/main" id="{25CAC49D-5DF4-491C-AB64-FDBC3E15B498}"/>
              </a:ext>
            </a:extLst>
          </p:cNvPr>
          <p:cNvSpPr/>
          <p:nvPr/>
        </p:nvSpPr>
        <p:spPr>
          <a:xfrm>
            <a:off x="2434465" y="5255806"/>
            <a:ext cx="1412243" cy="612922"/>
          </a:xfrm>
          <a:prstGeom prst="roundRect">
            <a:avLst>
              <a:gd name="adj" fmla="val 36678"/>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algn="ctr">
              <a:spcAft>
                <a:spcPts val="1200"/>
              </a:spcAft>
            </a:pPr>
            <a:r>
              <a:rPr lang="en-US" sz="1000" b="1" dirty="0">
                <a:solidFill>
                  <a:srgbClr val="FFFFFF"/>
                </a:solidFill>
                <a:latin typeface="Century Gothic" panose="020B0502020202020204" pitchFamily="34" charset="0"/>
              </a:rPr>
              <a:t>CONTROL</a:t>
            </a:r>
          </a:p>
        </p:txBody>
      </p:sp>
    </p:spTree>
    <p:extLst>
      <p:ext uri="{BB962C8B-B14F-4D97-AF65-F5344CB8AC3E}">
        <p14:creationId xmlns:p14="http://schemas.microsoft.com/office/powerpoint/2010/main" val="6724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fade">
                                      <p:cBhvr>
                                        <p:cTn id="7" dur="2000"/>
                                        <p:tgtEl>
                                          <p:spTgt spid="83"/>
                                        </p:tgtEl>
                                      </p:cBhvr>
                                    </p:animEffect>
                                    <p:anim calcmode="lin" valueType="num">
                                      <p:cBhvr>
                                        <p:cTn id="8" dur="2000" fill="hold"/>
                                        <p:tgtEl>
                                          <p:spTgt spid="83"/>
                                        </p:tgtEl>
                                        <p:attrNameLst>
                                          <p:attrName>ppt_x</p:attrName>
                                        </p:attrNameLst>
                                      </p:cBhvr>
                                      <p:tavLst>
                                        <p:tav tm="0">
                                          <p:val>
                                            <p:strVal val="#ppt_x"/>
                                          </p:val>
                                        </p:tav>
                                        <p:tav tm="100000">
                                          <p:val>
                                            <p:strVal val="#ppt_x"/>
                                          </p:val>
                                        </p:tav>
                                      </p:tavLst>
                                    </p:anim>
                                    <p:anim calcmode="lin" valueType="num">
                                      <p:cBhvr>
                                        <p:cTn id="9" dur="2000" fill="hold"/>
                                        <p:tgtEl>
                                          <p:spTgt spid="83"/>
                                        </p:tgtEl>
                                        <p:attrNameLst>
                                          <p:attrName>ppt_y</p:attrName>
                                        </p:attrNameLst>
                                      </p:cBhvr>
                                      <p:tavLst>
                                        <p:tav tm="0">
                                          <p:val>
                                            <p:strVal val="#ppt_y+.1"/>
                                          </p:val>
                                        </p:tav>
                                        <p:tav tm="100000">
                                          <p:val>
                                            <p:strVal val="#ppt_y"/>
                                          </p:val>
                                        </p:tav>
                                      </p:tavLst>
                                    </p:anim>
                                  </p:childTnLst>
                                </p:cTn>
                              </p:par>
                              <p:par>
                                <p:cTn id="10" presetID="8" presetClass="emph" presetSubtype="0" repeatCount="indefinite" autoRev="1" fill="hold" nodeType="withEffect">
                                  <p:stCondLst>
                                    <p:cond delay="0"/>
                                  </p:stCondLst>
                                  <p:endCondLst>
                                    <p:cond evt="onNext" delay="0">
                                      <p:tgtEl>
                                        <p:sldTgt/>
                                      </p:tgtEl>
                                    </p:cond>
                                  </p:endCondLst>
                                  <p:childTnLst>
                                    <p:animRot by="-900000">
                                      <p:cBhvr>
                                        <p:cTn id="11" dur="3000" fill="hold"/>
                                        <p:tgtEl>
                                          <p:spTgt spid="83"/>
                                        </p:tgtEl>
                                        <p:attrNameLst>
                                          <p:attrName>r</p:attrName>
                                        </p:attrNameLst>
                                      </p:cBhvr>
                                    </p:animRot>
                                  </p:childTnLst>
                                </p:cTn>
                              </p:par>
                              <p:par>
                                <p:cTn id="12" presetID="8" presetClass="emph" presetSubtype="0" fill="hold" nodeType="withEffect">
                                  <p:stCondLst>
                                    <p:cond delay="0"/>
                                  </p:stCondLst>
                                  <p:childTnLst>
                                    <p:animRot by="-21600000">
                                      <p:cBhvr>
                                        <p:cTn id="13" dur="60000" fill="hold"/>
                                        <p:tgtEl>
                                          <p:spTgt spid="59"/>
                                        </p:tgtEl>
                                        <p:attrNameLst>
                                          <p:attrName>r</p:attrName>
                                        </p:attrNameLst>
                                      </p:cBhvr>
                                    </p:animRot>
                                  </p:childTnLst>
                                </p:cTn>
                              </p:par>
                              <p:par>
                                <p:cTn id="14" presetID="10" presetClass="entr" presetSubtype="0" fill="hold" grpId="0" nodeType="withEffect">
                                  <p:stCondLst>
                                    <p:cond delay="0"/>
                                  </p:stCondLst>
                                  <p:childTnLst>
                                    <p:set>
                                      <p:cBhvr>
                                        <p:cTn id="15" dur="1" fill="hold">
                                          <p:stCondLst>
                                            <p:cond delay="0"/>
                                          </p:stCondLst>
                                        </p:cTn>
                                        <p:tgtEl>
                                          <p:spTgt spid="255"/>
                                        </p:tgtEl>
                                        <p:attrNameLst>
                                          <p:attrName>style.visibility</p:attrName>
                                        </p:attrNameLst>
                                      </p:cBhvr>
                                      <p:to>
                                        <p:strVal val="visible"/>
                                      </p:to>
                                    </p:set>
                                    <p:animEffect transition="in" filter="fade">
                                      <p:cBhvr>
                                        <p:cTn id="16" dur="1000"/>
                                        <p:tgtEl>
                                          <p:spTgt spid="255"/>
                                        </p:tgtEl>
                                      </p:cBhvr>
                                    </p:animEffect>
                                  </p:childTnLst>
                                </p:cTn>
                              </p:par>
                              <p:par>
                                <p:cTn id="17" presetID="23" presetClass="entr" presetSubtype="16" fill="hold" nodeType="withEffect">
                                  <p:stCondLst>
                                    <p:cond delay="1000"/>
                                  </p:stCondLst>
                                  <p:childTnLst>
                                    <p:set>
                                      <p:cBhvr>
                                        <p:cTn id="18" dur="1" fill="hold">
                                          <p:stCondLst>
                                            <p:cond delay="0"/>
                                          </p:stCondLst>
                                        </p:cTn>
                                        <p:tgtEl>
                                          <p:spTgt spid="267"/>
                                        </p:tgtEl>
                                        <p:attrNameLst>
                                          <p:attrName>style.visibility</p:attrName>
                                        </p:attrNameLst>
                                      </p:cBhvr>
                                      <p:to>
                                        <p:strVal val="visible"/>
                                      </p:to>
                                    </p:set>
                                    <p:anim calcmode="lin" valueType="num">
                                      <p:cBhvr>
                                        <p:cTn id="19" dur="1000" fill="hold"/>
                                        <p:tgtEl>
                                          <p:spTgt spid="267"/>
                                        </p:tgtEl>
                                        <p:attrNameLst>
                                          <p:attrName>ppt_w</p:attrName>
                                        </p:attrNameLst>
                                      </p:cBhvr>
                                      <p:tavLst>
                                        <p:tav tm="0">
                                          <p:val>
                                            <p:fltVal val="0"/>
                                          </p:val>
                                        </p:tav>
                                        <p:tav tm="100000">
                                          <p:val>
                                            <p:strVal val="#ppt_w"/>
                                          </p:val>
                                        </p:tav>
                                      </p:tavLst>
                                    </p:anim>
                                    <p:anim calcmode="lin" valueType="num">
                                      <p:cBhvr>
                                        <p:cTn id="20" dur="1000" fill="hold"/>
                                        <p:tgtEl>
                                          <p:spTgt spid="267"/>
                                        </p:tgtEl>
                                        <p:attrNameLst>
                                          <p:attrName>ppt_h</p:attrName>
                                        </p:attrNameLst>
                                      </p:cBhvr>
                                      <p:tavLst>
                                        <p:tav tm="0">
                                          <p:val>
                                            <p:fltVal val="0"/>
                                          </p:val>
                                        </p:tav>
                                        <p:tav tm="100000">
                                          <p:val>
                                            <p:strVal val="#ppt_h"/>
                                          </p:val>
                                        </p:tav>
                                      </p:tavLst>
                                    </p:anim>
                                  </p:childTnLst>
                                </p:cTn>
                              </p:par>
                              <p:par>
                                <p:cTn id="21" presetID="10" presetClass="entr" presetSubtype="0" fill="hold" grpId="0" nodeType="withEffect">
                                  <p:stCondLst>
                                    <p:cond delay="1500"/>
                                  </p:stCondLst>
                                  <p:childTnLst>
                                    <p:set>
                                      <p:cBhvr>
                                        <p:cTn id="22" dur="1" fill="hold">
                                          <p:stCondLst>
                                            <p:cond delay="0"/>
                                          </p:stCondLst>
                                        </p:cTn>
                                        <p:tgtEl>
                                          <p:spTgt spid="244"/>
                                        </p:tgtEl>
                                        <p:attrNameLst>
                                          <p:attrName>style.visibility</p:attrName>
                                        </p:attrNameLst>
                                      </p:cBhvr>
                                      <p:to>
                                        <p:strVal val="visible"/>
                                      </p:to>
                                    </p:set>
                                    <p:animEffect transition="in" filter="fade">
                                      <p:cBhvr>
                                        <p:cTn id="23" dur="1000"/>
                                        <p:tgtEl>
                                          <p:spTgt spid="244"/>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245"/>
                                        </p:tgtEl>
                                        <p:attrNameLst>
                                          <p:attrName>style.visibility</p:attrName>
                                        </p:attrNameLst>
                                      </p:cBhvr>
                                      <p:to>
                                        <p:strVal val="visible"/>
                                      </p:to>
                                    </p:set>
                                    <p:animEffect transition="in" filter="fade">
                                      <p:cBhvr>
                                        <p:cTn id="26" dur="1000"/>
                                        <p:tgtEl>
                                          <p:spTgt spid="245"/>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246"/>
                                        </p:tgtEl>
                                        <p:attrNameLst>
                                          <p:attrName>style.visibility</p:attrName>
                                        </p:attrNameLst>
                                      </p:cBhvr>
                                      <p:to>
                                        <p:strVal val="visible"/>
                                      </p:to>
                                    </p:set>
                                    <p:animEffect transition="in" filter="fade">
                                      <p:cBhvr>
                                        <p:cTn id="29" dur="1000"/>
                                        <p:tgtEl>
                                          <p:spTgt spid="246"/>
                                        </p:tgtEl>
                                      </p:cBhvr>
                                    </p:animEffect>
                                  </p:childTnLst>
                                </p:cTn>
                              </p:par>
                              <p:par>
                                <p:cTn id="30" presetID="23" presetClass="entr" presetSubtype="16" fill="hold" nodeType="withEffect">
                                  <p:stCondLst>
                                    <p:cond delay="1500"/>
                                  </p:stCondLst>
                                  <p:childTnLst>
                                    <p:set>
                                      <p:cBhvr>
                                        <p:cTn id="31" dur="1" fill="hold">
                                          <p:stCondLst>
                                            <p:cond delay="0"/>
                                          </p:stCondLst>
                                        </p:cTn>
                                        <p:tgtEl>
                                          <p:spTgt spid="2"/>
                                        </p:tgtEl>
                                        <p:attrNameLst>
                                          <p:attrName>style.visibility</p:attrName>
                                        </p:attrNameLst>
                                      </p:cBhvr>
                                      <p:to>
                                        <p:strVal val="visible"/>
                                      </p:to>
                                    </p:set>
                                    <p:anim calcmode="lin" valueType="num">
                                      <p:cBhvr>
                                        <p:cTn id="32" dur="1000" fill="hold"/>
                                        <p:tgtEl>
                                          <p:spTgt spid="2"/>
                                        </p:tgtEl>
                                        <p:attrNameLst>
                                          <p:attrName>ppt_w</p:attrName>
                                        </p:attrNameLst>
                                      </p:cBhvr>
                                      <p:tavLst>
                                        <p:tav tm="0">
                                          <p:val>
                                            <p:fltVal val="0"/>
                                          </p:val>
                                        </p:tav>
                                        <p:tav tm="100000">
                                          <p:val>
                                            <p:strVal val="#ppt_w"/>
                                          </p:val>
                                        </p:tav>
                                      </p:tavLst>
                                    </p:anim>
                                    <p:anim calcmode="lin" valueType="num">
                                      <p:cBhvr>
                                        <p:cTn id="33" dur="1000" fill="hold"/>
                                        <p:tgtEl>
                                          <p:spTgt spid="2"/>
                                        </p:tgtEl>
                                        <p:attrNameLst>
                                          <p:attrName>ppt_h</p:attrName>
                                        </p:attrNameLst>
                                      </p:cBhvr>
                                      <p:tavLst>
                                        <p:tav tm="0">
                                          <p:val>
                                            <p:fltVal val="0"/>
                                          </p:val>
                                        </p:tav>
                                        <p:tav tm="100000">
                                          <p:val>
                                            <p:strVal val="#ppt_h"/>
                                          </p:val>
                                        </p:tav>
                                      </p:tavLst>
                                    </p:anim>
                                  </p:childTnLst>
                                </p:cTn>
                              </p:par>
                              <p:par>
                                <p:cTn id="34" presetID="23" presetClass="entr" presetSubtype="16" fill="hold" nodeType="withEffect">
                                  <p:stCondLst>
                                    <p:cond delay="1500"/>
                                  </p:stCondLst>
                                  <p:childTnLst>
                                    <p:set>
                                      <p:cBhvr>
                                        <p:cTn id="35" dur="1" fill="hold">
                                          <p:stCondLst>
                                            <p:cond delay="0"/>
                                          </p:stCondLst>
                                        </p:cTn>
                                        <p:tgtEl>
                                          <p:spTgt spid="3"/>
                                        </p:tgtEl>
                                        <p:attrNameLst>
                                          <p:attrName>style.visibility</p:attrName>
                                        </p:attrNameLst>
                                      </p:cBhvr>
                                      <p:to>
                                        <p:strVal val="visible"/>
                                      </p:to>
                                    </p:set>
                                    <p:anim calcmode="lin" valueType="num">
                                      <p:cBhvr>
                                        <p:cTn id="36" dur="1000" fill="hold"/>
                                        <p:tgtEl>
                                          <p:spTgt spid="3"/>
                                        </p:tgtEl>
                                        <p:attrNameLst>
                                          <p:attrName>ppt_w</p:attrName>
                                        </p:attrNameLst>
                                      </p:cBhvr>
                                      <p:tavLst>
                                        <p:tav tm="0">
                                          <p:val>
                                            <p:fltVal val="0"/>
                                          </p:val>
                                        </p:tav>
                                        <p:tav tm="100000">
                                          <p:val>
                                            <p:strVal val="#ppt_w"/>
                                          </p:val>
                                        </p:tav>
                                      </p:tavLst>
                                    </p:anim>
                                    <p:anim calcmode="lin" valueType="num">
                                      <p:cBhvr>
                                        <p:cTn id="37" dur="1000" fill="hold"/>
                                        <p:tgtEl>
                                          <p:spTgt spid="3"/>
                                        </p:tgtEl>
                                        <p:attrNameLst>
                                          <p:attrName>ppt_h</p:attrName>
                                        </p:attrNameLst>
                                      </p:cBhvr>
                                      <p:tavLst>
                                        <p:tav tm="0">
                                          <p:val>
                                            <p:fltVal val="0"/>
                                          </p:val>
                                        </p:tav>
                                        <p:tav tm="100000">
                                          <p:val>
                                            <p:strVal val="#ppt_h"/>
                                          </p:val>
                                        </p:tav>
                                      </p:tavLst>
                                    </p:anim>
                                  </p:childTnLst>
                                </p:cTn>
                              </p:par>
                              <p:par>
                                <p:cTn id="38" presetID="23" presetClass="entr" presetSubtype="16" fill="hold" nodeType="withEffect">
                                  <p:stCondLst>
                                    <p:cond delay="1500"/>
                                  </p:stCondLst>
                                  <p:childTnLst>
                                    <p:set>
                                      <p:cBhvr>
                                        <p:cTn id="39" dur="1" fill="hold">
                                          <p:stCondLst>
                                            <p:cond delay="0"/>
                                          </p:stCondLst>
                                        </p:cTn>
                                        <p:tgtEl>
                                          <p:spTgt spid="4"/>
                                        </p:tgtEl>
                                        <p:attrNameLst>
                                          <p:attrName>style.visibility</p:attrName>
                                        </p:attrNameLst>
                                      </p:cBhvr>
                                      <p:to>
                                        <p:strVal val="visible"/>
                                      </p:to>
                                    </p:set>
                                    <p:anim calcmode="lin" valueType="num">
                                      <p:cBhvr>
                                        <p:cTn id="40" dur="1000" fill="hold"/>
                                        <p:tgtEl>
                                          <p:spTgt spid="4"/>
                                        </p:tgtEl>
                                        <p:attrNameLst>
                                          <p:attrName>ppt_w</p:attrName>
                                        </p:attrNameLst>
                                      </p:cBhvr>
                                      <p:tavLst>
                                        <p:tav tm="0">
                                          <p:val>
                                            <p:fltVal val="0"/>
                                          </p:val>
                                        </p:tav>
                                        <p:tav tm="100000">
                                          <p:val>
                                            <p:strVal val="#ppt_w"/>
                                          </p:val>
                                        </p:tav>
                                      </p:tavLst>
                                    </p:anim>
                                    <p:anim calcmode="lin" valueType="num">
                                      <p:cBhvr>
                                        <p:cTn id="41" dur="1000" fill="hold"/>
                                        <p:tgtEl>
                                          <p:spTgt spid="4"/>
                                        </p:tgtEl>
                                        <p:attrNameLst>
                                          <p:attrName>ppt_h</p:attrName>
                                        </p:attrNameLst>
                                      </p:cBhvr>
                                      <p:tavLst>
                                        <p:tav tm="0">
                                          <p:val>
                                            <p:fltVal val="0"/>
                                          </p:val>
                                        </p:tav>
                                        <p:tav tm="100000">
                                          <p:val>
                                            <p:strVal val="#ppt_h"/>
                                          </p:val>
                                        </p:tav>
                                      </p:tavLst>
                                    </p:anim>
                                  </p:childTnLst>
                                </p:cTn>
                              </p:par>
                              <p:par>
                                <p:cTn id="42" presetID="10" presetClass="entr" presetSubtype="0" fill="hold" nodeType="withEffect">
                                  <p:stCondLst>
                                    <p:cond delay="2500"/>
                                  </p:stCondLst>
                                  <p:childTnLst>
                                    <p:set>
                                      <p:cBhvr>
                                        <p:cTn id="43" dur="1" fill="hold">
                                          <p:stCondLst>
                                            <p:cond delay="0"/>
                                          </p:stCondLst>
                                        </p:cTn>
                                        <p:tgtEl>
                                          <p:spTgt spid="247"/>
                                        </p:tgtEl>
                                        <p:attrNameLst>
                                          <p:attrName>style.visibility</p:attrName>
                                        </p:attrNameLst>
                                      </p:cBhvr>
                                      <p:to>
                                        <p:strVal val="visible"/>
                                      </p:to>
                                    </p:set>
                                    <p:animEffect transition="in" filter="fade">
                                      <p:cBhvr>
                                        <p:cTn id="44" dur="1000"/>
                                        <p:tgtEl>
                                          <p:spTgt spid="247"/>
                                        </p:tgtEl>
                                      </p:cBhvr>
                                    </p:animEffect>
                                  </p:childTnLst>
                                </p:cTn>
                              </p:par>
                              <p:par>
                                <p:cTn id="45" presetID="10" presetClass="entr" presetSubtype="0" fill="hold" nodeType="withEffect">
                                  <p:stCondLst>
                                    <p:cond delay="2500"/>
                                  </p:stCondLst>
                                  <p:childTnLst>
                                    <p:set>
                                      <p:cBhvr>
                                        <p:cTn id="46" dur="1" fill="hold">
                                          <p:stCondLst>
                                            <p:cond delay="0"/>
                                          </p:stCondLst>
                                        </p:cTn>
                                        <p:tgtEl>
                                          <p:spTgt spid="248"/>
                                        </p:tgtEl>
                                        <p:attrNameLst>
                                          <p:attrName>style.visibility</p:attrName>
                                        </p:attrNameLst>
                                      </p:cBhvr>
                                      <p:to>
                                        <p:strVal val="visible"/>
                                      </p:to>
                                    </p:set>
                                    <p:animEffect transition="in" filter="fade">
                                      <p:cBhvr>
                                        <p:cTn id="47" dur="1000"/>
                                        <p:tgtEl>
                                          <p:spTgt spid="248"/>
                                        </p:tgtEl>
                                      </p:cBhvr>
                                    </p:animEffect>
                                  </p:childTnLst>
                                </p:cTn>
                              </p:par>
                              <p:par>
                                <p:cTn id="48" presetID="10" presetClass="entr" presetSubtype="0" fill="hold" nodeType="withEffect">
                                  <p:stCondLst>
                                    <p:cond delay="2500"/>
                                  </p:stCondLst>
                                  <p:childTnLst>
                                    <p:set>
                                      <p:cBhvr>
                                        <p:cTn id="49" dur="1" fill="hold">
                                          <p:stCondLst>
                                            <p:cond delay="0"/>
                                          </p:stCondLst>
                                        </p:cTn>
                                        <p:tgtEl>
                                          <p:spTgt spid="249"/>
                                        </p:tgtEl>
                                        <p:attrNameLst>
                                          <p:attrName>style.visibility</p:attrName>
                                        </p:attrNameLst>
                                      </p:cBhvr>
                                      <p:to>
                                        <p:strVal val="visible"/>
                                      </p:to>
                                    </p:set>
                                    <p:animEffect transition="in" filter="fade">
                                      <p:cBhvr>
                                        <p:cTn id="50" dur="1000"/>
                                        <p:tgtEl>
                                          <p:spTgt spid="249"/>
                                        </p:tgtEl>
                                      </p:cBhvr>
                                    </p:animEffect>
                                  </p:childTnLst>
                                </p:cTn>
                              </p:par>
                              <p:par>
                                <p:cTn id="51" presetID="10" presetClass="entr" presetSubtype="0" fill="hold" grpId="0" nodeType="withEffect">
                                  <p:stCondLst>
                                    <p:cond delay="3000"/>
                                  </p:stCondLst>
                                  <p:childTnLst>
                                    <p:set>
                                      <p:cBhvr>
                                        <p:cTn id="52" dur="1" fill="hold">
                                          <p:stCondLst>
                                            <p:cond delay="0"/>
                                          </p:stCondLst>
                                        </p:cTn>
                                        <p:tgtEl>
                                          <p:spTgt spid="204"/>
                                        </p:tgtEl>
                                        <p:attrNameLst>
                                          <p:attrName>style.visibility</p:attrName>
                                        </p:attrNameLst>
                                      </p:cBhvr>
                                      <p:to>
                                        <p:strVal val="visible"/>
                                      </p:to>
                                    </p:set>
                                    <p:animEffect transition="in" filter="fade">
                                      <p:cBhvr>
                                        <p:cTn id="53" dur="1500"/>
                                        <p:tgtEl>
                                          <p:spTgt spid="204"/>
                                        </p:tgtEl>
                                      </p:cBhvr>
                                    </p:animEffect>
                                  </p:childTnLst>
                                </p:cTn>
                              </p:par>
                              <p:par>
                                <p:cTn id="54" presetID="10" presetClass="entr" presetSubtype="0" fill="hold" grpId="0" nodeType="withEffect">
                                  <p:stCondLst>
                                    <p:cond delay="3000"/>
                                  </p:stCondLst>
                                  <p:childTnLst>
                                    <p:set>
                                      <p:cBhvr>
                                        <p:cTn id="55" dur="1" fill="hold">
                                          <p:stCondLst>
                                            <p:cond delay="0"/>
                                          </p:stCondLst>
                                        </p:cTn>
                                        <p:tgtEl>
                                          <p:spTgt spid="205"/>
                                        </p:tgtEl>
                                        <p:attrNameLst>
                                          <p:attrName>style.visibility</p:attrName>
                                        </p:attrNameLst>
                                      </p:cBhvr>
                                      <p:to>
                                        <p:strVal val="visible"/>
                                      </p:to>
                                    </p:set>
                                    <p:animEffect transition="in" filter="fade">
                                      <p:cBhvr>
                                        <p:cTn id="56" dur="1500"/>
                                        <p:tgtEl>
                                          <p:spTgt spid="205"/>
                                        </p:tgtEl>
                                      </p:cBhvr>
                                    </p:animEffect>
                                  </p:childTnLst>
                                </p:cTn>
                              </p:par>
                              <p:par>
                                <p:cTn id="57" presetID="10" presetClass="entr" presetSubtype="0" fill="hold" grpId="0" nodeType="withEffect">
                                  <p:stCondLst>
                                    <p:cond delay="3000"/>
                                  </p:stCondLst>
                                  <p:childTnLst>
                                    <p:set>
                                      <p:cBhvr>
                                        <p:cTn id="58" dur="1" fill="hold">
                                          <p:stCondLst>
                                            <p:cond delay="0"/>
                                          </p:stCondLst>
                                        </p:cTn>
                                        <p:tgtEl>
                                          <p:spTgt spid="206"/>
                                        </p:tgtEl>
                                        <p:attrNameLst>
                                          <p:attrName>style.visibility</p:attrName>
                                        </p:attrNameLst>
                                      </p:cBhvr>
                                      <p:to>
                                        <p:strVal val="visible"/>
                                      </p:to>
                                    </p:set>
                                    <p:animEffect transition="in" filter="fade">
                                      <p:cBhvr>
                                        <p:cTn id="59" dur="1500"/>
                                        <p:tgtEl>
                                          <p:spTgt spid="206"/>
                                        </p:tgtEl>
                                      </p:cBhvr>
                                    </p:animEffect>
                                  </p:childTnLst>
                                </p:cTn>
                              </p:par>
                              <p:par>
                                <p:cTn id="60" presetID="10" presetClass="entr" presetSubtype="0" fill="hold" grpId="0" nodeType="withEffect">
                                  <p:stCondLst>
                                    <p:cond delay="3000"/>
                                  </p:stCondLst>
                                  <p:childTnLst>
                                    <p:set>
                                      <p:cBhvr>
                                        <p:cTn id="61" dur="1" fill="hold">
                                          <p:stCondLst>
                                            <p:cond delay="0"/>
                                          </p:stCondLst>
                                        </p:cTn>
                                        <p:tgtEl>
                                          <p:spTgt spid="207"/>
                                        </p:tgtEl>
                                        <p:attrNameLst>
                                          <p:attrName>style.visibility</p:attrName>
                                        </p:attrNameLst>
                                      </p:cBhvr>
                                      <p:to>
                                        <p:strVal val="visible"/>
                                      </p:to>
                                    </p:set>
                                    <p:animEffect transition="in" filter="fade">
                                      <p:cBhvr>
                                        <p:cTn id="62" dur="1500"/>
                                        <p:tgtEl>
                                          <p:spTgt spid="207"/>
                                        </p:tgtEl>
                                      </p:cBhvr>
                                    </p:animEffect>
                                  </p:childTnLst>
                                </p:cTn>
                              </p:par>
                              <p:par>
                                <p:cTn id="63" presetID="10" presetClass="entr" presetSubtype="0" fill="hold" grpId="0" nodeType="withEffect">
                                  <p:stCondLst>
                                    <p:cond delay="3000"/>
                                  </p:stCondLst>
                                  <p:childTnLst>
                                    <p:set>
                                      <p:cBhvr>
                                        <p:cTn id="64" dur="1" fill="hold">
                                          <p:stCondLst>
                                            <p:cond delay="0"/>
                                          </p:stCondLst>
                                        </p:cTn>
                                        <p:tgtEl>
                                          <p:spTgt spid="211"/>
                                        </p:tgtEl>
                                        <p:attrNameLst>
                                          <p:attrName>style.visibility</p:attrName>
                                        </p:attrNameLst>
                                      </p:cBhvr>
                                      <p:to>
                                        <p:strVal val="visible"/>
                                      </p:to>
                                    </p:set>
                                    <p:animEffect transition="in" filter="fade">
                                      <p:cBhvr>
                                        <p:cTn id="65" dur="1500"/>
                                        <p:tgtEl>
                                          <p:spTgt spid="211"/>
                                        </p:tgtEl>
                                      </p:cBhvr>
                                    </p:animEffect>
                                  </p:childTnLst>
                                </p:cTn>
                              </p:par>
                              <p:par>
                                <p:cTn id="66" presetID="10" presetClass="entr" presetSubtype="0" fill="hold" grpId="0" nodeType="withEffect">
                                  <p:stCondLst>
                                    <p:cond delay="3000"/>
                                  </p:stCondLst>
                                  <p:childTnLst>
                                    <p:set>
                                      <p:cBhvr>
                                        <p:cTn id="67" dur="1" fill="hold">
                                          <p:stCondLst>
                                            <p:cond delay="0"/>
                                          </p:stCondLst>
                                        </p:cTn>
                                        <p:tgtEl>
                                          <p:spTgt spid="214"/>
                                        </p:tgtEl>
                                        <p:attrNameLst>
                                          <p:attrName>style.visibility</p:attrName>
                                        </p:attrNameLst>
                                      </p:cBhvr>
                                      <p:to>
                                        <p:strVal val="visible"/>
                                      </p:to>
                                    </p:set>
                                    <p:animEffect transition="in" filter="fade">
                                      <p:cBhvr>
                                        <p:cTn id="68" dur="1500"/>
                                        <p:tgtEl>
                                          <p:spTgt spid="214"/>
                                        </p:tgtEl>
                                      </p:cBhvr>
                                    </p:animEffect>
                                  </p:childTnLst>
                                </p:cTn>
                              </p:par>
                              <p:par>
                                <p:cTn id="69" presetID="10" presetClass="entr" presetSubtype="0" fill="hold" grpId="0" nodeType="withEffect">
                                  <p:stCondLst>
                                    <p:cond delay="3000"/>
                                  </p:stCondLst>
                                  <p:childTnLst>
                                    <p:set>
                                      <p:cBhvr>
                                        <p:cTn id="70" dur="1" fill="hold">
                                          <p:stCondLst>
                                            <p:cond delay="0"/>
                                          </p:stCondLst>
                                        </p:cTn>
                                        <p:tgtEl>
                                          <p:spTgt spid="225"/>
                                        </p:tgtEl>
                                        <p:attrNameLst>
                                          <p:attrName>style.visibility</p:attrName>
                                        </p:attrNameLst>
                                      </p:cBhvr>
                                      <p:to>
                                        <p:strVal val="visible"/>
                                      </p:to>
                                    </p:set>
                                    <p:animEffect transition="in" filter="fade">
                                      <p:cBhvr>
                                        <p:cTn id="71" dur="1500"/>
                                        <p:tgtEl>
                                          <p:spTgt spid="225"/>
                                        </p:tgtEl>
                                      </p:cBhvr>
                                    </p:animEffect>
                                  </p:childTnLst>
                                </p:cTn>
                              </p:par>
                              <p:par>
                                <p:cTn id="72" presetID="10" presetClass="entr" presetSubtype="0" fill="hold" grpId="0" nodeType="withEffect">
                                  <p:stCondLst>
                                    <p:cond delay="3000"/>
                                  </p:stCondLst>
                                  <p:childTnLst>
                                    <p:set>
                                      <p:cBhvr>
                                        <p:cTn id="73" dur="1" fill="hold">
                                          <p:stCondLst>
                                            <p:cond delay="0"/>
                                          </p:stCondLst>
                                        </p:cTn>
                                        <p:tgtEl>
                                          <p:spTgt spid="226"/>
                                        </p:tgtEl>
                                        <p:attrNameLst>
                                          <p:attrName>style.visibility</p:attrName>
                                        </p:attrNameLst>
                                      </p:cBhvr>
                                      <p:to>
                                        <p:strVal val="visible"/>
                                      </p:to>
                                    </p:set>
                                    <p:animEffect transition="in" filter="fade">
                                      <p:cBhvr>
                                        <p:cTn id="74" dur="1500"/>
                                        <p:tgtEl>
                                          <p:spTgt spid="226"/>
                                        </p:tgtEl>
                                      </p:cBhvr>
                                    </p:animEffect>
                                  </p:childTnLst>
                                </p:cTn>
                              </p:par>
                              <p:par>
                                <p:cTn id="75" presetID="10" presetClass="entr" presetSubtype="0" fill="hold" grpId="0" nodeType="withEffect">
                                  <p:stCondLst>
                                    <p:cond delay="3000"/>
                                  </p:stCondLst>
                                  <p:childTnLst>
                                    <p:set>
                                      <p:cBhvr>
                                        <p:cTn id="76" dur="1" fill="hold">
                                          <p:stCondLst>
                                            <p:cond delay="0"/>
                                          </p:stCondLst>
                                        </p:cTn>
                                        <p:tgtEl>
                                          <p:spTgt spid="238"/>
                                        </p:tgtEl>
                                        <p:attrNameLst>
                                          <p:attrName>style.visibility</p:attrName>
                                        </p:attrNameLst>
                                      </p:cBhvr>
                                      <p:to>
                                        <p:strVal val="visible"/>
                                      </p:to>
                                    </p:set>
                                    <p:animEffect transition="in" filter="fade">
                                      <p:cBhvr>
                                        <p:cTn id="77" dur="1500"/>
                                        <p:tgtEl>
                                          <p:spTgt spid="238"/>
                                        </p:tgtEl>
                                      </p:cBhvr>
                                    </p:animEffect>
                                  </p:childTnLst>
                                </p:cTn>
                              </p:par>
                              <p:par>
                                <p:cTn id="78" presetID="10" presetClass="entr" presetSubtype="0" fill="hold" grpId="0" nodeType="withEffect">
                                  <p:stCondLst>
                                    <p:cond delay="3000"/>
                                  </p:stCondLst>
                                  <p:childTnLst>
                                    <p:set>
                                      <p:cBhvr>
                                        <p:cTn id="79" dur="1" fill="hold">
                                          <p:stCondLst>
                                            <p:cond delay="0"/>
                                          </p:stCondLst>
                                        </p:cTn>
                                        <p:tgtEl>
                                          <p:spTgt spid="239"/>
                                        </p:tgtEl>
                                        <p:attrNameLst>
                                          <p:attrName>style.visibility</p:attrName>
                                        </p:attrNameLst>
                                      </p:cBhvr>
                                      <p:to>
                                        <p:strVal val="visible"/>
                                      </p:to>
                                    </p:set>
                                    <p:animEffect transition="in" filter="fade">
                                      <p:cBhvr>
                                        <p:cTn id="80" dur="1500"/>
                                        <p:tgtEl>
                                          <p:spTgt spid="239"/>
                                        </p:tgtEl>
                                      </p:cBhvr>
                                    </p:animEffect>
                                  </p:childTnLst>
                                </p:cTn>
                              </p:par>
                              <p:par>
                                <p:cTn id="81" presetID="10" presetClass="entr" presetSubtype="0" fill="hold" grpId="0" nodeType="withEffect">
                                  <p:stCondLst>
                                    <p:cond delay="3000"/>
                                  </p:stCondLst>
                                  <p:childTnLst>
                                    <p:set>
                                      <p:cBhvr>
                                        <p:cTn id="82" dur="1" fill="hold">
                                          <p:stCondLst>
                                            <p:cond delay="0"/>
                                          </p:stCondLst>
                                        </p:cTn>
                                        <p:tgtEl>
                                          <p:spTgt spid="240"/>
                                        </p:tgtEl>
                                        <p:attrNameLst>
                                          <p:attrName>style.visibility</p:attrName>
                                        </p:attrNameLst>
                                      </p:cBhvr>
                                      <p:to>
                                        <p:strVal val="visible"/>
                                      </p:to>
                                    </p:set>
                                    <p:animEffect transition="in" filter="fade">
                                      <p:cBhvr>
                                        <p:cTn id="83" dur="1500"/>
                                        <p:tgtEl>
                                          <p:spTgt spid="240"/>
                                        </p:tgtEl>
                                      </p:cBhvr>
                                    </p:animEffect>
                                  </p:childTnLst>
                                </p:cTn>
                              </p:par>
                              <p:par>
                                <p:cTn id="84" presetID="10" presetClass="entr" presetSubtype="0" fill="hold" grpId="0" nodeType="withEffect">
                                  <p:stCondLst>
                                    <p:cond delay="3000"/>
                                  </p:stCondLst>
                                  <p:childTnLst>
                                    <p:set>
                                      <p:cBhvr>
                                        <p:cTn id="85" dur="1" fill="hold">
                                          <p:stCondLst>
                                            <p:cond delay="0"/>
                                          </p:stCondLst>
                                        </p:cTn>
                                        <p:tgtEl>
                                          <p:spTgt spid="241"/>
                                        </p:tgtEl>
                                        <p:attrNameLst>
                                          <p:attrName>style.visibility</p:attrName>
                                        </p:attrNameLst>
                                      </p:cBhvr>
                                      <p:to>
                                        <p:strVal val="visible"/>
                                      </p:to>
                                    </p:set>
                                    <p:animEffect transition="in" filter="fade">
                                      <p:cBhvr>
                                        <p:cTn id="86" dur="1500"/>
                                        <p:tgtEl>
                                          <p:spTgt spid="241"/>
                                        </p:tgtEl>
                                      </p:cBhvr>
                                    </p:animEffect>
                                  </p:childTnLst>
                                </p:cTn>
                              </p:par>
                              <p:par>
                                <p:cTn id="87" presetID="10" presetClass="entr" presetSubtype="0" fill="hold" grpId="0" nodeType="withEffect">
                                  <p:stCondLst>
                                    <p:cond delay="3000"/>
                                  </p:stCondLst>
                                  <p:childTnLst>
                                    <p:set>
                                      <p:cBhvr>
                                        <p:cTn id="88" dur="1" fill="hold">
                                          <p:stCondLst>
                                            <p:cond delay="0"/>
                                          </p:stCondLst>
                                        </p:cTn>
                                        <p:tgtEl>
                                          <p:spTgt spid="233"/>
                                        </p:tgtEl>
                                        <p:attrNameLst>
                                          <p:attrName>style.visibility</p:attrName>
                                        </p:attrNameLst>
                                      </p:cBhvr>
                                      <p:to>
                                        <p:strVal val="visible"/>
                                      </p:to>
                                    </p:set>
                                    <p:animEffect transition="in" filter="fade">
                                      <p:cBhvr>
                                        <p:cTn id="89" dur="1500"/>
                                        <p:tgtEl>
                                          <p:spTgt spid="233"/>
                                        </p:tgtEl>
                                      </p:cBhvr>
                                    </p:animEffect>
                                  </p:childTnLst>
                                </p:cTn>
                              </p:par>
                              <p:par>
                                <p:cTn id="90" presetID="10" presetClass="entr" presetSubtype="0" fill="hold" grpId="0" nodeType="withEffect">
                                  <p:stCondLst>
                                    <p:cond delay="3000"/>
                                  </p:stCondLst>
                                  <p:childTnLst>
                                    <p:set>
                                      <p:cBhvr>
                                        <p:cTn id="91" dur="1" fill="hold">
                                          <p:stCondLst>
                                            <p:cond delay="0"/>
                                          </p:stCondLst>
                                        </p:cTn>
                                        <p:tgtEl>
                                          <p:spTgt spid="234"/>
                                        </p:tgtEl>
                                        <p:attrNameLst>
                                          <p:attrName>style.visibility</p:attrName>
                                        </p:attrNameLst>
                                      </p:cBhvr>
                                      <p:to>
                                        <p:strVal val="visible"/>
                                      </p:to>
                                    </p:set>
                                    <p:animEffect transition="in" filter="fade">
                                      <p:cBhvr>
                                        <p:cTn id="92" dur="1500"/>
                                        <p:tgtEl>
                                          <p:spTgt spid="234"/>
                                        </p:tgtEl>
                                      </p:cBhvr>
                                    </p:animEffect>
                                  </p:childTnLst>
                                </p:cTn>
                              </p:par>
                              <p:par>
                                <p:cTn id="93" presetID="10" presetClass="entr" presetSubtype="0" fill="hold" grpId="0" nodeType="withEffect">
                                  <p:stCondLst>
                                    <p:cond delay="3000"/>
                                  </p:stCondLst>
                                  <p:childTnLst>
                                    <p:set>
                                      <p:cBhvr>
                                        <p:cTn id="94" dur="1" fill="hold">
                                          <p:stCondLst>
                                            <p:cond delay="0"/>
                                          </p:stCondLst>
                                        </p:cTn>
                                        <p:tgtEl>
                                          <p:spTgt spid="236"/>
                                        </p:tgtEl>
                                        <p:attrNameLst>
                                          <p:attrName>style.visibility</p:attrName>
                                        </p:attrNameLst>
                                      </p:cBhvr>
                                      <p:to>
                                        <p:strVal val="visible"/>
                                      </p:to>
                                    </p:set>
                                    <p:animEffect transition="in" filter="fade">
                                      <p:cBhvr>
                                        <p:cTn id="95" dur="1500"/>
                                        <p:tgtEl>
                                          <p:spTgt spid="236"/>
                                        </p:tgtEl>
                                      </p:cBhvr>
                                    </p:animEffect>
                                  </p:childTnLst>
                                </p:cTn>
                              </p:par>
                              <p:par>
                                <p:cTn id="96" presetID="0" presetClass="path" presetSubtype="0" decel="50000" fill="hold" grpId="1" nodeType="withEffect">
                                  <p:stCondLst>
                                    <p:cond delay="3000"/>
                                  </p:stCondLst>
                                  <p:childTnLst>
                                    <p:animMotion origin="layout" path="M -0.12279 -1.85185E-6 L 3.54167E-6 -1.85185E-6 " pathEditMode="relative" rAng="0" ptsTypes="AA">
                                      <p:cBhvr>
                                        <p:cTn id="97" dur="2000" fill="hold"/>
                                        <p:tgtEl>
                                          <p:spTgt spid="204"/>
                                        </p:tgtEl>
                                        <p:attrNameLst>
                                          <p:attrName>ppt_x</p:attrName>
                                          <p:attrName>ppt_y</p:attrName>
                                        </p:attrNameLst>
                                      </p:cBhvr>
                                      <p:rCtr x="6133" y="0"/>
                                    </p:animMotion>
                                  </p:childTnLst>
                                </p:cTn>
                              </p:par>
                              <p:par>
                                <p:cTn id="98" presetID="0" presetClass="path" presetSubtype="0" decel="50000" fill="hold" grpId="1" nodeType="withEffect">
                                  <p:stCondLst>
                                    <p:cond delay="3000"/>
                                  </p:stCondLst>
                                  <p:childTnLst>
                                    <p:animMotion origin="layout" path="M -0.24635 -1.85185E-6 L -4.375E-6 -1.85185E-6 " pathEditMode="relative" rAng="0" ptsTypes="AA">
                                      <p:cBhvr>
                                        <p:cTn id="99" dur="2000" fill="hold"/>
                                        <p:tgtEl>
                                          <p:spTgt spid="205"/>
                                        </p:tgtEl>
                                        <p:attrNameLst>
                                          <p:attrName>ppt_x</p:attrName>
                                          <p:attrName>ppt_y</p:attrName>
                                        </p:attrNameLst>
                                      </p:cBhvr>
                                      <p:rCtr x="12318" y="0"/>
                                    </p:animMotion>
                                  </p:childTnLst>
                                </p:cTn>
                              </p:par>
                              <p:par>
                                <p:cTn id="100" presetID="0" presetClass="path" presetSubtype="0" decel="50000" fill="hold" grpId="1" nodeType="withEffect">
                                  <p:stCondLst>
                                    <p:cond delay="3000"/>
                                  </p:stCondLst>
                                  <p:childTnLst>
                                    <p:animMotion origin="layout" path="M -0.37005 -0.00092 L -2.08333E-7 -3.03577E-17 " pathEditMode="relative" rAng="0" ptsTypes="AA">
                                      <p:cBhvr>
                                        <p:cTn id="101" dur="2000" fill="hold"/>
                                        <p:tgtEl>
                                          <p:spTgt spid="206"/>
                                        </p:tgtEl>
                                        <p:attrNameLst>
                                          <p:attrName>ppt_x</p:attrName>
                                          <p:attrName>ppt_y</p:attrName>
                                        </p:attrNameLst>
                                      </p:cBhvr>
                                      <p:rCtr x="18438" y="-46"/>
                                    </p:animMotion>
                                  </p:childTnLst>
                                </p:cTn>
                              </p:par>
                              <p:par>
                                <p:cTn id="102" presetID="0" presetClass="path" presetSubtype="0" decel="50000" fill="hold" grpId="1" nodeType="withEffect">
                                  <p:stCondLst>
                                    <p:cond delay="3000"/>
                                  </p:stCondLst>
                                  <p:childTnLst>
                                    <p:animMotion origin="layout" path="M -0.49362 -1.85185E-6 L 4.58333E-6 -1.85185E-6 " pathEditMode="relative" rAng="0" ptsTypes="AA">
                                      <p:cBhvr>
                                        <p:cTn id="103" dur="2000" fill="hold"/>
                                        <p:tgtEl>
                                          <p:spTgt spid="207"/>
                                        </p:tgtEl>
                                        <p:attrNameLst>
                                          <p:attrName>ppt_x</p:attrName>
                                          <p:attrName>ppt_y</p:attrName>
                                        </p:attrNameLst>
                                      </p:cBhvr>
                                      <p:rCtr x="24857" y="0"/>
                                    </p:animMotion>
                                  </p:childTnLst>
                                </p:cTn>
                              </p:par>
                              <p:par>
                                <p:cTn id="104" presetID="0" presetClass="path" presetSubtype="0" decel="50000" fill="hold" grpId="1" nodeType="withEffect">
                                  <p:stCondLst>
                                    <p:cond delay="3000"/>
                                  </p:stCondLst>
                                  <p:childTnLst>
                                    <p:animMotion origin="layout" path="M -0.12253 0.00324 L -3.75E-6 2.96296E-6 " pathEditMode="relative" rAng="0" ptsTypes="AA">
                                      <p:cBhvr>
                                        <p:cTn id="105" dur="2000" fill="hold"/>
                                        <p:tgtEl>
                                          <p:spTgt spid="211"/>
                                        </p:tgtEl>
                                        <p:attrNameLst>
                                          <p:attrName>ppt_x</p:attrName>
                                          <p:attrName>ppt_y</p:attrName>
                                        </p:attrNameLst>
                                      </p:cBhvr>
                                      <p:rCtr x="6042" y="-162"/>
                                    </p:animMotion>
                                  </p:childTnLst>
                                </p:cTn>
                              </p:par>
                              <p:par>
                                <p:cTn id="106" presetID="0" presetClass="path" presetSubtype="0" decel="50000" fill="hold" grpId="1" nodeType="withEffect">
                                  <p:stCondLst>
                                    <p:cond delay="3000"/>
                                  </p:stCondLst>
                                  <p:childTnLst>
                                    <p:animMotion origin="layout" path="M -0.24922 2.96296E-6 L 1.04167E-6 2.96296E-6 " pathEditMode="relative" rAng="0" ptsTypes="AA">
                                      <p:cBhvr>
                                        <p:cTn id="107" dur="2000" fill="hold"/>
                                        <p:tgtEl>
                                          <p:spTgt spid="214"/>
                                        </p:tgtEl>
                                        <p:attrNameLst>
                                          <p:attrName>ppt_x</p:attrName>
                                          <p:attrName>ppt_y</p:attrName>
                                        </p:attrNameLst>
                                      </p:cBhvr>
                                      <p:rCtr x="12461" y="0"/>
                                    </p:animMotion>
                                  </p:childTnLst>
                                </p:cTn>
                              </p:par>
                              <p:par>
                                <p:cTn id="108" presetID="0" presetClass="path" presetSubtype="0" decel="50000" fill="hold" grpId="1" nodeType="withEffect">
                                  <p:stCondLst>
                                    <p:cond delay="3000"/>
                                  </p:stCondLst>
                                  <p:childTnLst>
                                    <p:animMotion origin="layout" path="M -0.12279 2.59259E-6 L 2.91667E-6 2.59259E-6 " pathEditMode="relative" rAng="0" ptsTypes="AA">
                                      <p:cBhvr>
                                        <p:cTn id="109" dur="2000" fill="hold"/>
                                        <p:tgtEl>
                                          <p:spTgt spid="225"/>
                                        </p:tgtEl>
                                        <p:attrNameLst>
                                          <p:attrName>ppt_x</p:attrName>
                                          <p:attrName>ppt_y</p:attrName>
                                        </p:attrNameLst>
                                      </p:cBhvr>
                                      <p:rCtr x="6159" y="0"/>
                                    </p:animMotion>
                                  </p:childTnLst>
                                </p:cTn>
                              </p:par>
                              <p:par>
                                <p:cTn id="110" presetID="0" presetClass="path" presetSubtype="0" decel="50000" fill="hold" grpId="1" nodeType="withEffect">
                                  <p:stCondLst>
                                    <p:cond delay="3000"/>
                                  </p:stCondLst>
                                  <p:childTnLst>
                                    <p:animMotion origin="layout" path="M -0.24713 0.00185 L -1.25E-6 2.59259E-6 " pathEditMode="relative" rAng="0" ptsTypes="AA">
                                      <p:cBhvr>
                                        <p:cTn id="111" dur="2000" fill="hold"/>
                                        <p:tgtEl>
                                          <p:spTgt spid="226"/>
                                        </p:tgtEl>
                                        <p:attrNameLst>
                                          <p:attrName>ppt_x</p:attrName>
                                          <p:attrName>ppt_y</p:attrName>
                                        </p:attrNameLst>
                                      </p:cBhvr>
                                      <p:rCtr x="12266" y="-93"/>
                                    </p:animMotion>
                                  </p:childTnLst>
                                </p:cTn>
                              </p:par>
                              <p:par>
                                <p:cTn id="112" presetID="0" presetClass="path" presetSubtype="0" decel="50000" fill="hold" grpId="1" nodeType="withEffect">
                                  <p:stCondLst>
                                    <p:cond delay="3000"/>
                                  </p:stCondLst>
                                  <p:childTnLst>
                                    <p:animMotion origin="layout" path="M -0.12279 2.22222E-6 L 4.79167E-6 2.22222E-6 " pathEditMode="relative" rAng="0" ptsTypes="AA">
                                      <p:cBhvr>
                                        <p:cTn id="113" dur="2000" fill="hold"/>
                                        <p:tgtEl>
                                          <p:spTgt spid="238"/>
                                        </p:tgtEl>
                                        <p:attrNameLst>
                                          <p:attrName>ppt_x</p:attrName>
                                          <p:attrName>ppt_y</p:attrName>
                                        </p:attrNameLst>
                                      </p:cBhvr>
                                      <p:rCtr x="6094" y="0"/>
                                    </p:animMotion>
                                  </p:childTnLst>
                                </p:cTn>
                              </p:par>
                              <p:par>
                                <p:cTn id="114" presetID="0" presetClass="path" presetSubtype="0" decel="50000" fill="hold" grpId="1" nodeType="withEffect">
                                  <p:stCondLst>
                                    <p:cond delay="3000"/>
                                  </p:stCondLst>
                                  <p:childTnLst>
                                    <p:animMotion origin="layout" path="M -0.24635 2.22222E-6 L 1.04167E-6 2.22222E-6 " pathEditMode="relative" rAng="0" ptsTypes="AA">
                                      <p:cBhvr>
                                        <p:cTn id="115" dur="2000" fill="hold"/>
                                        <p:tgtEl>
                                          <p:spTgt spid="239"/>
                                        </p:tgtEl>
                                        <p:attrNameLst>
                                          <p:attrName>ppt_x</p:attrName>
                                          <p:attrName>ppt_y</p:attrName>
                                        </p:attrNameLst>
                                      </p:cBhvr>
                                      <p:rCtr x="12461" y="0"/>
                                    </p:animMotion>
                                  </p:childTnLst>
                                </p:cTn>
                              </p:par>
                              <p:par>
                                <p:cTn id="116" presetID="0" presetClass="path" presetSubtype="0" decel="50000" fill="hold" grpId="1" nodeType="withEffect">
                                  <p:stCondLst>
                                    <p:cond delay="3000"/>
                                  </p:stCondLst>
                                  <p:childTnLst>
                                    <p:animMotion origin="layout" path="M -0.36979 2.22222E-6 L -1.66667E-6 -1.85185E-6 " pathEditMode="relative" rAng="0" ptsTypes="AA">
                                      <p:cBhvr>
                                        <p:cTn id="117" dur="2000" fill="hold"/>
                                        <p:tgtEl>
                                          <p:spTgt spid="240"/>
                                        </p:tgtEl>
                                        <p:attrNameLst>
                                          <p:attrName>ppt_x</p:attrName>
                                          <p:attrName>ppt_y</p:attrName>
                                        </p:attrNameLst>
                                      </p:cBhvr>
                                      <p:rCtr x="18477" y="-46"/>
                                    </p:animMotion>
                                  </p:childTnLst>
                                </p:cTn>
                              </p:par>
                              <p:par>
                                <p:cTn id="118" presetID="0" presetClass="path" presetSubtype="0" decel="50000" fill="hold" grpId="1" nodeType="withEffect">
                                  <p:stCondLst>
                                    <p:cond delay="3000"/>
                                  </p:stCondLst>
                                  <p:childTnLst>
                                    <p:animMotion origin="layout" path="M -0.49336 0.00162 L -8.33333E-7 2.22222E-6 " pathEditMode="relative" rAng="0" ptsTypes="AA">
                                      <p:cBhvr>
                                        <p:cTn id="119" dur="2000" fill="hold"/>
                                        <p:tgtEl>
                                          <p:spTgt spid="241"/>
                                        </p:tgtEl>
                                        <p:attrNameLst>
                                          <p:attrName>ppt_x</p:attrName>
                                          <p:attrName>ppt_y</p:attrName>
                                        </p:attrNameLst>
                                      </p:cBhvr>
                                      <p:rCtr x="24701" y="-93"/>
                                    </p:animMotion>
                                  </p:childTnLst>
                                </p:cTn>
                              </p:par>
                              <p:par>
                                <p:cTn id="120" presetID="0" presetClass="path" presetSubtype="0" decel="50000" fill="hold" grpId="1" nodeType="withEffect">
                                  <p:stCondLst>
                                    <p:cond delay="3000"/>
                                  </p:stCondLst>
                                  <p:childTnLst>
                                    <p:animMotion origin="layout" path="M -0.12279 -2.96296E-6 L 2.91667E-6 -2.96296E-6 " pathEditMode="relative" rAng="0" ptsTypes="AA">
                                      <p:cBhvr>
                                        <p:cTn id="121" dur="2000" fill="hold"/>
                                        <p:tgtEl>
                                          <p:spTgt spid="233"/>
                                        </p:tgtEl>
                                        <p:attrNameLst>
                                          <p:attrName>ppt_x</p:attrName>
                                          <p:attrName>ppt_y</p:attrName>
                                        </p:attrNameLst>
                                      </p:cBhvr>
                                      <p:rCtr x="6159" y="0"/>
                                    </p:animMotion>
                                  </p:childTnLst>
                                </p:cTn>
                              </p:par>
                              <p:par>
                                <p:cTn id="122" presetID="0" presetClass="path" presetSubtype="0" decel="50000" fill="hold" grpId="1" nodeType="withEffect">
                                  <p:stCondLst>
                                    <p:cond delay="3000"/>
                                  </p:stCondLst>
                                  <p:childTnLst>
                                    <p:animMotion origin="layout" path="M -0.24635 -2.96296E-6 L 1.04167E-6 -2.96296E-6 " pathEditMode="relative" rAng="0" ptsTypes="AA">
                                      <p:cBhvr>
                                        <p:cTn id="123" dur="2000" fill="hold"/>
                                        <p:tgtEl>
                                          <p:spTgt spid="234"/>
                                        </p:tgtEl>
                                        <p:attrNameLst>
                                          <p:attrName>ppt_x</p:attrName>
                                          <p:attrName>ppt_y</p:attrName>
                                        </p:attrNameLst>
                                      </p:cBhvr>
                                      <p:rCtr x="12461" y="0"/>
                                    </p:animMotion>
                                  </p:childTnLst>
                                </p:cTn>
                              </p:par>
                              <p:par>
                                <p:cTn id="124" presetID="0" presetClass="path" presetSubtype="0" decel="50000" fill="hold" grpId="1" nodeType="withEffect">
                                  <p:stCondLst>
                                    <p:cond delay="3000"/>
                                  </p:stCondLst>
                                  <p:childTnLst>
                                    <p:animMotion origin="layout" path="M -0.36992 -2.96296E-6 L -2.08333E-7 -2.96296E-6 " pathEditMode="relative" rAng="0" ptsTypes="AA">
                                      <p:cBhvr>
                                        <p:cTn id="125" dur="2000" fill="hold"/>
                                        <p:tgtEl>
                                          <p:spTgt spid="236"/>
                                        </p:tgtEl>
                                        <p:attrNameLst>
                                          <p:attrName>ppt_x</p:attrName>
                                          <p:attrName>ppt_y</p:attrName>
                                        </p:attrNameLst>
                                      </p:cBhvr>
                                      <p:rCtr x="1843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animBg="1"/>
      <p:bldP spid="204" grpId="1" animBg="1"/>
      <p:bldP spid="205" grpId="0" animBg="1"/>
      <p:bldP spid="205" grpId="1" animBg="1"/>
      <p:bldP spid="206" grpId="0" animBg="1"/>
      <p:bldP spid="206" grpId="1" animBg="1"/>
      <p:bldP spid="207" grpId="0" animBg="1"/>
      <p:bldP spid="207" grpId="1" animBg="1"/>
      <p:bldP spid="211" grpId="0" animBg="1"/>
      <p:bldP spid="211" grpId="1" animBg="1"/>
      <p:bldP spid="214" grpId="0" animBg="1"/>
      <p:bldP spid="214" grpId="1" animBg="1"/>
      <p:bldP spid="225" grpId="0" animBg="1"/>
      <p:bldP spid="225" grpId="1" animBg="1"/>
      <p:bldP spid="226" grpId="0" animBg="1"/>
      <p:bldP spid="226" grpId="1" animBg="1"/>
      <p:bldP spid="238" grpId="0" animBg="1"/>
      <p:bldP spid="238" grpId="1" animBg="1"/>
      <p:bldP spid="239" grpId="0" animBg="1"/>
      <p:bldP spid="239" grpId="1" animBg="1"/>
      <p:bldP spid="240" grpId="0" animBg="1"/>
      <p:bldP spid="240" grpId="1" animBg="1"/>
      <p:bldP spid="241" grpId="0" animBg="1"/>
      <p:bldP spid="241" grpId="1" animBg="1"/>
      <p:bldP spid="233" grpId="0" animBg="1"/>
      <p:bldP spid="233" grpId="1" animBg="1"/>
      <p:bldP spid="234" grpId="0" animBg="1"/>
      <p:bldP spid="234" grpId="1" animBg="1"/>
      <p:bldP spid="236" grpId="0" animBg="1"/>
      <p:bldP spid="236" grpId="1" animBg="1"/>
      <p:bldP spid="255" grpId="0" animBg="1"/>
      <p:bldP spid="244" grpId="0" animBg="1"/>
      <p:bldP spid="245" grpId="0" animBg="1"/>
      <p:bldP spid="24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6" name="Group 225">
            <a:extLst>
              <a:ext uri="{FF2B5EF4-FFF2-40B4-BE49-F238E27FC236}">
                <a16:creationId xmlns:a16="http://schemas.microsoft.com/office/drawing/2014/main" id="{F3AE609F-6BC7-4EBA-8787-B80893C59BA3}"/>
              </a:ext>
            </a:extLst>
          </p:cNvPr>
          <p:cNvGrpSpPr/>
          <p:nvPr/>
        </p:nvGrpSpPr>
        <p:grpSpPr>
          <a:xfrm>
            <a:off x="-5007914" y="-419028"/>
            <a:ext cx="8550886" cy="8550886"/>
            <a:chOff x="3674706" y="5898720"/>
            <a:chExt cx="860749" cy="860749"/>
          </a:xfrm>
        </p:grpSpPr>
        <p:sp>
          <p:nvSpPr>
            <p:cNvPr id="227" name="Freeform: Shape 226">
              <a:extLst>
                <a:ext uri="{FF2B5EF4-FFF2-40B4-BE49-F238E27FC236}">
                  <a16:creationId xmlns:a16="http://schemas.microsoft.com/office/drawing/2014/main" id="{4C9618CF-3765-422D-8146-104BC589E966}"/>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C592E2B5-801C-4FF8-8C69-3D1AEFBB300D}"/>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2982456C-9829-46D4-A4B1-511ABF5856FC}"/>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873C1CA1-6434-4157-9966-5868918AC720}"/>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7DBB1DD8-00A5-46DE-AE1A-63DF5ED712BC}"/>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592A5496-0849-420C-BD84-F777E4313952}"/>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6723C2FD-61CA-4A70-8FAB-2CEEA30D7463}"/>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4661BFA0-E20B-4DB4-8D2A-2B25DC884EB5}"/>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06AE4768-3126-46AF-922F-CA2402B9E411}"/>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A87EEDD1-2915-4AEA-9CDE-8A5C5BB10DE2}"/>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3331730B-F28F-405D-AB3E-63DC6D20AD1C}"/>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824049C9-8F2B-49CB-8C88-952B87D75D6B}"/>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0E6FB20C-D638-49B1-B5CB-A7B663F35FCE}"/>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67E4539B-2F1F-4484-9275-62E80A3A1EE2}"/>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166AD3D-7499-4B38-B5E4-A2E80583111B}"/>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161FDCEC-B72C-4E9B-AB07-1B263C659EDB}"/>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DC1886C5-9DFE-41D6-830C-371BEF0DBE6D}"/>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3F386618-2032-44C6-BAAA-14EDDD0B0996}"/>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7F969760-3547-4205-B048-AB0F189CE055}"/>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0E12FEAB-22E0-4FEC-90D8-E0FDD1DA3889}"/>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44E9F475-14E8-469A-B935-779EA5305244}"/>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39324CD0-77BE-4849-B195-39DB02800A30}"/>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8958B547-0981-4B37-936E-5650C242A017}"/>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57500">
                    <a:srgbClr val="FFFFFF">
                      <a:alpha val="40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grpSp>
        <p:nvGrpSpPr>
          <p:cNvPr id="3" name="Group 2">
            <a:extLst>
              <a:ext uri="{FF2B5EF4-FFF2-40B4-BE49-F238E27FC236}">
                <a16:creationId xmlns:a16="http://schemas.microsoft.com/office/drawing/2014/main" id="{BB00AA7D-DC4F-7B47-A6A6-DEEFE01CFCE9}"/>
              </a:ext>
            </a:extLst>
          </p:cNvPr>
          <p:cNvGrpSpPr/>
          <p:nvPr/>
        </p:nvGrpSpPr>
        <p:grpSpPr>
          <a:xfrm>
            <a:off x="731530" y="1757253"/>
            <a:ext cx="2824481" cy="4198324"/>
            <a:chOff x="731530" y="1757253"/>
            <a:chExt cx="2824481" cy="4198324"/>
          </a:xfrm>
        </p:grpSpPr>
        <p:sp>
          <p:nvSpPr>
            <p:cNvPr id="205" name="TextBox 204">
              <a:extLst>
                <a:ext uri="{FF2B5EF4-FFF2-40B4-BE49-F238E27FC236}">
                  <a16:creationId xmlns:a16="http://schemas.microsoft.com/office/drawing/2014/main" id="{D3F61EAA-9DC0-4844-9196-619CB3F4A5EF}"/>
                </a:ext>
              </a:extLst>
            </p:cNvPr>
            <p:cNvSpPr txBox="1"/>
            <p:nvPr/>
          </p:nvSpPr>
          <p:spPr>
            <a:xfrm>
              <a:off x="731530" y="1757253"/>
              <a:ext cx="2824481" cy="4198324"/>
            </a:xfrm>
            <a:prstGeom prst="roundRect">
              <a:avLst>
                <a:gd name="adj" fmla="val 10531"/>
              </a:avLst>
            </a:prstGeom>
            <a:gradFill>
              <a:gsLst>
                <a:gs pos="38000">
                  <a:srgbClr val="047B9F">
                    <a:alpha val="0"/>
                  </a:srgbClr>
                </a:gs>
                <a:gs pos="0">
                  <a:srgbClr val="00C1BC">
                    <a:alpha val="25000"/>
                  </a:srgbClr>
                </a:gs>
              </a:gsLst>
              <a:lin ang="0" scaled="0"/>
            </a:gradFill>
            <a:ln w="15875">
              <a:noFill/>
            </a:ln>
            <a:effectLst>
              <a:outerShdw blurRad="444500" dist="152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defPPr>
                <a:defRPr lang="en-US"/>
              </a:defPPr>
              <a:lvl1pPr algn="ctr">
                <a:lnSpc>
                  <a:spcPts val="1200"/>
                </a:lnSpc>
                <a:defRPr sz="800" b="1">
                  <a:solidFill>
                    <a:schemeClr val="bg1"/>
                  </a:solidFill>
                  <a:latin typeface="Century Gothic" panose="020B0502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ID" dirty="0"/>
            </a:p>
          </p:txBody>
        </p:sp>
        <p:sp>
          <p:nvSpPr>
            <p:cNvPr id="203" name="TextBox 202">
              <a:extLst>
                <a:ext uri="{FF2B5EF4-FFF2-40B4-BE49-F238E27FC236}">
                  <a16:creationId xmlns:a16="http://schemas.microsoft.com/office/drawing/2014/main" id="{1276805D-BD01-4C71-9552-3CF064371277}"/>
                </a:ext>
              </a:extLst>
            </p:cNvPr>
            <p:cNvSpPr txBox="1"/>
            <p:nvPr/>
          </p:nvSpPr>
          <p:spPr>
            <a:xfrm rot="16200000">
              <a:off x="296635" y="3702527"/>
              <a:ext cx="1382791" cy="307777"/>
            </a:xfrm>
            <a:prstGeom prst="rect">
              <a:avLst/>
            </a:prstGeom>
            <a:noFill/>
          </p:spPr>
          <p:txBody>
            <a:bodyPr wrap="square" rtlCol="0">
              <a:spAutoFit/>
            </a:bodyPr>
            <a:lstStyle/>
            <a:p>
              <a:pPr algn="ctr"/>
              <a:r>
                <a:rPr lang="en-US" sz="1400" b="1" dirty="0">
                  <a:solidFill>
                    <a:schemeClr val="bg1"/>
                  </a:solidFill>
                  <a:latin typeface="Century Gothic" panose="020B0502020202020204" pitchFamily="34" charset="0"/>
                </a:rPr>
                <a:t>OPPORTUNITY</a:t>
              </a:r>
            </a:p>
          </p:txBody>
        </p:sp>
      </p:grpSp>
      <p:grpSp>
        <p:nvGrpSpPr>
          <p:cNvPr id="250" name="Group 249">
            <a:extLst>
              <a:ext uri="{FF2B5EF4-FFF2-40B4-BE49-F238E27FC236}">
                <a16:creationId xmlns:a16="http://schemas.microsoft.com/office/drawing/2014/main" id="{2FCC8036-4D13-416B-9F63-46CF9F890A8C}"/>
              </a:ext>
            </a:extLst>
          </p:cNvPr>
          <p:cNvGrpSpPr/>
          <p:nvPr/>
        </p:nvGrpSpPr>
        <p:grpSpPr>
          <a:xfrm>
            <a:off x="9507584" y="-284394"/>
            <a:ext cx="3420502" cy="3420418"/>
            <a:chOff x="3574257" y="-97394"/>
            <a:chExt cx="1063056" cy="1063030"/>
          </a:xfrm>
        </p:grpSpPr>
        <p:sp>
          <p:nvSpPr>
            <p:cNvPr id="251" name="Freeform: Shape 250">
              <a:extLst>
                <a:ext uri="{FF2B5EF4-FFF2-40B4-BE49-F238E27FC236}">
                  <a16:creationId xmlns:a16="http://schemas.microsoft.com/office/drawing/2014/main" id="{A01AE1B7-2513-46E7-A29C-89F5CE94C4AE}"/>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52" name="Freeform: Shape 251">
              <a:extLst>
                <a:ext uri="{FF2B5EF4-FFF2-40B4-BE49-F238E27FC236}">
                  <a16:creationId xmlns:a16="http://schemas.microsoft.com/office/drawing/2014/main" id="{FDB7D94D-FE9F-4E5A-84F2-AB0802467645}"/>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53" name="Freeform: Shape 252">
              <a:extLst>
                <a:ext uri="{FF2B5EF4-FFF2-40B4-BE49-F238E27FC236}">
                  <a16:creationId xmlns:a16="http://schemas.microsoft.com/office/drawing/2014/main" id="{2965C614-936A-4489-83F5-9ED4601D84AE}"/>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54" name="Freeform: Shape 253">
              <a:extLst>
                <a:ext uri="{FF2B5EF4-FFF2-40B4-BE49-F238E27FC236}">
                  <a16:creationId xmlns:a16="http://schemas.microsoft.com/office/drawing/2014/main" id="{7D1D9A5D-8159-422E-9876-9D7ACFCB3ACF}"/>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18" name="Freeform: Shape 317">
              <a:extLst>
                <a:ext uri="{FF2B5EF4-FFF2-40B4-BE49-F238E27FC236}">
                  <a16:creationId xmlns:a16="http://schemas.microsoft.com/office/drawing/2014/main" id="{B1885A87-EBC8-4F3E-A7E3-B8757D5B8EE6}"/>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19" name="Freeform: Shape 318">
              <a:extLst>
                <a:ext uri="{FF2B5EF4-FFF2-40B4-BE49-F238E27FC236}">
                  <a16:creationId xmlns:a16="http://schemas.microsoft.com/office/drawing/2014/main" id="{F2D5148E-F665-420F-A07F-7F9E0F1D7EDC}"/>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20" name="Freeform: Shape 319">
              <a:extLst>
                <a:ext uri="{FF2B5EF4-FFF2-40B4-BE49-F238E27FC236}">
                  <a16:creationId xmlns:a16="http://schemas.microsoft.com/office/drawing/2014/main" id="{11ABFA82-D324-4F81-B5F8-E695CB681018}"/>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21" name="Freeform: Shape 320">
              <a:extLst>
                <a:ext uri="{FF2B5EF4-FFF2-40B4-BE49-F238E27FC236}">
                  <a16:creationId xmlns:a16="http://schemas.microsoft.com/office/drawing/2014/main" id="{F9F9A4B4-FBF3-4808-8A46-C828470D8B72}"/>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22" name="Freeform: Shape 321">
              <a:extLst>
                <a:ext uri="{FF2B5EF4-FFF2-40B4-BE49-F238E27FC236}">
                  <a16:creationId xmlns:a16="http://schemas.microsoft.com/office/drawing/2014/main" id="{415B559D-CDA3-4305-BDFF-3055734BAEB0}"/>
                </a:ext>
              </a:extLst>
            </p:cNvPr>
            <p:cNvSpPr/>
            <p:nvPr/>
          </p:nvSpPr>
          <p:spPr>
            <a:xfrm>
              <a:off x="3613308"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23" name="Freeform: Shape 322">
              <a:extLst>
                <a:ext uri="{FF2B5EF4-FFF2-40B4-BE49-F238E27FC236}">
                  <a16:creationId xmlns:a16="http://schemas.microsoft.com/office/drawing/2014/main" id="{BD9A885E-7FAD-4C67-8CFC-A890D75743F7}"/>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324" name="Freeform: Shape 323">
              <a:extLst>
                <a:ext uri="{FF2B5EF4-FFF2-40B4-BE49-F238E27FC236}">
                  <a16:creationId xmlns:a16="http://schemas.microsoft.com/office/drawing/2014/main" id="{1BF73E4D-8B76-4C3B-8E23-BDE95DBDAD6C}"/>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5" name="TextBox 4">
            <a:extLst>
              <a:ext uri="{FF2B5EF4-FFF2-40B4-BE49-F238E27FC236}">
                <a16:creationId xmlns:a16="http://schemas.microsoft.com/office/drawing/2014/main" id="{E46D4249-E653-4E35-BE02-196D98F2BB4A}"/>
              </a:ext>
            </a:extLst>
          </p:cNvPr>
          <p:cNvSpPr txBox="1"/>
          <p:nvPr/>
        </p:nvSpPr>
        <p:spPr>
          <a:xfrm>
            <a:off x="3533440" y="481953"/>
            <a:ext cx="5125121" cy="461665"/>
          </a:xfrm>
          <a:prstGeom prst="rect">
            <a:avLst/>
          </a:prstGeom>
          <a:noFill/>
        </p:spPr>
        <p:txBody>
          <a:bodyPr wrap="none" rtlCol="0">
            <a:spAutoFit/>
          </a:bodyPr>
          <a:lstStyle>
            <a:defPPr>
              <a:defRPr lang="en-US"/>
            </a:defPPr>
            <a:lvl1pPr algn="ctr">
              <a:defRPr sz="3000" b="1">
                <a:solidFill>
                  <a:schemeClr val="bg1">
                    <a:alpha val="80000"/>
                  </a:schemeClr>
                </a:solidFill>
                <a:latin typeface="Century Gothic" panose="020B0502020202020204" pitchFamily="34" charset="0"/>
              </a:defRPr>
            </a:lvl1pPr>
          </a:lstStyle>
          <a:p>
            <a:r>
              <a:rPr lang="en-US" sz="2400" dirty="0"/>
              <a:t>COST REDUCTION BENEFIT MATRIX</a:t>
            </a:r>
          </a:p>
        </p:txBody>
      </p:sp>
      <p:sp>
        <p:nvSpPr>
          <p:cNvPr id="6" name="Rectangle: Rounded Corners 5">
            <a:extLst>
              <a:ext uri="{FF2B5EF4-FFF2-40B4-BE49-F238E27FC236}">
                <a16:creationId xmlns:a16="http://schemas.microsoft.com/office/drawing/2014/main" id="{D60C8B35-4C67-40CD-A232-8B03F91905D8}"/>
              </a:ext>
            </a:extLst>
          </p:cNvPr>
          <p:cNvSpPr/>
          <p:nvPr/>
        </p:nvSpPr>
        <p:spPr>
          <a:xfrm>
            <a:off x="1925132" y="1368718"/>
            <a:ext cx="9535338" cy="4796342"/>
          </a:xfrm>
          <a:prstGeom prst="roundRect">
            <a:avLst>
              <a:gd name="adj" fmla="val 5933"/>
            </a:avLst>
          </a:pr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D" sz="1300" b="1" dirty="0">
              <a:solidFill>
                <a:schemeClr val="bg1"/>
              </a:solidFill>
              <a:latin typeface="Century Gothic" panose="020B0502020202020204" pitchFamily="34" charset="0"/>
            </a:endParaRPr>
          </a:p>
        </p:txBody>
      </p:sp>
      <p:sp>
        <p:nvSpPr>
          <p:cNvPr id="7" name="TextBox 6">
            <a:extLst>
              <a:ext uri="{FF2B5EF4-FFF2-40B4-BE49-F238E27FC236}">
                <a16:creationId xmlns:a16="http://schemas.microsoft.com/office/drawing/2014/main" id="{CC6E6ABF-812A-47F5-9A76-BC332DEB1652}"/>
              </a:ext>
            </a:extLst>
          </p:cNvPr>
          <p:cNvSpPr txBox="1"/>
          <p:nvPr/>
        </p:nvSpPr>
        <p:spPr>
          <a:xfrm>
            <a:off x="1200208" y="1757253"/>
            <a:ext cx="2824481" cy="4198324"/>
          </a:xfrm>
          <a:prstGeom prst="roundRect">
            <a:avLst>
              <a:gd name="adj" fmla="val 10531"/>
            </a:avLst>
          </a:prstGeom>
          <a:solidFill>
            <a:schemeClr val="accent2">
              <a:lumMod val="50000"/>
              <a:alpha val="85000"/>
            </a:schemeClr>
          </a:solidFill>
          <a:ln w="15875">
            <a:noFill/>
          </a:ln>
          <a:effectLst>
            <a:outerShdw blurRad="444500" dist="1524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defPPr>
              <a:defRPr lang="en-US"/>
            </a:defPPr>
            <a:lvl1pPr algn="ctr">
              <a:lnSpc>
                <a:spcPts val="1200"/>
              </a:lnSpc>
              <a:defRPr sz="800" b="1">
                <a:solidFill>
                  <a:schemeClr val="bg1"/>
                </a:solidFill>
                <a:latin typeface="Century Gothic" panose="020B0502020202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ID" dirty="0"/>
          </a:p>
        </p:txBody>
      </p:sp>
      <p:grpSp>
        <p:nvGrpSpPr>
          <p:cNvPr id="8" name="Group 7">
            <a:extLst>
              <a:ext uri="{FF2B5EF4-FFF2-40B4-BE49-F238E27FC236}">
                <a16:creationId xmlns:a16="http://schemas.microsoft.com/office/drawing/2014/main" id="{200ADE07-ED3D-CB49-A6A5-E69E923F1C0B}"/>
              </a:ext>
            </a:extLst>
          </p:cNvPr>
          <p:cNvGrpSpPr/>
          <p:nvPr/>
        </p:nvGrpSpPr>
        <p:grpSpPr>
          <a:xfrm>
            <a:off x="1316786" y="1931736"/>
            <a:ext cx="2082621" cy="3833964"/>
            <a:chOff x="1316786" y="1931736"/>
            <a:chExt cx="2082621" cy="3833964"/>
          </a:xfrm>
        </p:grpSpPr>
        <p:sp>
          <p:nvSpPr>
            <p:cNvPr id="31" name="TextBox 30">
              <a:extLst>
                <a:ext uri="{FF2B5EF4-FFF2-40B4-BE49-F238E27FC236}">
                  <a16:creationId xmlns:a16="http://schemas.microsoft.com/office/drawing/2014/main" id="{8CA901E9-C2D7-44BF-ACBF-D4E62E0347ED}"/>
                </a:ext>
              </a:extLst>
            </p:cNvPr>
            <p:cNvSpPr txBox="1"/>
            <p:nvPr/>
          </p:nvSpPr>
          <p:spPr>
            <a:xfrm>
              <a:off x="1316786" y="1931736"/>
              <a:ext cx="1907895"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Stratification of desktop user types</a:t>
              </a:r>
            </a:p>
          </p:txBody>
        </p:sp>
        <p:sp>
          <p:nvSpPr>
            <p:cNvPr id="32" name="TextBox 31">
              <a:extLst>
                <a:ext uri="{FF2B5EF4-FFF2-40B4-BE49-F238E27FC236}">
                  <a16:creationId xmlns:a16="http://schemas.microsoft.com/office/drawing/2014/main" id="{FD63AF92-6532-42B8-BD2D-3CE200F08F82}"/>
                </a:ext>
              </a:extLst>
            </p:cNvPr>
            <p:cNvSpPr txBox="1"/>
            <p:nvPr/>
          </p:nvSpPr>
          <p:spPr>
            <a:xfrm>
              <a:off x="1316786" y="2293588"/>
              <a:ext cx="1805302"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Automated software distribution</a:t>
              </a:r>
            </a:p>
          </p:txBody>
        </p:sp>
        <p:sp>
          <p:nvSpPr>
            <p:cNvPr id="33" name="TextBox 32">
              <a:extLst>
                <a:ext uri="{FF2B5EF4-FFF2-40B4-BE49-F238E27FC236}">
                  <a16:creationId xmlns:a16="http://schemas.microsoft.com/office/drawing/2014/main" id="{6A474C7D-74DC-477A-BCD7-66438ADED0B1}"/>
                </a:ext>
              </a:extLst>
            </p:cNvPr>
            <p:cNvSpPr txBox="1"/>
            <p:nvPr/>
          </p:nvSpPr>
          <p:spPr>
            <a:xfrm>
              <a:off x="1316786" y="2655440"/>
              <a:ext cx="1689886"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Desktop printer rationalization</a:t>
              </a:r>
            </a:p>
          </p:txBody>
        </p:sp>
        <p:sp>
          <p:nvSpPr>
            <p:cNvPr id="34" name="TextBox 33">
              <a:extLst>
                <a:ext uri="{FF2B5EF4-FFF2-40B4-BE49-F238E27FC236}">
                  <a16:creationId xmlns:a16="http://schemas.microsoft.com/office/drawing/2014/main" id="{52E402EF-B19A-4FE8-B790-8903F05B99D8}"/>
                </a:ext>
              </a:extLst>
            </p:cNvPr>
            <p:cNvSpPr txBox="1"/>
            <p:nvPr/>
          </p:nvSpPr>
          <p:spPr>
            <a:xfrm>
              <a:off x="1316786" y="3017292"/>
              <a:ext cx="1747594"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Standardized desktop products</a:t>
              </a:r>
            </a:p>
          </p:txBody>
        </p:sp>
        <p:sp>
          <p:nvSpPr>
            <p:cNvPr id="35" name="TextBox 34">
              <a:extLst>
                <a:ext uri="{FF2B5EF4-FFF2-40B4-BE49-F238E27FC236}">
                  <a16:creationId xmlns:a16="http://schemas.microsoft.com/office/drawing/2014/main" id="{8CBFCA8B-32DD-43E4-8DF9-EA0000261254}"/>
                </a:ext>
              </a:extLst>
            </p:cNvPr>
            <p:cNvSpPr txBox="1"/>
            <p:nvPr/>
          </p:nvSpPr>
          <p:spPr>
            <a:xfrm>
              <a:off x="1316786" y="3379144"/>
              <a:ext cx="1059906"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Cell phone audits</a:t>
              </a:r>
            </a:p>
          </p:txBody>
        </p:sp>
        <p:sp>
          <p:nvSpPr>
            <p:cNvPr id="36" name="TextBox 35">
              <a:extLst>
                <a:ext uri="{FF2B5EF4-FFF2-40B4-BE49-F238E27FC236}">
                  <a16:creationId xmlns:a16="http://schemas.microsoft.com/office/drawing/2014/main" id="{ADEDE245-B754-4867-9FD0-CA6360788857}"/>
                </a:ext>
              </a:extLst>
            </p:cNvPr>
            <p:cNvSpPr txBox="1"/>
            <p:nvPr/>
          </p:nvSpPr>
          <p:spPr>
            <a:xfrm>
              <a:off x="1316786" y="3740996"/>
              <a:ext cx="1725152"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Centralize portal management</a:t>
              </a:r>
            </a:p>
          </p:txBody>
        </p:sp>
        <p:sp>
          <p:nvSpPr>
            <p:cNvPr id="37" name="TextBox 36">
              <a:extLst>
                <a:ext uri="{FF2B5EF4-FFF2-40B4-BE49-F238E27FC236}">
                  <a16:creationId xmlns:a16="http://schemas.microsoft.com/office/drawing/2014/main" id="{27D322FE-C337-4A0C-8DC8-FA868C50F117}"/>
                </a:ext>
              </a:extLst>
            </p:cNvPr>
            <p:cNvSpPr txBox="1"/>
            <p:nvPr/>
          </p:nvSpPr>
          <p:spPr>
            <a:xfrm>
              <a:off x="1316786" y="4102848"/>
              <a:ext cx="1778051"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Telecommunications line audits</a:t>
              </a:r>
            </a:p>
          </p:txBody>
        </p:sp>
        <p:sp>
          <p:nvSpPr>
            <p:cNvPr id="38" name="TextBox 37">
              <a:extLst>
                <a:ext uri="{FF2B5EF4-FFF2-40B4-BE49-F238E27FC236}">
                  <a16:creationId xmlns:a16="http://schemas.microsoft.com/office/drawing/2014/main" id="{9EB473A4-56C1-4FDE-AE06-BC8699428D70}"/>
                </a:ext>
              </a:extLst>
            </p:cNvPr>
            <p:cNvSpPr txBox="1"/>
            <p:nvPr/>
          </p:nvSpPr>
          <p:spPr>
            <a:xfrm>
              <a:off x="1316786" y="4464700"/>
              <a:ext cx="1773242"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Consolidation of IT infrastructure</a:t>
              </a:r>
            </a:p>
          </p:txBody>
        </p:sp>
        <p:sp>
          <p:nvSpPr>
            <p:cNvPr id="39" name="TextBox 38">
              <a:extLst>
                <a:ext uri="{FF2B5EF4-FFF2-40B4-BE49-F238E27FC236}">
                  <a16:creationId xmlns:a16="http://schemas.microsoft.com/office/drawing/2014/main" id="{73E2E958-D150-490B-8A8B-77135F1024D4}"/>
                </a:ext>
              </a:extLst>
            </p:cNvPr>
            <p:cNvSpPr txBox="1"/>
            <p:nvPr/>
          </p:nvSpPr>
          <p:spPr>
            <a:xfrm>
              <a:off x="1316786" y="4826552"/>
              <a:ext cx="1149674"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Server virtualization</a:t>
              </a:r>
            </a:p>
          </p:txBody>
        </p:sp>
        <p:sp>
          <p:nvSpPr>
            <p:cNvPr id="40" name="TextBox 39">
              <a:extLst>
                <a:ext uri="{FF2B5EF4-FFF2-40B4-BE49-F238E27FC236}">
                  <a16:creationId xmlns:a16="http://schemas.microsoft.com/office/drawing/2014/main" id="{6DD307BA-9481-4492-AFE8-29677D6A2CE7}"/>
                </a:ext>
              </a:extLst>
            </p:cNvPr>
            <p:cNvSpPr txBox="1"/>
            <p:nvPr/>
          </p:nvSpPr>
          <p:spPr>
            <a:xfrm>
              <a:off x="1316786" y="5188404"/>
              <a:ext cx="1075936"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Storage migration</a:t>
              </a:r>
            </a:p>
          </p:txBody>
        </p:sp>
        <p:sp>
          <p:nvSpPr>
            <p:cNvPr id="41" name="TextBox 40">
              <a:extLst>
                <a:ext uri="{FF2B5EF4-FFF2-40B4-BE49-F238E27FC236}">
                  <a16:creationId xmlns:a16="http://schemas.microsoft.com/office/drawing/2014/main" id="{64F8407E-0013-40DB-B686-4300E490A3F2}"/>
                </a:ext>
              </a:extLst>
            </p:cNvPr>
            <p:cNvSpPr txBox="1"/>
            <p:nvPr/>
          </p:nvSpPr>
          <p:spPr>
            <a:xfrm>
              <a:off x="1316786" y="5550256"/>
              <a:ext cx="2082621"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Reduce business continuity capability</a:t>
              </a:r>
            </a:p>
          </p:txBody>
        </p:sp>
      </p:grpSp>
      <p:grpSp>
        <p:nvGrpSpPr>
          <p:cNvPr id="11" name="Group 10">
            <a:extLst>
              <a:ext uri="{FF2B5EF4-FFF2-40B4-BE49-F238E27FC236}">
                <a16:creationId xmlns:a16="http://schemas.microsoft.com/office/drawing/2014/main" id="{FDB181E8-180A-4041-B88E-11FA9E300F7B}"/>
              </a:ext>
            </a:extLst>
          </p:cNvPr>
          <p:cNvGrpSpPr/>
          <p:nvPr/>
        </p:nvGrpSpPr>
        <p:grpSpPr>
          <a:xfrm>
            <a:off x="4024688" y="2228078"/>
            <a:ext cx="7339703" cy="3261204"/>
            <a:chOff x="4024688" y="2228078"/>
            <a:chExt cx="7339703" cy="3261204"/>
          </a:xfrm>
        </p:grpSpPr>
        <p:cxnSp>
          <p:nvCxnSpPr>
            <p:cNvPr id="51" name="Straight Connector 50">
              <a:extLst>
                <a:ext uri="{FF2B5EF4-FFF2-40B4-BE49-F238E27FC236}">
                  <a16:creationId xmlns:a16="http://schemas.microsoft.com/office/drawing/2014/main" id="{32167B68-7804-4066-8FD0-FC36C45B7D74}"/>
                </a:ext>
              </a:extLst>
            </p:cNvPr>
            <p:cNvCxnSpPr>
              <a:cxnSpLocks/>
            </p:cNvCxnSpPr>
            <p:nvPr/>
          </p:nvCxnSpPr>
          <p:spPr>
            <a:xfrm rot="5400000">
              <a:off x="7694540" y="-1441774"/>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8F42918-DFC8-4717-BC65-8BA18919BD96}"/>
                </a:ext>
              </a:extLst>
            </p:cNvPr>
            <p:cNvCxnSpPr>
              <a:cxnSpLocks/>
            </p:cNvCxnSpPr>
            <p:nvPr/>
          </p:nvCxnSpPr>
          <p:spPr>
            <a:xfrm rot="5400000">
              <a:off x="7694540" y="-1079418"/>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5105CAE-91B8-4BAD-B80C-F5B0DE4E6CB0}"/>
                </a:ext>
              </a:extLst>
            </p:cNvPr>
            <p:cNvCxnSpPr>
              <a:cxnSpLocks/>
            </p:cNvCxnSpPr>
            <p:nvPr/>
          </p:nvCxnSpPr>
          <p:spPr>
            <a:xfrm rot="5400000">
              <a:off x="7694540" y="-717062"/>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48E0BA0-EA92-4AFF-98F0-EF16CB78F863}"/>
                </a:ext>
              </a:extLst>
            </p:cNvPr>
            <p:cNvCxnSpPr>
              <a:cxnSpLocks/>
            </p:cNvCxnSpPr>
            <p:nvPr/>
          </p:nvCxnSpPr>
          <p:spPr>
            <a:xfrm rot="5400000">
              <a:off x="7694540" y="-354706"/>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BF442865-5076-469A-9DEE-59C203381B6A}"/>
                </a:ext>
              </a:extLst>
            </p:cNvPr>
            <p:cNvCxnSpPr>
              <a:cxnSpLocks/>
            </p:cNvCxnSpPr>
            <p:nvPr/>
          </p:nvCxnSpPr>
          <p:spPr>
            <a:xfrm rot="5400000">
              <a:off x="7694540" y="7650"/>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6719925-449D-402D-99FE-5BF271021CD3}"/>
                </a:ext>
              </a:extLst>
            </p:cNvPr>
            <p:cNvCxnSpPr>
              <a:cxnSpLocks/>
            </p:cNvCxnSpPr>
            <p:nvPr/>
          </p:nvCxnSpPr>
          <p:spPr>
            <a:xfrm rot="5400000">
              <a:off x="7694540" y="370006"/>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07ACCDC7-A37D-42CA-A133-3A13F32C28EA}"/>
                </a:ext>
              </a:extLst>
            </p:cNvPr>
            <p:cNvCxnSpPr>
              <a:cxnSpLocks/>
            </p:cNvCxnSpPr>
            <p:nvPr/>
          </p:nvCxnSpPr>
          <p:spPr>
            <a:xfrm rot="5400000">
              <a:off x="7694540" y="732362"/>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5213FF0-BA4F-481B-9E81-594D997EA7D0}"/>
                </a:ext>
              </a:extLst>
            </p:cNvPr>
            <p:cNvCxnSpPr>
              <a:cxnSpLocks/>
            </p:cNvCxnSpPr>
            <p:nvPr/>
          </p:nvCxnSpPr>
          <p:spPr>
            <a:xfrm rot="5400000">
              <a:off x="7694540" y="1094718"/>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D80417E-9D0F-4475-BB46-292F37C4C161}"/>
                </a:ext>
              </a:extLst>
            </p:cNvPr>
            <p:cNvCxnSpPr>
              <a:cxnSpLocks/>
            </p:cNvCxnSpPr>
            <p:nvPr/>
          </p:nvCxnSpPr>
          <p:spPr>
            <a:xfrm rot="5400000">
              <a:off x="7694540" y="1457074"/>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63E6829-33FC-4EA4-9522-56C2804F489F}"/>
                </a:ext>
              </a:extLst>
            </p:cNvPr>
            <p:cNvCxnSpPr>
              <a:cxnSpLocks/>
            </p:cNvCxnSpPr>
            <p:nvPr/>
          </p:nvCxnSpPr>
          <p:spPr>
            <a:xfrm rot="5400000">
              <a:off x="7694540" y="1819430"/>
              <a:ext cx="0" cy="7339703"/>
            </a:xfrm>
            <a:prstGeom prst="line">
              <a:avLst/>
            </a:prstGeom>
            <a:ln>
              <a:gradFill>
                <a:gsLst>
                  <a:gs pos="100000">
                    <a:schemeClr val="bg1">
                      <a:alpha val="75000"/>
                    </a:schemeClr>
                  </a:gs>
                  <a:gs pos="0">
                    <a:schemeClr val="bg1">
                      <a:alpha val="10000"/>
                    </a:schemeClr>
                  </a:gs>
                </a:gsLst>
                <a:lin ang="5400000" scaled="0"/>
              </a:gra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FBEBD9E3-93F4-40CD-A0B0-83EAED1710DE}"/>
              </a:ext>
            </a:extLst>
          </p:cNvPr>
          <p:cNvGrpSpPr/>
          <p:nvPr/>
        </p:nvGrpSpPr>
        <p:grpSpPr>
          <a:xfrm>
            <a:off x="1200208" y="2228078"/>
            <a:ext cx="2824481" cy="3256668"/>
            <a:chOff x="3192481" y="2318675"/>
            <a:chExt cx="4745593" cy="3256668"/>
          </a:xfrm>
        </p:grpSpPr>
        <p:cxnSp>
          <p:nvCxnSpPr>
            <p:cNvPr id="66" name="Straight Connector 65">
              <a:extLst>
                <a:ext uri="{FF2B5EF4-FFF2-40B4-BE49-F238E27FC236}">
                  <a16:creationId xmlns:a16="http://schemas.microsoft.com/office/drawing/2014/main" id="{8A7F3ED6-AC4E-4DD2-8036-014486DD819B}"/>
                </a:ext>
              </a:extLst>
            </p:cNvPr>
            <p:cNvCxnSpPr>
              <a:cxnSpLocks/>
            </p:cNvCxnSpPr>
            <p:nvPr/>
          </p:nvCxnSpPr>
          <p:spPr>
            <a:xfrm rot="5400000">
              <a:off x="5565278" y="-54122"/>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72740D7-2A16-4BE8-9881-15C31719A72D}"/>
                </a:ext>
              </a:extLst>
            </p:cNvPr>
            <p:cNvCxnSpPr>
              <a:cxnSpLocks/>
            </p:cNvCxnSpPr>
            <p:nvPr/>
          </p:nvCxnSpPr>
          <p:spPr>
            <a:xfrm rot="5400000">
              <a:off x="5565278" y="307730"/>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D510966-7EA2-4C12-835C-6B05B2AB4295}"/>
                </a:ext>
              </a:extLst>
            </p:cNvPr>
            <p:cNvCxnSpPr>
              <a:cxnSpLocks/>
            </p:cNvCxnSpPr>
            <p:nvPr/>
          </p:nvCxnSpPr>
          <p:spPr>
            <a:xfrm rot="5400000">
              <a:off x="5565278" y="669582"/>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DCD51EB-B336-4C1D-A25E-EFC5ABC57CE5}"/>
                </a:ext>
              </a:extLst>
            </p:cNvPr>
            <p:cNvCxnSpPr>
              <a:cxnSpLocks/>
            </p:cNvCxnSpPr>
            <p:nvPr/>
          </p:nvCxnSpPr>
          <p:spPr>
            <a:xfrm rot="5400000">
              <a:off x="5565278" y="1031434"/>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4E075A7-B6E8-4EBC-B6D4-17ECA44C8DAD}"/>
                </a:ext>
              </a:extLst>
            </p:cNvPr>
            <p:cNvCxnSpPr>
              <a:cxnSpLocks/>
            </p:cNvCxnSpPr>
            <p:nvPr/>
          </p:nvCxnSpPr>
          <p:spPr>
            <a:xfrm rot="5400000">
              <a:off x="5565278" y="1393286"/>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866C5D7-9D43-4D60-AC2A-7963B7562009}"/>
                </a:ext>
              </a:extLst>
            </p:cNvPr>
            <p:cNvCxnSpPr>
              <a:cxnSpLocks/>
            </p:cNvCxnSpPr>
            <p:nvPr/>
          </p:nvCxnSpPr>
          <p:spPr>
            <a:xfrm rot="5400000">
              <a:off x="5565278" y="1755138"/>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96973D2-79AD-4341-A6FB-D546F8E38049}"/>
                </a:ext>
              </a:extLst>
            </p:cNvPr>
            <p:cNvCxnSpPr>
              <a:cxnSpLocks/>
            </p:cNvCxnSpPr>
            <p:nvPr/>
          </p:nvCxnSpPr>
          <p:spPr>
            <a:xfrm rot="5400000">
              <a:off x="5565278" y="2116990"/>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5337062F-1C34-4E48-AE21-F60413DD0E71}"/>
                </a:ext>
              </a:extLst>
            </p:cNvPr>
            <p:cNvCxnSpPr>
              <a:cxnSpLocks/>
            </p:cNvCxnSpPr>
            <p:nvPr/>
          </p:nvCxnSpPr>
          <p:spPr>
            <a:xfrm rot="5400000">
              <a:off x="5565278" y="2478842"/>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09E38AD9-09D9-49DB-9E10-7537EB870ADF}"/>
                </a:ext>
              </a:extLst>
            </p:cNvPr>
            <p:cNvCxnSpPr>
              <a:cxnSpLocks/>
            </p:cNvCxnSpPr>
            <p:nvPr/>
          </p:nvCxnSpPr>
          <p:spPr>
            <a:xfrm rot="5400000">
              <a:off x="5565278" y="2840694"/>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4539467-95C5-42BF-989C-1B692AB68234}"/>
                </a:ext>
              </a:extLst>
            </p:cNvPr>
            <p:cNvCxnSpPr>
              <a:cxnSpLocks/>
            </p:cNvCxnSpPr>
            <p:nvPr/>
          </p:nvCxnSpPr>
          <p:spPr>
            <a:xfrm rot="5400000">
              <a:off x="5565278" y="3202546"/>
              <a:ext cx="0" cy="4745593"/>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B6D2C0CD-9277-4DC1-857C-59C2AECD9EFB}"/>
              </a:ext>
            </a:extLst>
          </p:cNvPr>
          <p:cNvGrpSpPr/>
          <p:nvPr/>
        </p:nvGrpSpPr>
        <p:grpSpPr>
          <a:xfrm>
            <a:off x="5643541" y="1368718"/>
            <a:ext cx="4158480" cy="4796343"/>
            <a:chOff x="5691580" y="1547770"/>
            <a:chExt cx="4158480" cy="4617291"/>
          </a:xfrm>
        </p:grpSpPr>
        <p:cxnSp>
          <p:nvCxnSpPr>
            <p:cNvPr id="45" name="Straight Connector 44">
              <a:extLst>
                <a:ext uri="{FF2B5EF4-FFF2-40B4-BE49-F238E27FC236}">
                  <a16:creationId xmlns:a16="http://schemas.microsoft.com/office/drawing/2014/main" id="{08E1A7A6-39EE-491E-8160-505B5815C92A}"/>
                </a:ext>
              </a:extLst>
            </p:cNvPr>
            <p:cNvCxnSpPr/>
            <p:nvPr/>
          </p:nvCxnSpPr>
          <p:spPr>
            <a:xfrm>
              <a:off x="5691580" y="1547770"/>
              <a:ext cx="0" cy="4617291"/>
            </a:xfrm>
            <a:prstGeom prst="line">
              <a:avLst/>
            </a:prstGeom>
            <a:ln>
              <a:gradFill>
                <a:gsLst>
                  <a:gs pos="0">
                    <a:schemeClr val="bg1">
                      <a:alpha val="5000"/>
                    </a:schemeClr>
                  </a:gs>
                  <a:gs pos="50000">
                    <a:schemeClr val="bg1">
                      <a:alpha val="25000"/>
                    </a:schemeClr>
                  </a:gs>
                  <a:gs pos="100000">
                    <a:schemeClr val="bg1">
                      <a:alpha val="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9A54C55-493A-49F7-A317-CE341E23CDF2}"/>
                </a:ext>
              </a:extLst>
            </p:cNvPr>
            <p:cNvCxnSpPr/>
            <p:nvPr/>
          </p:nvCxnSpPr>
          <p:spPr>
            <a:xfrm>
              <a:off x="7077740" y="1547770"/>
              <a:ext cx="0" cy="4617291"/>
            </a:xfrm>
            <a:prstGeom prst="line">
              <a:avLst/>
            </a:prstGeom>
            <a:ln>
              <a:gradFill>
                <a:gsLst>
                  <a:gs pos="0">
                    <a:schemeClr val="bg1">
                      <a:alpha val="5000"/>
                    </a:schemeClr>
                  </a:gs>
                  <a:gs pos="50000">
                    <a:schemeClr val="bg1">
                      <a:alpha val="25000"/>
                    </a:schemeClr>
                  </a:gs>
                  <a:gs pos="100000">
                    <a:schemeClr val="bg1">
                      <a:alpha val="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62614AD-AAA0-465B-BD7A-E79AE0F19CD3}"/>
                </a:ext>
              </a:extLst>
            </p:cNvPr>
            <p:cNvCxnSpPr>
              <a:cxnSpLocks/>
            </p:cNvCxnSpPr>
            <p:nvPr/>
          </p:nvCxnSpPr>
          <p:spPr>
            <a:xfrm>
              <a:off x="8463900" y="1547770"/>
              <a:ext cx="0" cy="4617291"/>
            </a:xfrm>
            <a:prstGeom prst="line">
              <a:avLst/>
            </a:prstGeom>
            <a:ln>
              <a:gradFill>
                <a:gsLst>
                  <a:gs pos="0">
                    <a:schemeClr val="bg1">
                      <a:alpha val="5000"/>
                    </a:schemeClr>
                  </a:gs>
                  <a:gs pos="50000">
                    <a:schemeClr val="bg1">
                      <a:alpha val="25000"/>
                    </a:schemeClr>
                  </a:gs>
                  <a:gs pos="100000">
                    <a:schemeClr val="bg1">
                      <a:alpha val="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D1BCBD2-4060-4F56-8F24-3719594FFD5F}"/>
                </a:ext>
              </a:extLst>
            </p:cNvPr>
            <p:cNvCxnSpPr/>
            <p:nvPr/>
          </p:nvCxnSpPr>
          <p:spPr>
            <a:xfrm>
              <a:off x="9850060" y="1547770"/>
              <a:ext cx="0" cy="4617291"/>
            </a:xfrm>
            <a:prstGeom prst="line">
              <a:avLst/>
            </a:prstGeom>
            <a:ln>
              <a:gradFill>
                <a:gsLst>
                  <a:gs pos="0">
                    <a:schemeClr val="bg1">
                      <a:alpha val="5000"/>
                    </a:schemeClr>
                  </a:gs>
                  <a:gs pos="50000">
                    <a:schemeClr val="bg1">
                      <a:alpha val="25000"/>
                    </a:schemeClr>
                  </a:gs>
                  <a:gs pos="100000">
                    <a:schemeClr val="bg1">
                      <a:alpha val="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83" name="Rectangle 82">
            <a:extLst>
              <a:ext uri="{FF2B5EF4-FFF2-40B4-BE49-F238E27FC236}">
                <a16:creationId xmlns:a16="http://schemas.microsoft.com/office/drawing/2014/main" id="{D1EE9511-BDA7-4440-9B8B-8A18CB2761DF}"/>
              </a:ext>
            </a:extLst>
          </p:cNvPr>
          <p:cNvSpPr/>
          <p:nvPr/>
        </p:nvSpPr>
        <p:spPr>
          <a:xfrm>
            <a:off x="4573506" y="227829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84" name="Oval 83">
            <a:extLst>
              <a:ext uri="{FF2B5EF4-FFF2-40B4-BE49-F238E27FC236}">
                <a16:creationId xmlns:a16="http://schemas.microsoft.com/office/drawing/2014/main" id="{6457D0DF-58EB-49BF-90B8-7AE4D35E4E2D}"/>
              </a:ext>
            </a:extLst>
          </p:cNvPr>
          <p:cNvSpPr/>
          <p:nvPr/>
        </p:nvSpPr>
        <p:spPr>
          <a:xfrm>
            <a:off x="4641726" y="2351456"/>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96" name="Rectangle 95">
            <a:extLst>
              <a:ext uri="{FF2B5EF4-FFF2-40B4-BE49-F238E27FC236}">
                <a16:creationId xmlns:a16="http://schemas.microsoft.com/office/drawing/2014/main" id="{A88508EE-F6EF-4728-B6B4-FB6D2EFB25B4}"/>
              </a:ext>
            </a:extLst>
          </p:cNvPr>
          <p:cNvSpPr/>
          <p:nvPr/>
        </p:nvSpPr>
        <p:spPr>
          <a:xfrm>
            <a:off x="4573505" y="2640651"/>
            <a:ext cx="893825"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97" name="Oval 96">
            <a:extLst>
              <a:ext uri="{FF2B5EF4-FFF2-40B4-BE49-F238E27FC236}">
                <a16:creationId xmlns:a16="http://schemas.microsoft.com/office/drawing/2014/main" id="{F995C9B7-E4ED-461F-B2D5-8D89611C6D8F}"/>
              </a:ext>
            </a:extLst>
          </p:cNvPr>
          <p:cNvSpPr/>
          <p:nvPr/>
        </p:nvSpPr>
        <p:spPr>
          <a:xfrm>
            <a:off x="4641726" y="2713812"/>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03" name="Rectangle 102">
            <a:extLst>
              <a:ext uri="{FF2B5EF4-FFF2-40B4-BE49-F238E27FC236}">
                <a16:creationId xmlns:a16="http://schemas.microsoft.com/office/drawing/2014/main" id="{202C253F-D8A9-472E-99A4-2E1D1055A87F}"/>
              </a:ext>
            </a:extLst>
          </p:cNvPr>
          <p:cNvSpPr/>
          <p:nvPr/>
        </p:nvSpPr>
        <p:spPr>
          <a:xfrm>
            <a:off x="4573505" y="3003007"/>
            <a:ext cx="837337"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04" name="Oval 103">
            <a:extLst>
              <a:ext uri="{FF2B5EF4-FFF2-40B4-BE49-F238E27FC236}">
                <a16:creationId xmlns:a16="http://schemas.microsoft.com/office/drawing/2014/main" id="{3E8DAFA2-60C1-479C-A983-F4D6E6AD2FB5}"/>
              </a:ext>
            </a:extLst>
          </p:cNvPr>
          <p:cNvSpPr/>
          <p:nvPr/>
        </p:nvSpPr>
        <p:spPr>
          <a:xfrm>
            <a:off x="4641726" y="3076168"/>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06" name="Rectangle 105">
            <a:extLst>
              <a:ext uri="{FF2B5EF4-FFF2-40B4-BE49-F238E27FC236}">
                <a16:creationId xmlns:a16="http://schemas.microsoft.com/office/drawing/2014/main" id="{C6452632-B038-42D6-BA49-4786269F34AF}"/>
              </a:ext>
            </a:extLst>
          </p:cNvPr>
          <p:cNvSpPr/>
          <p:nvPr/>
        </p:nvSpPr>
        <p:spPr>
          <a:xfrm>
            <a:off x="4573506" y="3365363"/>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107" name="Oval 106">
            <a:extLst>
              <a:ext uri="{FF2B5EF4-FFF2-40B4-BE49-F238E27FC236}">
                <a16:creationId xmlns:a16="http://schemas.microsoft.com/office/drawing/2014/main" id="{D9E28A32-E12A-4D31-A999-EACD24CF8A62}"/>
              </a:ext>
            </a:extLst>
          </p:cNvPr>
          <p:cNvSpPr/>
          <p:nvPr/>
        </p:nvSpPr>
        <p:spPr>
          <a:xfrm>
            <a:off x="4641726" y="3438524"/>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09" name="Rectangle 108">
            <a:extLst>
              <a:ext uri="{FF2B5EF4-FFF2-40B4-BE49-F238E27FC236}">
                <a16:creationId xmlns:a16="http://schemas.microsoft.com/office/drawing/2014/main" id="{1C073203-20E8-4475-B9CC-884BDF710DA8}"/>
              </a:ext>
            </a:extLst>
          </p:cNvPr>
          <p:cNvSpPr/>
          <p:nvPr/>
        </p:nvSpPr>
        <p:spPr>
          <a:xfrm>
            <a:off x="4573506" y="372771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10" name="Oval 109">
            <a:extLst>
              <a:ext uri="{FF2B5EF4-FFF2-40B4-BE49-F238E27FC236}">
                <a16:creationId xmlns:a16="http://schemas.microsoft.com/office/drawing/2014/main" id="{2D20F43E-5897-4C36-93CE-CE1E0EF9DF59}"/>
              </a:ext>
            </a:extLst>
          </p:cNvPr>
          <p:cNvSpPr/>
          <p:nvPr/>
        </p:nvSpPr>
        <p:spPr>
          <a:xfrm>
            <a:off x="4641726" y="3800880"/>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12" name="Rectangle 111">
            <a:extLst>
              <a:ext uri="{FF2B5EF4-FFF2-40B4-BE49-F238E27FC236}">
                <a16:creationId xmlns:a16="http://schemas.microsoft.com/office/drawing/2014/main" id="{4F0AC56A-84C4-4F27-9F32-9AB5549B1C57}"/>
              </a:ext>
            </a:extLst>
          </p:cNvPr>
          <p:cNvSpPr/>
          <p:nvPr/>
        </p:nvSpPr>
        <p:spPr>
          <a:xfrm>
            <a:off x="4573506" y="4090075"/>
            <a:ext cx="837336"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13" name="Oval 112">
            <a:extLst>
              <a:ext uri="{FF2B5EF4-FFF2-40B4-BE49-F238E27FC236}">
                <a16:creationId xmlns:a16="http://schemas.microsoft.com/office/drawing/2014/main" id="{8C36A009-F491-4D77-82A0-14AFA67B8E20}"/>
              </a:ext>
            </a:extLst>
          </p:cNvPr>
          <p:cNvSpPr/>
          <p:nvPr/>
        </p:nvSpPr>
        <p:spPr>
          <a:xfrm>
            <a:off x="4641726" y="4163236"/>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15" name="Rectangle 114">
            <a:extLst>
              <a:ext uri="{FF2B5EF4-FFF2-40B4-BE49-F238E27FC236}">
                <a16:creationId xmlns:a16="http://schemas.microsoft.com/office/drawing/2014/main" id="{3E7C076B-5D69-4E38-90E8-BA64BF853FE1}"/>
              </a:ext>
            </a:extLst>
          </p:cNvPr>
          <p:cNvSpPr/>
          <p:nvPr/>
        </p:nvSpPr>
        <p:spPr>
          <a:xfrm>
            <a:off x="4573506" y="445243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16" name="Oval 115">
            <a:extLst>
              <a:ext uri="{FF2B5EF4-FFF2-40B4-BE49-F238E27FC236}">
                <a16:creationId xmlns:a16="http://schemas.microsoft.com/office/drawing/2014/main" id="{80DF3187-DF2B-48C3-8104-653E8939CFEE}"/>
              </a:ext>
            </a:extLst>
          </p:cNvPr>
          <p:cNvSpPr/>
          <p:nvPr/>
        </p:nvSpPr>
        <p:spPr>
          <a:xfrm>
            <a:off x="4641726" y="4525592"/>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18" name="Rectangle 117">
            <a:extLst>
              <a:ext uri="{FF2B5EF4-FFF2-40B4-BE49-F238E27FC236}">
                <a16:creationId xmlns:a16="http://schemas.microsoft.com/office/drawing/2014/main" id="{1FFD709D-7E35-45E2-B2F2-CD109A4DB473}"/>
              </a:ext>
            </a:extLst>
          </p:cNvPr>
          <p:cNvSpPr/>
          <p:nvPr/>
        </p:nvSpPr>
        <p:spPr>
          <a:xfrm>
            <a:off x="4573506" y="4814787"/>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19" name="Oval 118">
            <a:extLst>
              <a:ext uri="{FF2B5EF4-FFF2-40B4-BE49-F238E27FC236}">
                <a16:creationId xmlns:a16="http://schemas.microsoft.com/office/drawing/2014/main" id="{58CB62A7-A876-4AED-8547-AF3C0229DA2E}"/>
              </a:ext>
            </a:extLst>
          </p:cNvPr>
          <p:cNvSpPr/>
          <p:nvPr/>
        </p:nvSpPr>
        <p:spPr>
          <a:xfrm>
            <a:off x="4641726" y="4887948"/>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21" name="Rectangle 120">
            <a:extLst>
              <a:ext uri="{FF2B5EF4-FFF2-40B4-BE49-F238E27FC236}">
                <a16:creationId xmlns:a16="http://schemas.microsoft.com/office/drawing/2014/main" id="{CA0B3CFE-815F-4943-9E80-15123A0A74C8}"/>
              </a:ext>
            </a:extLst>
          </p:cNvPr>
          <p:cNvSpPr/>
          <p:nvPr/>
        </p:nvSpPr>
        <p:spPr>
          <a:xfrm>
            <a:off x="4573506" y="5177143"/>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22" name="Oval 121">
            <a:extLst>
              <a:ext uri="{FF2B5EF4-FFF2-40B4-BE49-F238E27FC236}">
                <a16:creationId xmlns:a16="http://schemas.microsoft.com/office/drawing/2014/main" id="{58B9F3F9-5148-4BB4-AAD6-4F996D767DE0}"/>
              </a:ext>
            </a:extLst>
          </p:cNvPr>
          <p:cNvSpPr/>
          <p:nvPr/>
        </p:nvSpPr>
        <p:spPr>
          <a:xfrm>
            <a:off x="4641726" y="5250304"/>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24" name="Rectangle 123">
            <a:extLst>
              <a:ext uri="{FF2B5EF4-FFF2-40B4-BE49-F238E27FC236}">
                <a16:creationId xmlns:a16="http://schemas.microsoft.com/office/drawing/2014/main" id="{C1DCCECF-68A6-4DD9-A6C7-C15058142EC6}"/>
              </a:ext>
            </a:extLst>
          </p:cNvPr>
          <p:cNvSpPr/>
          <p:nvPr/>
        </p:nvSpPr>
        <p:spPr>
          <a:xfrm>
            <a:off x="4573506" y="5539499"/>
            <a:ext cx="837336"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25" name="Oval 124">
            <a:extLst>
              <a:ext uri="{FF2B5EF4-FFF2-40B4-BE49-F238E27FC236}">
                <a16:creationId xmlns:a16="http://schemas.microsoft.com/office/drawing/2014/main" id="{C4890C55-6C82-425D-86C0-E3A792FA7D06}"/>
              </a:ext>
            </a:extLst>
          </p:cNvPr>
          <p:cNvSpPr/>
          <p:nvPr/>
        </p:nvSpPr>
        <p:spPr>
          <a:xfrm>
            <a:off x="4641726" y="5612660"/>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58" name="Rectangle 157">
            <a:extLst>
              <a:ext uri="{FF2B5EF4-FFF2-40B4-BE49-F238E27FC236}">
                <a16:creationId xmlns:a16="http://schemas.microsoft.com/office/drawing/2014/main" id="{5B3C2DF6-B635-46AA-8F06-DEDE80BC662B}"/>
              </a:ext>
            </a:extLst>
          </p:cNvPr>
          <p:cNvSpPr/>
          <p:nvPr/>
        </p:nvSpPr>
        <p:spPr>
          <a:xfrm>
            <a:off x="5959666" y="227829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59" name="Oval 158">
            <a:extLst>
              <a:ext uri="{FF2B5EF4-FFF2-40B4-BE49-F238E27FC236}">
                <a16:creationId xmlns:a16="http://schemas.microsoft.com/office/drawing/2014/main" id="{2ABB78AF-CA26-4A3B-8EB8-F79F732C45B1}"/>
              </a:ext>
            </a:extLst>
          </p:cNvPr>
          <p:cNvSpPr/>
          <p:nvPr/>
        </p:nvSpPr>
        <p:spPr>
          <a:xfrm>
            <a:off x="6027886" y="235145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56" name="Rectangle 155">
            <a:extLst>
              <a:ext uri="{FF2B5EF4-FFF2-40B4-BE49-F238E27FC236}">
                <a16:creationId xmlns:a16="http://schemas.microsoft.com/office/drawing/2014/main" id="{665DEAE4-2B02-4124-998C-DBA42EED0747}"/>
              </a:ext>
            </a:extLst>
          </p:cNvPr>
          <p:cNvSpPr/>
          <p:nvPr/>
        </p:nvSpPr>
        <p:spPr>
          <a:xfrm>
            <a:off x="5959666" y="264065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57" name="Oval 156">
            <a:extLst>
              <a:ext uri="{FF2B5EF4-FFF2-40B4-BE49-F238E27FC236}">
                <a16:creationId xmlns:a16="http://schemas.microsoft.com/office/drawing/2014/main" id="{1B67C6EF-FD47-4673-A955-3B42908DD12F}"/>
              </a:ext>
            </a:extLst>
          </p:cNvPr>
          <p:cNvSpPr/>
          <p:nvPr/>
        </p:nvSpPr>
        <p:spPr>
          <a:xfrm>
            <a:off x="6027886" y="2713812"/>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54" name="Rectangle 153">
            <a:extLst>
              <a:ext uri="{FF2B5EF4-FFF2-40B4-BE49-F238E27FC236}">
                <a16:creationId xmlns:a16="http://schemas.microsoft.com/office/drawing/2014/main" id="{0F45E83D-B7C8-4FC6-96E3-611692462499}"/>
              </a:ext>
            </a:extLst>
          </p:cNvPr>
          <p:cNvSpPr/>
          <p:nvPr/>
        </p:nvSpPr>
        <p:spPr>
          <a:xfrm>
            <a:off x="5959665" y="3003007"/>
            <a:ext cx="837327"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55" name="Oval 154">
            <a:extLst>
              <a:ext uri="{FF2B5EF4-FFF2-40B4-BE49-F238E27FC236}">
                <a16:creationId xmlns:a16="http://schemas.microsoft.com/office/drawing/2014/main" id="{73795940-6AF4-4569-881E-EBCFE2854F32}"/>
              </a:ext>
            </a:extLst>
          </p:cNvPr>
          <p:cNvSpPr/>
          <p:nvPr/>
        </p:nvSpPr>
        <p:spPr>
          <a:xfrm>
            <a:off x="6027886" y="3076168"/>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52" name="Rectangle 151">
            <a:extLst>
              <a:ext uri="{FF2B5EF4-FFF2-40B4-BE49-F238E27FC236}">
                <a16:creationId xmlns:a16="http://schemas.microsoft.com/office/drawing/2014/main" id="{BF10DFBC-69D0-4B31-9D10-9601B6FA53B9}"/>
              </a:ext>
            </a:extLst>
          </p:cNvPr>
          <p:cNvSpPr/>
          <p:nvPr/>
        </p:nvSpPr>
        <p:spPr>
          <a:xfrm>
            <a:off x="5959666" y="3365363"/>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53" name="Oval 152">
            <a:extLst>
              <a:ext uri="{FF2B5EF4-FFF2-40B4-BE49-F238E27FC236}">
                <a16:creationId xmlns:a16="http://schemas.microsoft.com/office/drawing/2014/main" id="{7CE3925D-7D3F-4B4A-945E-F371F9A460C4}"/>
              </a:ext>
            </a:extLst>
          </p:cNvPr>
          <p:cNvSpPr/>
          <p:nvPr/>
        </p:nvSpPr>
        <p:spPr>
          <a:xfrm>
            <a:off x="6027886" y="3438524"/>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50" name="Rectangle 149">
            <a:extLst>
              <a:ext uri="{FF2B5EF4-FFF2-40B4-BE49-F238E27FC236}">
                <a16:creationId xmlns:a16="http://schemas.microsoft.com/office/drawing/2014/main" id="{88192AE4-57D0-4037-B46D-ACF3E0B16586}"/>
              </a:ext>
            </a:extLst>
          </p:cNvPr>
          <p:cNvSpPr/>
          <p:nvPr/>
        </p:nvSpPr>
        <p:spPr>
          <a:xfrm>
            <a:off x="5959666" y="372771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51" name="Oval 150">
            <a:extLst>
              <a:ext uri="{FF2B5EF4-FFF2-40B4-BE49-F238E27FC236}">
                <a16:creationId xmlns:a16="http://schemas.microsoft.com/office/drawing/2014/main" id="{DE04E68C-D30C-45D4-AD06-CA3BDB75AA1A}"/>
              </a:ext>
            </a:extLst>
          </p:cNvPr>
          <p:cNvSpPr/>
          <p:nvPr/>
        </p:nvSpPr>
        <p:spPr>
          <a:xfrm>
            <a:off x="6027886" y="380088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48" name="Rectangle 147">
            <a:extLst>
              <a:ext uri="{FF2B5EF4-FFF2-40B4-BE49-F238E27FC236}">
                <a16:creationId xmlns:a16="http://schemas.microsoft.com/office/drawing/2014/main" id="{501E4F2E-A051-4C14-B494-5FF7C1856BC9}"/>
              </a:ext>
            </a:extLst>
          </p:cNvPr>
          <p:cNvSpPr/>
          <p:nvPr/>
        </p:nvSpPr>
        <p:spPr>
          <a:xfrm>
            <a:off x="5959666" y="409007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49" name="Oval 148">
            <a:extLst>
              <a:ext uri="{FF2B5EF4-FFF2-40B4-BE49-F238E27FC236}">
                <a16:creationId xmlns:a16="http://schemas.microsoft.com/office/drawing/2014/main" id="{831E5F60-648E-4B0E-91FF-804AF8830DB1}"/>
              </a:ext>
            </a:extLst>
          </p:cNvPr>
          <p:cNvSpPr/>
          <p:nvPr/>
        </p:nvSpPr>
        <p:spPr>
          <a:xfrm>
            <a:off x="6027886" y="416323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46" name="Rectangle 145">
            <a:extLst>
              <a:ext uri="{FF2B5EF4-FFF2-40B4-BE49-F238E27FC236}">
                <a16:creationId xmlns:a16="http://schemas.microsoft.com/office/drawing/2014/main" id="{78F0ED35-19BD-4864-BC77-F0C8E09DE00D}"/>
              </a:ext>
            </a:extLst>
          </p:cNvPr>
          <p:cNvSpPr/>
          <p:nvPr/>
        </p:nvSpPr>
        <p:spPr>
          <a:xfrm>
            <a:off x="5959666" y="445243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147" name="Oval 146">
            <a:extLst>
              <a:ext uri="{FF2B5EF4-FFF2-40B4-BE49-F238E27FC236}">
                <a16:creationId xmlns:a16="http://schemas.microsoft.com/office/drawing/2014/main" id="{31B35EE3-137A-4331-85FC-9EC182089230}"/>
              </a:ext>
            </a:extLst>
          </p:cNvPr>
          <p:cNvSpPr/>
          <p:nvPr/>
        </p:nvSpPr>
        <p:spPr>
          <a:xfrm>
            <a:off x="6027886" y="4525592"/>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44" name="Rectangle 143">
            <a:extLst>
              <a:ext uri="{FF2B5EF4-FFF2-40B4-BE49-F238E27FC236}">
                <a16:creationId xmlns:a16="http://schemas.microsoft.com/office/drawing/2014/main" id="{4BCE0E4C-2EDC-457F-A13B-388AD4BB2D00}"/>
              </a:ext>
            </a:extLst>
          </p:cNvPr>
          <p:cNvSpPr/>
          <p:nvPr/>
        </p:nvSpPr>
        <p:spPr>
          <a:xfrm>
            <a:off x="5959666" y="4814787"/>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145" name="Oval 144">
            <a:extLst>
              <a:ext uri="{FF2B5EF4-FFF2-40B4-BE49-F238E27FC236}">
                <a16:creationId xmlns:a16="http://schemas.microsoft.com/office/drawing/2014/main" id="{BAB6E0F2-F511-4EBE-98AF-33D673EF46FB}"/>
              </a:ext>
            </a:extLst>
          </p:cNvPr>
          <p:cNvSpPr/>
          <p:nvPr/>
        </p:nvSpPr>
        <p:spPr>
          <a:xfrm>
            <a:off x="6027886" y="4887948"/>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42" name="Rectangle 141">
            <a:extLst>
              <a:ext uri="{FF2B5EF4-FFF2-40B4-BE49-F238E27FC236}">
                <a16:creationId xmlns:a16="http://schemas.microsoft.com/office/drawing/2014/main" id="{E16FF9E3-4FF0-4702-A02C-C1D416963B71}"/>
              </a:ext>
            </a:extLst>
          </p:cNvPr>
          <p:cNvSpPr/>
          <p:nvPr/>
        </p:nvSpPr>
        <p:spPr>
          <a:xfrm>
            <a:off x="5959666" y="5177143"/>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43" name="Oval 142">
            <a:extLst>
              <a:ext uri="{FF2B5EF4-FFF2-40B4-BE49-F238E27FC236}">
                <a16:creationId xmlns:a16="http://schemas.microsoft.com/office/drawing/2014/main" id="{F5F06FAF-43EF-4546-ACCA-66D43F8A9D12}"/>
              </a:ext>
            </a:extLst>
          </p:cNvPr>
          <p:cNvSpPr/>
          <p:nvPr/>
        </p:nvSpPr>
        <p:spPr>
          <a:xfrm>
            <a:off x="6027886" y="525030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40" name="Rectangle 139">
            <a:extLst>
              <a:ext uri="{FF2B5EF4-FFF2-40B4-BE49-F238E27FC236}">
                <a16:creationId xmlns:a16="http://schemas.microsoft.com/office/drawing/2014/main" id="{5B96FCF7-1586-4123-94C7-C70F84DBD96A}"/>
              </a:ext>
            </a:extLst>
          </p:cNvPr>
          <p:cNvSpPr/>
          <p:nvPr/>
        </p:nvSpPr>
        <p:spPr>
          <a:xfrm>
            <a:off x="5959666" y="553949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41" name="Oval 140">
            <a:extLst>
              <a:ext uri="{FF2B5EF4-FFF2-40B4-BE49-F238E27FC236}">
                <a16:creationId xmlns:a16="http://schemas.microsoft.com/office/drawing/2014/main" id="{3B58D457-02A4-4ECE-AB02-0194605D3D10}"/>
              </a:ext>
            </a:extLst>
          </p:cNvPr>
          <p:cNvSpPr/>
          <p:nvPr/>
        </p:nvSpPr>
        <p:spPr>
          <a:xfrm>
            <a:off x="6027886" y="561266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89" name="Rectangle 188">
            <a:extLst>
              <a:ext uri="{FF2B5EF4-FFF2-40B4-BE49-F238E27FC236}">
                <a16:creationId xmlns:a16="http://schemas.microsoft.com/office/drawing/2014/main" id="{23015F66-8915-46D2-9A8F-8A89D621EF67}"/>
              </a:ext>
            </a:extLst>
          </p:cNvPr>
          <p:cNvSpPr/>
          <p:nvPr/>
        </p:nvSpPr>
        <p:spPr>
          <a:xfrm>
            <a:off x="7345826" y="227829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90" name="Oval 189">
            <a:extLst>
              <a:ext uri="{FF2B5EF4-FFF2-40B4-BE49-F238E27FC236}">
                <a16:creationId xmlns:a16="http://schemas.microsoft.com/office/drawing/2014/main" id="{1B625399-7792-48A3-AA1B-63426535F12D}"/>
              </a:ext>
            </a:extLst>
          </p:cNvPr>
          <p:cNvSpPr/>
          <p:nvPr/>
        </p:nvSpPr>
        <p:spPr>
          <a:xfrm>
            <a:off x="7414046" y="235145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87" name="Rectangle 186">
            <a:extLst>
              <a:ext uri="{FF2B5EF4-FFF2-40B4-BE49-F238E27FC236}">
                <a16:creationId xmlns:a16="http://schemas.microsoft.com/office/drawing/2014/main" id="{1013EC6C-D029-449F-A8CD-3C94EC6892BF}"/>
              </a:ext>
            </a:extLst>
          </p:cNvPr>
          <p:cNvSpPr/>
          <p:nvPr/>
        </p:nvSpPr>
        <p:spPr>
          <a:xfrm>
            <a:off x="7345825" y="2640651"/>
            <a:ext cx="879533"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88" name="Oval 187">
            <a:extLst>
              <a:ext uri="{FF2B5EF4-FFF2-40B4-BE49-F238E27FC236}">
                <a16:creationId xmlns:a16="http://schemas.microsoft.com/office/drawing/2014/main" id="{B6124A6E-B9E0-4DE3-ADB8-883CEE3F9966}"/>
              </a:ext>
            </a:extLst>
          </p:cNvPr>
          <p:cNvSpPr/>
          <p:nvPr/>
        </p:nvSpPr>
        <p:spPr>
          <a:xfrm>
            <a:off x="7414046" y="2713812"/>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85" name="Rectangle 184">
            <a:extLst>
              <a:ext uri="{FF2B5EF4-FFF2-40B4-BE49-F238E27FC236}">
                <a16:creationId xmlns:a16="http://schemas.microsoft.com/office/drawing/2014/main" id="{EA073BE5-56B5-460F-97E6-0990F1A41D31}"/>
              </a:ext>
            </a:extLst>
          </p:cNvPr>
          <p:cNvSpPr/>
          <p:nvPr/>
        </p:nvSpPr>
        <p:spPr>
          <a:xfrm>
            <a:off x="7345826" y="3003007"/>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86" name="Oval 185">
            <a:extLst>
              <a:ext uri="{FF2B5EF4-FFF2-40B4-BE49-F238E27FC236}">
                <a16:creationId xmlns:a16="http://schemas.microsoft.com/office/drawing/2014/main" id="{579491DC-A1ED-4C55-A1E6-4F57A08FCE37}"/>
              </a:ext>
            </a:extLst>
          </p:cNvPr>
          <p:cNvSpPr/>
          <p:nvPr/>
        </p:nvSpPr>
        <p:spPr>
          <a:xfrm>
            <a:off x="7414046" y="3076168"/>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83" name="Rectangle 182">
            <a:extLst>
              <a:ext uri="{FF2B5EF4-FFF2-40B4-BE49-F238E27FC236}">
                <a16:creationId xmlns:a16="http://schemas.microsoft.com/office/drawing/2014/main" id="{304D465C-FCC1-4422-AE64-E8F1AAAFEDB2}"/>
              </a:ext>
            </a:extLst>
          </p:cNvPr>
          <p:cNvSpPr/>
          <p:nvPr/>
        </p:nvSpPr>
        <p:spPr>
          <a:xfrm>
            <a:off x="7345825" y="3365363"/>
            <a:ext cx="875507"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84" name="Oval 183">
            <a:extLst>
              <a:ext uri="{FF2B5EF4-FFF2-40B4-BE49-F238E27FC236}">
                <a16:creationId xmlns:a16="http://schemas.microsoft.com/office/drawing/2014/main" id="{FCC0D542-C808-4923-8673-7196A68925E6}"/>
              </a:ext>
            </a:extLst>
          </p:cNvPr>
          <p:cNvSpPr/>
          <p:nvPr/>
        </p:nvSpPr>
        <p:spPr>
          <a:xfrm>
            <a:off x="7414046" y="343852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81" name="Rectangle 180">
            <a:extLst>
              <a:ext uri="{FF2B5EF4-FFF2-40B4-BE49-F238E27FC236}">
                <a16:creationId xmlns:a16="http://schemas.microsoft.com/office/drawing/2014/main" id="{822AF058-99A4-4C76-9652-7D54F72274EE}"/>
              </a:ext>
            </a:extLst>
          </p:cNvPr>
          <p:cNvSpPr/>
          <p:nvPr/>
        </p:nvSpPr>
        <p:spPr>
          <a:xfrm>
            <a:off x="7345826" y="372771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82" name="Oval 181">
            <a:extLst>
              <a:ext uri="{FF2B5EF4-FFF2-40B4-BE49-F238E27FC236}">
                <a16:creationId xmlns:a16="http://schemas.microsoft.com/office/drawing/2014/main" id="{516599C7-CB07-478E-80C7-BB11C59A7BEF}"/>
              </a:ext>
            </a:extLst>
          </p:cNvPr>
          <p:cNvSpPr/>
          <p:nvPr/>
        </p:nvSpPr>
        <p:spPr>
          <a:xfrm>
            <a:off x="7414046" y="380088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79" name="Rectangle 178">
            <a:extLst>
              <a:ext uri="{FF2B5EF4-FFF2-40B4-BE49-F238E27FC236}">
                <a16:creationId xmlns:a16="http://schemas.microsoft.com/office/drawing/2014/main" id="{7CCDEFF2-C376-437A-B88A-0FE2E9288A4F}"/>
              </a:ext>
            </a:extLst>
          </p:cNvPr>
          <p:cNvSpPr/>
          <p:nvPr/>
        </p:nvSpPr>
        <p:spPr>
          <a:xfrm>
            <a:off x="7345826" y="409007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80" name="Oval 179">
            <a:extLst>
              <a:ext uri="{FF2B5EF4-FFF2-40B4-BE49-F238E27FC236}">
                <a16:creationId xmlns:a16="http://schemas.microsoft.com/office/drawing/2014/main" id="{DFCDA82D-2769-4FE5-B56B-4FEE3055CBB9}"/>
              </a:ext>
            </a:extLst>
          </p:cNvPr>
          <p:cNvSpPr/>
          <p:nvPr/>
        </p:nvSpPr>
        <p:spPr>
          <a:xfrm>
            <a:off x="7414046" y="416323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77" name="Rectangle 176">
            <a:extLst>
              <a:ext uri="{FF2B5EF4-FFF2-40B4-BE49-F238E27FC236}">
                <a16:creationId xmlns:a16="http://schemas.microsoft.com/office/drawing/2014/main" id="{A08C3CA5-2920-4C96-92A2-471844C7299B}"/>
              </a:ext>
            </a:extLst>
          </p:cNvPr>
          <p:cNvSpPr/>
          <p:nvPr/>
        </p:nvSpPr>
        <p:spPr>
          <a:xfrm>
            <a:off x="7345826" y="445243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178" name="Oval 177">
            <a:extLst>
              <a:ext uri="{FF2B5EF4-FFF2-40B4-BE49-F238E27FC236}">
                <a16:creationId xmlns:a16="http://schemas.microsoft.com/office/drawing/2014/main" id="{819FB011-4E66-4469-8662-0A45312AA2BA}"/>
              </a:ext>
            </a:extLst>
          </p:cNvPr>
          <p:cNvSpPr/>
          <p:nvPr/>
        </p:nvSpPr>
        <p:spPr>
          <a:xfrm>
            <a:off x="7414046" y="4525592"/>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75" name="Rectangle 174">
            <a:extLst>
              <a:ext uri="{FF2B5EF4-FFF2-40B4-BE49-F238E27FC236}">
                <a16:creationId xmlns:a16="http://schemas.microsoft.com/office/drawing/2014/main" id="{72ADAA5F-D149-47DB-B5BE-5FF7327A5750}"/>
              </a:ext>
            </a:extLst>
          </p:cNvPr>
          <p:cNvSpPr/>
          <p:nvPr/>
        </p:nvSpPr>
        <p:spPr>
          <a:xfrm>
            <a:off x="7345826" y="4814787"/>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76" name="Oval 175">
            <a:extLst>
              <a:ext uri="{FF2B5EF4-FFF2-40B4-BE49-F238E27FC236}">
                <a16:creationId xmlns:a16="http://schemas.microsoft.com/office/drawing/2014/main" id="{6F272D96-AFE4-4FD7-B6E2-DE1459F72548}"/>
              </a:ext>
            </a:extLst>
          </p:cNvPr>
          <p:cNvSpPr/>
          <p:nvPr/>
        </p:nvSpPr>
        <p:spPr>
          <a:xfrm>
            <a:off x="7414046" y="4887948"/>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73" name="Rectangle 172">
            <a:extLst>
              <a:ext uri="{FF2B5EF4-FFF2-40B4-BE49-F238E27FC236}">
                <a16:creationId xmlns:a16="http://schemas.microsoft.com/office/drawing/2014/main" id="{53FC2B57-E632-4EC7-8259-D2153DF32412}"/>
              </a:ext>
            </a:extLst>
          </p:cNvPr>
          <p:cNvSpPr/>
          <p:nvPr/>
        </p:nvSpPr>
        <p:spPr>
          <a:xfrm>
            <a:off x="7345826" y="5177143"/>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174" name="Oval 173">
            <a:extLst>
              <a:ext uri="{FF2B5EF4-FFF2-40B4-BE49-F238E27FC236}">
                <a16:creationId xmlns:a16="http://schemas.microsoft.com/office/drawing/2014/main" id="{3883973F-BE6D-4E0F-83AC-709BA57F6127}"/>
              </a:ext>
            </a:extLst>
          </p:cNvPr>
          <p:cNvSpPr/>
          <p:nvPr/>
        </p:nvSpPr>
        <p:spPr>
          <a:xfrm>
            <a:off x="7414046" y="525030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171" name="Rectangle 170">
            <a:extLst>
              <a:ext uri="{FF2B5EF4-FFF2-40B4-BE49-F238E27FC236}">
                <a16:creationId xmlns:a16="http://schemas.microsoft.com/office/drawing/2014/main" id="{8EDD0132-B8FA-4101-A17F-46615D0D7A5E}"/>
              </a:ext>
            </a:extLst>
          </p:cNvPr>
          <p:cNvSpPr/>
          <p:nvPr/>
        </p:nvSpPr>
        <p:spPr>
          <a:xfrm>
            <a:off x="7345826" y="553949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172" name="Oval 171">
            <a:extLst>
              <a:ext uri="{FF2B5EF4-FFF2-40B4-BE49-F238E27FC236}">
                <a16:creationId xmlns:a16="http://schemas.microsoft.com/office/drawing/2014/main" id="{671F5F97-D1CA-4038-A451-5DC19F35EF4F}"/>
              </a:ext>
            </a:extLst>
          </p:cNvPr>
          <p:cNvSpPr/>
          <p:nvPr/>
        </p:nvSpPr>
        <p:spPr>
          <a:xfrm>
            <a:off x="7414046" y="561266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84" name="Rectangle 283">
            <a:extLst>
              <a:ext uri="{FF2B5EF4-FFF2-40B4-BE49-F238E27FC236}">
                <a16:creationId xmlns:a16="http://schemas.microsoft.com/office/drawing/2014/main" id="{C69B718B-67DF-4362-BC2F-1A348F100D72}"/>
              </a:ext>
            </a:extLst>
          </p:cNvPr>
          <p:cNvSpPr/>
          <p:nvPr/>
        </p:nvSpPr>
        <p:spPr>
          <a:xfrm>
            <a:off x="8731986" y="227829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85" name="Oval 284">
            <a:extLst>
              <a:ext uri="{FF2B5EF4-FFF2-40B4-BE49-F238E27FC236}">
                <a16:creationId xmlns:a16="http://schemas.microsoft.com/office/drawing/2014/main" id="{594DC25E-80BA-43B8-ADB3-20F5318EBE2B}"/>
              </a:ext>
            </a:extLst>
          </p:cNvPr>
          <p:cNvSpPr/>
          <p:nvPr/>
        </p:nvSpPr>
        <p:spPr>
          <a:xfrm>
            <a:off x="8800206" y="235145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82" name="Rectangle 281">
            <a:extLst>
              <a:ext uri="{FF2B5EF4-FFF2-40B4-BE49-F238E27FC236}">
                <a16:creationId xmlns:a16="http://schemas.microsoft.com/office/drawing/2014/main" id="{0FF782DD-BD35-4397-946F-CA590827C6F5}"/>
              </a:ext>
            </a:extLst>
          </p:cNvPr>
          <p:cNvSpPr/>
          <p:nvPr/>
        </p:nvSpPr>
        <p:spPr>
          <a:xfrm>
            <a:off x="8731986" y="264065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83" name="Oval 282">
            <a:extLst>
              <a:ext uri="{FF2B5EF4-FFF2-40B4-BE49-F238E27FC236}">
                <a16:creationId xmlns:a16="http://schemas.microsoft.com/office/drawing/2014/main" id="{627C7696-34BF-47E3-9B76-D423ADF35988}"/>
              </a:ext>
            </a:extLst>
          </p:cNvPr>
          <p:cNvSpPr/>
          <p:nvPr/>
        </p:nvSpPr>
        <p:spPr>
          <a:xfrm>
            <a:off x="8800206" y="2713812"/>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80" name="Rectangle 279">
            <a:extLst>
              <a:ext uri="{FF2B5EF4-FFF2-40B4-BE49-F238E27FC236}">
                <a16:creationId xmlns:a16="http://schemas.microsoft.com/office/drawing/2014/main" id="{02020ED4-517D-4564-A551-CA6FAAB2233A}"/>
              </a:ext>
            </a:extLst>
          </p:cNvPr>
          <p:cNvSpPr/>
          <p:nvPr/>
        </p:nvSpPr>
        <p:spPr>
          <a:xfrm>
            <a:off x="8731986" y="3003007"/>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81" name="Oval 280">
            <a:extLst>
              <a:ext uri="{FF2B5EF4-FFF2-40B4-BE49-F238E27FC236}">
                <a16:creationId xmlns:a16="http://schemas.microsoft.com/office/drawing/2014/main" id="{0675191C-5648-4BA3-8AD3-74DD7BDC78AF}"/>
              </a:ext>
            </a:extLst>
          </p:cNvPr>
          <p:cNvSpPr/>
          <p:nvPr/>
        </p:nvSpPr>
        <p:spPr>
          <a:xfrm>
            <a:off x="8800206" y="3076168"/>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78" name="Rectangle 277">
            <a:extLst>
              <a:ext uri="{FF2B5EF4-FFF2-40B4-BE49-F238E27FC236}">
                <a16:creationId xmlns:a16="http://schemas.microsoft.com/office/drawing/2014/main" id="{8486E9BF-2BC4-4548-B27D-98D2D0E7DB80}"/>
              </a:ext>
            </a:extLst>
          </p:cNvPr>
          <p:cNvSpPr/>
          <p:nvPr/>
        </p:nvSpPr>
        <p:spPr>
          <a:xfrm>
            <a:off x="8731985" y="3365363"/>
            <a:ext cx="886185"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279" name="Oval 278">
            <a:extLst>
              <a:ext uri="{FF2B5EF4-FFF2-40B4-BE49-F238E27FC236}">
                <a16:creationId xmlns:a16="http://schemas.microsoft.com/office/drawing/2014/main" id="{55D10B5F-941D-4202-904F-AF0B87D33D1C}"/>
              </a:ext>
            </a:extLst>
          </p:cNvPr>
          <p:cNvSpPr/>
          <p:nvPr/>
        </p:nvSpPr>
        <p:spPr>
          <a:xfrm>
            <a:off x="8800206" y="343852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76" name="Rectangle 275">
            <a:extLst>
              <a:ext uri="{FF2B5EF4-FFF2-40B4-BE49-F238E27FC236}">
                <a16:creationId xmlns:a16="http://schemas.microsoft.com/office/drawing/2014/main" id="{734261F1-3B72-4974-8FB3-4BC9F434F28E}"/>
              </a:ext>
            </a:extLst>
          </p:cNvPr>
          <p:cNvSpPr/>
          <p:nvPr/>
        </p:nvSpPr>
        <p:spPr>
          <a:xfrm>
            <a:off x="8731986" y="372771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77" name="Oval 276">
            <a:extLst>
              <a:ext uri="{FF2B5EF4-FFF2-40B4-BE49-F238E27FC236}">
                <a16:creationId xmlns:a16="http://schemas.microsoft.com/office/drawing/2014/main" id="{48CDA838-4059-4A3B-8F7B-43B69FF10667}"/>
              </a:ext>
            </a:extLst>
          </p:cNvPr>
          <p:cNvSpPr/>
          <p:nvPr/>
        </p:nvSpPr>
        <p:spPr>
          <a:xfrm>
            <a:off x="8800206" y="380088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74" name="Rectangle 273">
            <a:extLst>
              <a:ext uri="{FF2B5EF4-FFF2-40B4-BE49-F238E27FC236}">
                <a16:creationId xmlns:a16="http://schemas.microsoft.com/office/drawing/2014/main" id="{FFB0DFA4-8BC9-44B8-A2F2-C2430F4E0B71}"/>
              </a:ext>
            </a:extLst>
          </p:cNvPr>
          <p:cNvSpPr/>
          <p:nvPr/>
        </p:nvSpPr>
        <p:spPr>
          <a:xfrm>
            <a:off x="8731986" y="409007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75" name="Oval 274">
            <a:extLst>
              <a:ext uri="{FF2B5EF4-FFF2-40B4-BE49-F238E27FC236}">
                <a16:creationId xmlns:a16="http://schemas.microsoft.com/office/drawing/2014/main" id="{661764DC-1B04-4588-BAF7-2E7F817EE8DA}"/>
              </a:ext>
            </a:extLst>
          </p:cNvPr>
          <p:cNvSpPr/>
          <p:nvPr/>
        </p:nvSpPr>
        <p:spPr>
          <a:xfrm>
            <a:off x="8800206" y="416323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72" name="Rectangle 271">
            <a:extLst>
              <a:ext uri="{FF2B5EF4-FFF2-40B4-BE49-F238E27FC236}">
                <a16:creationId xmlns:a16="http://schemas.microsoft.com/office/drawing/2014/main" id="{4E5E98E0-46E5-448F-A27D-60B5FD142AC2}"/>
              </a:ext>
            </a:extLst>
          </p:cNvPr>
          <p:cNvSpPr/>
          <p:nvPr/>
        </p:nvSpPr>
        <p:spPr>
          <a:xfrm>
            <a:off x="8731986" y="445243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273" name="Oval 272">
            <a:extLst>
              <a:ext uri="{FF2B5EF4-FFF2-40B4-BE49-F238E27FC236}">
                <a16:creationId xmlns:a16="http://schemas.microsoft.com/office/drawing/2014/main" id="{16E7BA2D-E309-4E1B-BF27-937544AF8A03}"/>
              </a:ext>
            </a:extLst>
          </p:cNvPr>
          <p:cNvSpPr/>
          <p:nvPr/>
        </p:nvSpPr>
        <p:spPr>
          <a:xfrm>
            <a:off x="8800206" y="4525592"/>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70" name="Rectangle 269">
            <a:extLst>
              <a:ext uri="{FF2B5EF4-FFF2-40B4-BE49-F238E27FC236}">
                <a16:creationId xmlns:a16="http://schemas.microsoft.com/office/drawing/2014/main" id="{F871026F-DC5F-4230-8109-2DC8FEA5A12A}"/>
              </a:ext>
            </a:extLst>
          </p:cNvPr>
          <p:cNvSpPr/>
          <p:nvPr/>
        </p:nvSpPr>
        <p:spPr>
          <a:xfrm>
            <a:off x="8731986" y="4814787"/>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271" name="Oval 270">
            <a:extLst>
              <a:ext uri="{FF2B5EF4-FFF2-40B4-BE49-F238E27FC236}">
                <a16:creationId xmlns:a16="http://schemas.microsoft.com/office/drawing/2014/main" id="{60170711-FE55-4A82-B476-3BDE6CE9B8C7}"/>
              </a:ext>
            </a:extLst>
          </p:cNvPr>
          <p:cNvSpPr/>
          <p:nvPr/>
        </p:nvSpPr>
        <p:spPr>
          <a:xfrm>
            <a:off x="8800206" y="4887948"/>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68" name="Rectangle 267">
            <a:extLst>
              <a:ext uri="{FF2B5EF4-FFF2-40B4-BE49-F238E27FC236}">
                <a16:creationId xmlns:a16="http://schemas.microsoft.com/office/drawing/2014/main" id="{2BECEAFF-F387-47EB-93B0-8EF10ABF1288}"/>
              </a:ext>
            </a:extLst>
          </p:cNvPr>
          <p:cNvSpPr/>
          <p:nvPr/>
        </p:nvSpPr>
        <p:spPr>
          <a:xfrm>
            <a:off x="8731986" y="5177143"/>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269" name="Oval 268">
            <a:extLst>
              <a:ext uri="{FF2B5EF4-FFF2-40B4-BE49-F238E27FC236}">
                <a16:creationId xmlns:a16="http://schemas.microsoft.com/office/drawing/2014/main" id="{D23D8656-CC3D-4747-A36F-54A55D54ABAC}"/>
              </a:ext>
            </a:extLst>
          </p:cNvPr>
          <p:cNvSpPr/>
          <p:nvPr/>
        </p:nvSpPr>
        <p:spPr>
          <a:xfrm>
            <a:off x="8800206" y="525030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66" name="Rectangle 265">
            <a:extLst>
              <a:ext uri="{FF2B5EF4-FFF2-40B4-BE49-F238E27FC236}">
                <a16:creationId xmlns:a16="http://schemas.microsoft.com/office/drawing/2014/main" id="{CBF821B7-42F4-4CD5-957B-892BE552E729}"/>
              </a:ext>
            </a:extLst>
          </p:cNvPr>
          <p:cNvSpPr/>
          <p:nvPr/>
        </p:nvSpPr>
        <p:spPr>
          <a:xfrm>
            <a:off x="8731986" y="553949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67" name="Oval 266">
            <a:extLst>
              <a:ext uri="{FF2B5EF4-FFF2-40B4-BE49-F238E27FC236}">
                <a16:creationId xmlns:a16="http://schemas.microsoft.com/office/drawing/2014/main" id="{72086CE6-056D-4D83-B83F-4BDEF100C250}"/>
              </a:ext>
            </a:extLst>
          </p:cNvPr>
          <p:cNvSpPr/>
          <p:nvPr/>
        </p:nvSpPr>
        <p:spPr>
          <a:xfrm>
            <a:off x="8800206" y="561266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15" name="Rectangle 314">
            <a:extLst>
              <a:ext uri="{FF2B5EF4-FFF2-40B4-BE49-F238E27FC236}">
                <a16:creationId xmlns:a16="http://schemas.microsoft.com/office/drawing/2014/main" id="{936E4C1F-60A8-4D84-A775-CDD68BEF9EA7}"/>
              </a:ext>
            </a:extLst>
          </p:cNvPr>
          <p:cNvSpPr/>
          <p:nvPr/>
        </p:nvSpPr>
        <p:spPr>
          <a:xfrm>
            <a:off x="10118146" y="227829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316" name="Oval 315">
            <a:extLst>
              <a:ext uri="{FF2B5EF4-FFF2-40B4-BE49-F238E27FC236}">
                <a16:creationId xmlns:a16="http://schemas.microsoft.com/office/drawing/2014/main" id="{C5DDDD21-8246-45B4-8B22-5FFE66785969}"/>
              </a:ext>
            </a:extLst>
          </p:cNvPr>
          <p:cNvSpPr/>
          <p:nvPr/>
        </p:nvSpPr>
        <p:spPr>
          <a:xfrm>
            <a:off x="10186366" y="235145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13" name="Rectangle 312">
            <a:extLst>
              <a:ext uri="{FF2B5EF4-FFF2-40B4-BE49-F238E27FC236}">
                <a16:creationId xmlns:a16="http://schemas.microsoft.com/office/drawing/2014/main" id="{7109C6C1-09D1-48E3-B266-7FE65866392A}"/>
              </a:ext>
            </a:extLst>
          </p:cNvPr>
          <p:cNvSpPr/>
          <p:nvPr/>
        </p:nvSpPr>
        <p:spPr>
          <a:xfrm>
            <a:off x="10118145" y="2640651"/>
            <a:ext cx="824871"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314" name="Oval 313">
            <a:extLst>
              <a:ext uri="{FF2B5EF4-FFF2-40B4-BE49-F238E27FC236}">
                <a16:creationId xmlns:a16="http://schemas.microsoft.com/office/drawing/2014/main" id="{2EF0F088-7286-4063-B8B5-9B4C8F6B9034}"/>
              </a:ext>
            </a:extLst>
          </p:cNvPr>
          <p:cNvSpPr/>
          <p:nvPr/>
        </p:nvSpPr>
        <p:spPr>
          <a:xfrm>
            <a:off x="10186366" y="2713812"/>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11" name="Rectangle 310">
            <a:extLst>
              <a:ext uri="{FF2B5EF4-FFF2-40B4-BE49-F238E27FC236}">
                <a16:creationId xmlns:a16="http://schemas.microsoft.com/office/drawing/2014/main" id="{8536A5C1-0F80-423D-AAE1-819EE3A74AC3}"/>
              </a:ext>
            </a:extLst>
          </p:cNvPr>
          <p:cNvSpPr/>
          <p:nvPr/>
        </p:nvSpPr>
        <p:spPr>
          <a:xfrm>
            <a:off x="10118146" y="3003007"/>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312" name="Oval 311">
            <a:extLst>
              <a:ext uri="{FF2B5EF4-FFF2-40B4-BE49-F238E27FC236}">
                <a16:creationId xmlns:a16="http://schemas.microsoft.com/office/drawing/2014/main" id="{E02FC53D-17E1-4175-B8F5-D1ED58A91212}"/>
              </a:ext>
            </a:extLst>
          </p:cNvPr>
          <p:cNvSpPr/>
          <p:nvPr/>
        </p:nvSpPr>
        <p:spPr>
          <a:xfrm>
            <a:off x="10186366" y="3076168"/>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09" name="Rectangle 308">
            <a:extLst>
              <a:ext uri="{FF2B5EF4-FFF2-40B4-BE49-F238E27FC236}">
                <a16:creationId xmlns:a16="http://schemas.microsoft.com/office/drawing/2014/main" id="{619C1314-E498-43A9-B211-11D7444B9D6C}"/>
              </a:ext>
            </a:extLst>
          </p:cNvPr>
          <p:cNvSpPr/>
          <p:nvPr/>
        </p:nvSpPr>
        <p:spPr>
          <a:xfrm>
            <a:off x="10118146" y="3365363"/>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310" name="Oval 309">
            <a:extLst>
              <a:ext uri="{FF2B5EF4-FFF2-40B4-BE49-F238E27FC236}">
                <a16:creationId xmlns:a16="http://schemas.microsoft.com/office/drawing/2014/main" id="{C8F410A3-976B-4591-90D3-37288D00B1CF}"/>
              </a:ext>
            </a:extLst>
          </p:cNvPr>
          <p:cNvSpPr/>
          <p:nvPr/>
        </p:nvSpPr>
        <p:spPr>
          <a:xfrm>
            <a:off x="10186366" y="3438524"/>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07" name="Rectangle 306">
            <a:extLst>
              <a:ext uri="{FF2B5EF4-FFF2-40B4-BE49-F238E27FC236}">
                <a16:creationId xmlns:a16="http://schemas.microsoft.com/office/drawing/2014/main" id="{69B7B4E3-9990-45A3-A6E8-9B8D80CC6A88}"/>
              </a:ext>
            </a:extLst>
          </p:cNvPr>
          <p:cNvSpPr/>
          <p:nvPr/>
        </p:nvSpPr>
        <p:spPr>
          <a:xfrm>
            <a:off x="10118146" y="372771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308" name="Oval 307">
            <a:extLst>
              <a:ext uri="{FF2B5EF4-FFF2-40B4-BE49-F238E27FC236}">
                <a16:creationId xmlns:a16="http://schemas.microsoft.com/office/drawing/2014/main" id="{81BD9B71-7922-44F9-AEC4-ED48807EC972}"/>
              </a:ext>
            </a:extLst>
          </p:cNvPr>
          <p:cNvSpPr/>
          <p:nvPr/>
        </p:nvSpPr>
        <p:spPr>
          <a:xfrm>
            <a:off x="10186366" y="380088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05" name="Rectangle 304">
            <a:extLst>
              <a:ext uri="{FF2B5EF4-FFF2-40B4-BE49-F238E27FC236}">
                <a16:creationId xmlns:a16="http://schemas.microsoft.com/office/drawing/2014/main" id="{635617F6-8403-4821-BBCE-CACED582B6EA}"/>
              </a:ext>
            </a:extLst>
          </p:cNvPr>
          <p:cNvSpPr/>
          <p:nvPr/>
        </p:nvSpPr>
        <p:spPr>
          <a:xfrm>
            <a:off x="10118146" y="4090075"/>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306" name="Oval 305">
            <a:extLst>
              <a:ext uri="{FF2B5EF4-FFF2-40B4-BE49-F238E27FC236}">
                <a16:creationId xmlns:a16="http://schemas.microsoft.com/office/drawing/2014/main" id="{FE8E9A83-E0FD-41E0-909B-A01D721A4645}"/>
              </a:ext>
            </a:extLst>
          </p:cNvPr>
          <p:cNvSpPr/>
          <p:nvPr/>
        </p:nvSpPr>
        <p:spPr>
          <a:xfrm>
            <a:off x="10186366" y="4163236"/>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03" name="Rectangle 302">
            <a:extLst>
              <a:ext uri="{FF2B5EF4-FFF2-40B4-BE49-F238E27FC236}">
                <a16:creationId xmlns:a16="http://schemas.microsoft.com/office/drawing/2014/main" id="{BEF819F4-3EFF-425B-8AC8-9E04BD963F7A}"/>
              </a:ext>
            </a:extLst>
          </p:cNvPr>
          <p:cNvSpPr/>
          <p:nvPr/>
        </p:nvSpPr>
        <p:spPr>
          <a:xfrm>
            <a:off x="10118146" y="4452431"/>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High</a:t>
            </a:r>
          </a:p>
        </p:txBody>
      </p:sp>
      <p:sp>
        <p:nvSpPr>
          <p:cNvPr id="304" name="Oval 303">
            <a:extLst>
              <a:ext uri="{FF2B5EF4-FFF2-40B4-BE49-F238E27FC236}">
                <a16:creationId xmlns:a16="http://schemas.microsoft.com/office/drawing/2014/main" id="{30F4EFCA-18ED-45AA-B311-A087EEB7CDE5}"/>
              </a:ext>
            </a:extLst>
          </p:cNvPr>
          <p:cNvSpPr/>
          <p:nvPr/>
        </p:nvSpPr>
        <p:spPr>
          <a:xfrm>
            <a:off x="10186366" y="4525592"/>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301" name="Rectangle 300">
            <a:extLst>
              <a:ext uri="{FF2B5EF4-FFF2-40B4-BE49-F238E27FC236}">
                <a16:creationId xmlns:a16="http://schemas.microsoft.com/office/drawing/2014/main" id="{45281D63-BE33-4608-8F7B-2A08EF6FD6B6}"/>
              </a:ext>
            </a:extLst>
          </p:cNvPr>
          <p:cNvSpPr/>
          <p:nvPr/>
        </p:nvSpPr>
        <p:spPr>
          <a:xfrm>
            <a:off x="10118146" y="4814787"/>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302" name="Oval 301">
            <a:extLst>
              <a:ext uri="{FF2B5EF4-FFF2-40B4-BE49-F238E27FC236}">
                <a16:creationId xmlns:a16="http://schemas.microsoft.com/office/drawing/2014/main" id="{63F30214-2D48-4E88-99B5-CFC29917C253}"/>
              </a:ext>
            </a:extLst>
          </p:cNvPr>
          <p:cNvSpPr/>
          <p:nvPr/>
        </p:nvSpPr>
        <p:spPr>
          <a:xfrm>
            <a:off x="10186366" y="4887948"/>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99" name="Rectangle 298">
            <a:extLst>
              <a:ext uri="{FF2B5EF4-FFF2-40B4-BE49-F238E27FC236}">
                <a16:creationId xmlns:a16="http://schemas.microsoft.com/office/drawing/2014/main" id="{7E0904DA-66D0-4ECE-B8C2-13625BE54B6D}"/>
              </a:ext>
            </a:extLst>
          </p:cNvPr>
          <p:cNvSpPr/>
          <p:nvPr/>
        </p:nvSpPr>
        <p:spPr>
          <a:xfrm>
            <a:off x="10118146" y="5177143"/>
            <a:ext cx="82487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Moderate</a:t>
            </a:r>
          </a:p>
        </p:txBody>
      </p:sp>
      <p:sp>
        <p:nvSpPr>
          <p:cNvPr id="300" name="Oval 299">
            <a:extLst>
              <a:ext uri="{FF2B5EF4-FFF2-40B4-BE49-F238E27FC236}">
                <a16:creationId xmlns:a16="http://schemas.microsoft.com/office/drawing/2014/main" id="{2DE78E4B-5696-4451-AD8C-C25FB799ABE6}"/>
              </a:ext>
            </a:extLst>
          </p:cNvPr>
          <p:cNvSpPr/>
          <p:nvPr/>
        </p:nvSpPr>
        <p:spPr>
          <a:xfrm>
            <a:off x="10186366" y="5250304"/>
            <a:ext cx="117496" cy="115600"/>
          </a:xfrm>
          <a:prstGeom prst="ellipse">
            <a:avLst/>
          </a:prstGeom>
          <a:solidFill>
            <a:schemeClr val="tx2">
              <a:lumMod val="60000"/>
              <a:lumOff val="4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97" name="Rectangle 296">
            <a:extLst>
              <a:ext uri="{FF2B5EF4-FFF2-40B4-BE49-F238E27FC236}">
                <a16:creationId xmlns:a16="http://schemas.microsoft.com/office/drawing/2014/main" id="{9A163B6A-1803-4779-95DA-B3C566F86D0D}"/>
              </a:ext>
            </a:extLst>
          </p:cNvPr>
          <p:cNvSpPr/>
          <p:nvPr/>
        </p:nvSpPr>
        <p:spPr>
          <a:xfrm>
            <a:off x="10118146" y="5539499"/>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98" name="Oval 297">
            <a:extLst>
              <a:ext uri="{FF2B5EF4-FFF2-40B4-BE49-F238E27FC236}">
                <a16:creationId xmlns:a16="http://schemas.microsoft.com/office/drawing/2014/main" id="{52F74E9C-004E-425C-B150-6ADEEF0BF5E7}"/>
              </a:ext>
            </a:extLst>
          </p:cNvPr>
          <p:cNvSpPr/>
          <p:nvPr/>
        </p:nvSpPr>
        <p:spPr>
          <a:xfrm>
            <a:off x="10186366" y="5612660"/>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grpSp>
        <p:nvGrpSpPr>
          <p:cNvPr id="4" name="Group 3">
            <a:extLst>
              <a:ext uri="{FF2B5EF4-FFF2-40B4-BE49-F238E27FC236}">
                <a16:creationId xmlns:a16="http://schemas.microsoft.com/office/drawing/2014/main" id="{1046C1B4-4EAB-B246-828A-9CC92ED6998E}"/>
              </a:ext>
            </a:extLst>
          </p:cNvPr>
          <p:cNvGrpSpPr/>
          <p:nvPr/>
        </p:nvGrpSpPr>
        <p:grpSpPr>
          <a:xfrm>
            <a:off x="4264119" y="1511032"/>
            <a:ext cx="6980677" cy="246221"/>
            <a:chOff x="4264119" y="1511032"/>
            <a:chExt cx="6980677" cy="246221"/>
          </a:xfrm>
        </p:grpSpPr>
        <p:sp>
          <p:nvSpPr>
            <p:cNvPr id="2" name="TextBox 1">
              <a:extLst>
                <a:ext uri="{FF2B5EF4-FFF2-40B4-BE49-F238E27FC236}">
                  <a16:creationId xmlns:a16="http://schemas.microsoft.com/office/drawing/2014/main" id="{00A8CE91-E64A-4C4D-BCF5-B8E8E978FD03}"/>
                </a:ext>
              </a:extLst>
            </p:cNvPr>
            <p:cNvSpPr txBox="1"/>
            <p:nvPr/>
          </p:nvSpPr>
          <p:spPr>
            <a:xfrm>
              <a:off x="5646910" y="1511032"/>
              <a:ext cx="1386149"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Time</a:t>
              </a:r>
            </a:p>
          </p:txBody>
        </p:sp>
        <p:sp>
          <p:nvSpPr>
            <p:cNvPr id="199" name="TextBox 198">
              <a:extLst>
                <a:ext uri="{FF2B5EF4-FFF2-40B4-BE49-F238E27FC236}">
                  <a16:creationId xmlns:a16="http://schemas.microsoft.com/office/drawing/2014/main" id="{6A1DBDCB-9229-48FF-A013-E1A81CC3287B}"/>
                </a:ext>
              </a:extLst>
            </p:cNvPr>
            <p:cNvSpPr txBox="1"/>
            <p:nvPr/>
          </p:nvSpPr>
          <p:spPr>
            <a:xfrm>
              <a:off x="4264119" y="1511032"/>
              <a:ext cx="1382791"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Financial Benefit</a:t>
              </a:r>
            </a:p>
          </p:txBody>
        </p:sp>
        <p:sp>
          <p:nvSpPr>
            <p:cNvPr id="200" name="TextBox 199">
              <a:extLst>
                <a:ext uri="{FF2B5EF4-FFF2-40B4-BE49-F238E27FC236}">
                  <a16:creationId xmlns:a16="http://schemas.microsoft.com/office/drawing/2014/main" id="{77E12E88-B49B-4ABD-BC37-CC34F719E0DC}"/>
                </a:ext>
              </a:extLst>
            </p:cNvPr>
            <p:cNvSpPr txBox="1"/>
            <p:nvPr/>
          </p:nvSpPr>
          <p:spPr>
            <a:xfrm>
              <a:off x="7029702" y="1511032"/>
              <a:ext cx="1386160"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Organizational Risk</a:t>
              </a:r>
            </a:p>
          </p:txBody>
        </p:sp>
        <p:sp>
          <p:nvSpPr>
            <p:cNvPr id="201" name="TextBox 200">
              <a:extLst>
                <a:ext uri="{FF2B5EF4-FFF2-40B4-BE49-F238E27FC236}">
                  <a16:creationId xmlns:a16="http://schemas.microsoft.com/office/drawing/2014/main" id="{97196A47-AE4B-4CDE-B5CB-A631121C7108}"/>
                </a:ext>
              </a:extLst>
            </p:cNvPr>
            <p:cNvSpPr txBox="1"/>
            <p:nvPr/>
          </p:nvSpPr>
          <p:spPr>
            <a:xfrm>
              <a:off x="8412493" y="1511032"/>
              <a:ext cx="1389528"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Technical Risk</a:t>
              </a:r>
            </a:p>
          </p:txBody>
        </p:sp>
        <p:sp>
          <p:nvSpPr>
            <p:cNvPr id="202" name="TextBox 201">
              <a:extLst>
                <a:ext uri="{FF2B5EF4-FFF2-40B4-BE49-F238E27FC236}">
                  <a16:creationId xmlns:a16="http://schemas.microsoft.com/office/drawing/2014/main" id="{4C137488-9357-4741-AC63-D592397F7495}"/>
                </a:ext>
              </a:extLst>
            </p:cNvPr>
            <p:cNvSpPr txBox="1"/>
            <p:nvPr/>
          </p:nvSpPr>
          <p:spPr>
            <a:xfrm>
              <a:off x="9738670" y="1511032"/>
              <a:ext cx="1506126" cy="246221"/>
            </a:xfrm>
            <a:prstGeom prst="rect">
              <a:avLst/>
            </a:prstGeom>
            <a:noFill/>
          </p:spPr>
          <p:txBody>
            <a:bodyPr wrap="square" rtlCol="0">
              <a:spAutoFit/>
            </a:bodyPr>
            <a:lstStyle/>
            <a:p>
              <a:pPr algn="ctr"/>
              <a:r>
                <a:rPr lang="en-US" sz="1000" b="1" dirty="0">
                  <a:solidFill>
                    <a:schemeClr val="bg1"/>
                  </a:solidFill>
                  <a:latin typeface="Century Gothic" panose="020B0502020202020204" pitchFamily="34" charset="0"/>
                </a:rPr>
                <a:t>Investment Required</a:t>
              </a:r>
            </a:p>
          </p:txBody>
        </p:sp>
      </p:grpSp>
      <p:sp>
        <p:nvSpPr>
          <p:cNvPr id="210" name="Rectangle 209">
            <a:extLst>
              <a:ext uri="{FF2B5EF4-FFF2-40B4-BE49-F238E27FC236}">
                <a16:creationId xmlns:a16="http://schemas.microsoft.com/office/drawing/2014/main" id="{FDD59269-9809-43D5-B64A-D4EC115A9F9E}"/>
              </a:ext>
            </a:extLst>
          </p:cNvPr>
          <p:cNvSpPr/>
          <p:nvPr/>
        </p:nvSpPr>
        <p:spPr>
          <a:xfrm>
            <a:off x="4573507" y="1915940"/>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11" name="Oval 210">
            <a:extLst>
              <a:ext uri="{FF2B5EF4-FFF2-40B4-BE49-F238E27FC236}">
                <a16:creationId xmlns:a16="http://schemas.microsoft.com/office/drawing/2014/main" id="{51315E3A-45C8-4830-B25F-B0ED44B603FE}"/>
              </a:ext>
            </a:extLst>
          </p:cNvPr>
          <p:cNvSpPr/>
          <p:nvPr/>
        </p:nvSpPr>
        <p:spPr>
          <a:xfrm>
            <a:off x="4641727" y="1989101"/>
            <a:ext cx="117496" cy="115600"/>
          </a:xfrm>
          <a:prstGeom prst="ellipse">
            <a:avLst/>
          </a:prstGeom>
          <a:solidFill>
            <a:srgbClr val="FB6D6D"/>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13" name="Rectangle 212">
            <a:extLst>
              <a:ext uri="{FF2B5EF4-FFF2-40B4-BE49-F238E27FC236}">
                <a16:creationId xmlns:a16="http://schemas.microsoft.com/office/drawing/2014/main" id="{29DB8894-4657-456C-99DA-E661B65F7632}"/>
              </a:ext>
            </a:extLst>
          </p:cNvPr>
          <p:cNvSpPr/>
          <p:nvPr/>
        </p:nvSpPr>
        <p:spPr>
          <a:xfrm>
            <a:off x="5959667" y="1915940"/>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14" name="Oval 213">
            <a:extLst>
              <a:ext uri="{FF2B5EF4-FFF2-40B4-BE49-F238E27FC236}">
                <a16:creationId xmlns:a16="http://schemas.microsoft.com/office/drawing/2014/main" id="{E465AF6B-E8E0-4F96-AC1E-2462310845DD}"/>
              </a:ext>
            </a:extLst>
          </p:cNvPr>
          <p:cNvSpPr/>
          <p:nvPr/>
        </p:nvSpPr>
        <p:spPr>
          <a:xfrm>
            <a:off x="6027887" y="1989101"/>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16" name="Rectangle 215">
            <a:extLst>
              <a:ext uri="{FF2B5EF4-FFF2-40B4-BE49-F238E27FC236}">
                <a16:creationId xmlns:a16="http://schemas.microsoft.com/office/drawing/2014/main" id="{506D19BD-3F2C-426B-BF4A-5C4443114E5A}"/>
              </a:ext>
            </a:extLst>
          </p:cNvPr>
          <p:cNvSpPr/>
          <p:nvPr/>
        </p:nvSpPr>
        <p:spPr>
          <a:xfrm>
            <a:off x="7345827" y="1915940"/>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17" name="Oval 216">
            <a:extLst>
              <a:ext uri="{FF2B5EF4-FFF2-40B4-BE49-F238E27FC236}">
                <a16:creationId xmlns:a16="http://schemas.microsoft.com/office/drawing/2014/main" id="{78CD838A-67B1-46EA-AD35-4319218C5EC9}"/>
              </a:ext>
            </a:extLst>
          </p:cNvPr>
          <p:cNvSpPr/>
          <p:nvPr/>
        </p:nvSpPr>
        <p:spPr>
          <a:xfrm>
            <a:off x="7414047" y="1989101"/>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19" name="Rectangle 218">
            <a:extLst>
              <a:ext uri="{FF2B5EF4-FFF2-40B4-BE49-F238E27FC236}">
                <a16:creationId xmlns:a16="http://schemas.microsoft.com/office/drawing/2014/main" id="{7108017A-00B0-41DF-96B4-BF232F848C26}"/>
              </a:ext>
            </a:extLst>
          </p:cNvPr>
          <p:cNvSpPr/>
          <p:nvPr/>
        </p:nvSpPr>
        <p:spPr>
          <a:xfrm>
            <a:off x="8731987" y="1915940"/>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20" name="Oval 219">
            <a:extLst>
              <a:ext uri="{FF2B5EF4-FFF2-40B4-BE49-F238E27FC236}">
                <a16:creationId xmlns:a16="http://schemas.microsoft.com/office/drawing/2014/main" id="{D46B69AA-9B70-4CA5-B3D1-2191E7323409}"/>
              </a:ext>
            </a:extLst>
          </p:cNvPr>
          <p:cNvSpPr/>
          <p:nvPr/>
        </p:nvSpPr>
        <p:spPr>
          <a:xfrm>
            <a:off x="8800207" y="1989101"/>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
        <p:nvSpPr>
          <p:cNvPr id="222" name="Rectangle 221">
            <a:extLst>
              <a:ext uri="{FF2B5EF4-FFF2-40B4-BE49-F238E27FC236}">
                <a16:creationId xmlns:a16="http://schemas.microsoft.com/office/drawing/2014/main" id="{DE30E431-EAC4-4DF8-93BD-B6B3FAF2E117}"/>
              </a:ext>
            </a:extLst>
          </p:cNvPr>
          <p:cNvSpPr/>
          <p:nvPr/>
        </p:nvSpPr>
        <p:spPr>
          <a:xfrm>
            <a:off x="10118147" y="1915940"/>
            <a:ext cx="753910" cy="26192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lIns="274320" rIns="45720" rtlCol="0" anchor="ctr"/>
          <a:lstStyle/>
          <a:p>
            <a:pPr>
              <a:lnSpc>
                <a:spcPts val="1200"/>
              </a:lnSpc>
            </a:pPr>
            <a:r>
              <a:rPr lang="en-US" sz="800" dirty="0">
                <a:solidFill>
                  <a:schemeClr val="bg1"/>
                </a:solidFill>
                <a:latin typeface="Century Gothic" panose="020B0502020202020204" pitchFamily="34" charset="0"/>
              </a:rPr>
              <a:t>Low</a:t>
            </a:r>
          </a:p>
        </p:txBody>
      </p:sp>
      <p:sp>
        <p:nvSpPr>
          <p:cNvPr id="223" name="Oval 222">
            <a:extLst>
              <a:ext uri="{FF2B5EF4-FFF2-40B4-BE49-F238E27FC236}">
                <a16:creationId xmlns:a16="http://schemas.microsoft.com/office/drawing/2014/main" id="{97AF93E7-82AC-4837-9B05-88F3A7243015}"/>
              </a:ext>
            </a:extLst>
          </p:cNvPr>
          <p:cNvSpPr/>
          <p:nvPr/>
        </p:nvSpPr>
        <p:spPr>
          <a:xfrm>
            <a:off x="10186367" y="1989101"/>
            <a:ext cx="117496" cy="115600"/>
          </a:xfrm>
          <a:prstGeom prst="ellipse">
            <a:avLst/>
          </a:prstGeom>
          <a:solidFill>
            <a:schemeClr val="accent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endParaRPr lang="en-US" sz="800" dirty="0">
              <a:latin typeface="Century Gothic" panose="020B0502020202020204" pitchFamily="34" charset="0"/>
            </a:endParaRPr>
          </a:p>
        </p:txBody>
      </p:sp>
    </p:spTree>
    <p:extLst>
      <p:ext uri="{BB962C8B-B14F-4D97-AF65-F5344CB8AC3E}">
        <p14:creationId xmlns:p14="http://schemas.microsoft.com/office/powerpoint/2010/main" val="137718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21600000">
                                      <p:cBhvr>
                                        <p:cTn id="6" dur="60000" fill="hold"/>
                                        <p:tgtEl>
                                          <p:spTgt spid="226"/>
                                        </p:tgtEl>
                                        <p:attrNameLst>
                                          <p:attrName>r</p:attrName>
                                        </p:attrNameLst>
                                      </p:cBhvr>
                                    </p:animRot>
                                  </p:childTnLst>
                                </p:cTn>
                              </p:par>
                              <p:par>
                                <p:cTn id="7" presetID="2" presetClass="entr" presetSubtype="3" decel="50000" fill="hold" nodeType="withEffect">
                                  <p:stCondLst>
                                    <p:cond delay="0"/>
                                  </p:stCondLst>
                                  <p:childTnLst>
                                    <p:set>
                                      <p:cBhvr>
                                        <p:cTn id="8" dur="1" fill="hold">
                                          <p:stCondLst>
                                            <p:cond delay="0"/>
                                          </p:stCondLst>
                                        </p:cTn>
                                        <p:tgtEl>
                                          <p:spTgt spid="250"/>
                                        </p:tgtEl>
                                        <p:attrNameLst>
                                          <p:attrName>style.visibility</p:attrName>
                                        </p:attrNameLst>
                                      </p:cBhvr>
                                      <p:to>
                                        <p:strVal val="visible"/>
                                      </p:to>
                                    </p:set>
                                    <p:anim calcmode="lin" valueType="num">
                                      <p:cBhvr additive="base">
                                        <p:cTn id="9" dur="5000" fill="hold"/>
                                        <p:tgtEl>
                                          <p:spTgt spid="250"/>
                                        </p:tgtEl>
                                        <p:attrNameLst>
                                          <p:attrName>ppt_x</p:attrName>
                                        </p:attrNameLst>
                                      </p:cBhvr>
                                      <p:tavLst>
                                        <p:tav tm="0">
                                          <p:val>
                                            <p:strVal val="1+#ppt_w/2"/>
                                          </p:val>
                                        </p:tav>
                                        <p:tav tm="100000">
                                          <p:val>
                                            <p:strVal val="#ppt_x"/>
                                          </p:val>
                                        </p:tav>
                                      </p:tavLst>
                                    </p:anim>
                                    <p:anim calcmode="lin" valueType="num">
                                      <p:cBhvr additive="base">
                                        <p:cTn id="10" dur="5000" fill="hold"/>
                                        <p:tgtEl>
                                          <p:spTgt spid="250"/>
                                        </p:tgtEl>
                                        <p:attrNameLst>
                                          <p:attrName>ppt_y</p:attrName>
                                        </p:attrNameLst>
                                      </p:cBhvr>
                                      <p:tavLst>
                                        <p:tav tm="0">
                                          <p:val>
                                            <p:strVal val="0-#ppt_h/2"/>
                                          </p:val>
                                        </p:tav>
                                        <p:tav tm="100000">
                                          <p:val>
                                            <p:strVal val="#ppt_y"/>
                                          </p:val>
                                        </p:tav>
                                      </p:tavLst>
                                    </p:anim>
                                  </p:childTnLst>
                                </p:cTn>
                              </p:par>
                              <p:par>
                                <p:cTn id="11" presetID="8" presetClass="emph" presetSubtype="0" decel="50000" fill="hold" nodeType="withEffect">
                                  <p:stCondLst>
                                    <p:cond delay="0"/>
                                  </p:stCondLst>
                                  <p:childTnLst>
                                    <p:animRot by="10800000">
                                      <p:cBhvr>
                                        <p:cTn id="12" dur="5000" fill="hold"/>
                                        <p:tgtEl>
                                          <p:spTgt spid="250"/>
                                        </p:tgtEl>
                                        <p:attrNameLst>
                                          <p:attrName>r</p:attrName>
                                        </p:attrNameLst>
                                      </p:cBhvr>
                                    </p:animRo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childTnLst>
                                </p:cTn>
                              </p:par>
                              <p:par>
                                <p:cTn id="16" presetID="0" presetClass="path" presetSubtype="0" decel="50000" fill="hold" grpId="1" nodeType="withEffect">
                                  <p:stCondLst>
                                    <p:cond delay="0"/>
                                  </p:stCondLst>
                                  <p:childTnLst>
                                    <p:animMotion origin="layout" path="M -0.04896 4.44444E-6 L 4.79167E-6 4.44444E-6 " pathEditMode="relative" rAng="0" ptsTypes="AA">
                                      <p:cBhvr>
                                        <p:cTn id="17" dur="1500" fill="hold"/>
                                        <p:tgtEl>
                                          <p:spTgt spid="6"/>
                                        </p:tgtEl>
                                        <p:attrNameLst>
                                          <p:attrName>ppt_x</p:attrName>
                                          <p:attrName>ppt_y</p:attrName>
                                        </p:attrNameLst>
                                      </p:cBhvr>
                                      <p:rCtr x="2344" y="0"/>
                                    </p:animMotion>
                                  </p:childTnLst>
                                </p:cTn>
                              </p:par>
                              <p:par>
                                <p:cTn id="18" presetID="10"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500"/>
                                        <p:tgtEl>
                                          <p:spTgt spid="7"/>
                                        </p:tgtEl>
                                      </p:cBhvr>
                                    </p:animEffect>
                                  </p:childTnLst>
                                </p:cTn>
                              </p:par>
                              <p:par>
                                <p:cTn id="24" presetID="0" presetClass="path" presetSubtype="0" decel="50000" fill="hold" nodeType="withEffect">
                                  <p:stCondLst>
                                    <p:cond delay="0"/>
                                  </p:stCondLst>
                                  <p:childTnLst>
                                    <p:animMotion origin="layout" path="M 0.08867 0.00555 L -1.25E-6 1.48148E-6 " pathEditMode="relative" rAng="0" ptsTypes="AA">
                                      <p:cBhvr>
                                        <p:cTn id="25" dur="1500" fill="hold"/>
                                        <p:tgtEl>
                                          <p:spTgt spid="3"/>
                                        </p:tgtEl>
                                        <p:attrNameLst>
                                          <p:attrName>ppt_x</p:attrName>
                                          <p:attrName>ppt_y</p:attrName>
                                        </p:attrNameLst>
                                      </p:cBhvr>
                                      <p:rCtr x="-4440" y="-278"/>
                                    </p:animMotion>
                                  </p:childTnLst>
                                </p:cTn>
                              </p:par>
                              <p:par>
                                <p:cTn id="26" presetID="22" presetClass="entr" presetSubtype="8" fill="hold" nodeType="withEffect">
                                  <p:stCondLst>
                                    <p:cond delay="1500"/>
                                  </p:stCondLst>
                                  <p:childTnLst>
                                    <p:set>
                                      <p:cBhvr>
                                        <p:cTn id="27" dur="1" fill="hold">
                                          <p:stCondLst>
                                            <p:cond delay="0"/>
                                          </p:stCondLst>
                                        </p:cTn>
                                        <p:tgtEl>
                                          <p:spTgt spid="65"/>
                                        </p:tgtEl>
                                        <p:attrNameLst>
                                          <p:attrName>style.visibility</p:attrName>
                                        </p:attrNameLst>
                                      </p:cBhvr>
                                      <p:to>
                                        <p:strVal val="visible"/>
                                      </p:to>
                                    </p:set>
                                    <p:animEffect transition="in" filter="wipe(left)">
                                      <p:cBhvr>
                                        <p:cTn id="28" dur="1500"/>
                                        <p:tgtEl>
                                          <p:spTgt spid="65"/>
                                        </p:tgtEl>
                                      </p:cBhvr>
                                    </p:animEffect>
                                  </p:childTnLst>
                                </p:cTn>
                              </p:par>
                              <p:par>
                                <p:cTn id="29" presetID="10" presetClass="entr" presetSubtype="0" fill="hold" nodeType="withEffect">
                                  <p:stCondLst>
                                    <p:cond delay="200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childTnLst>
                                </p:cTn>
                              </p:par>
                              <p:par>
                                <p:cTn id="32" presetID="22" presetClass="entr" presetSubtype="2" fill="hold" nodeType="withEffect">
                                  <p:stCondLst>
                                    <p:cond delay="1000"/>
                                  </p:stCondLst>
                                  <p:childTnLst>
                                    <p:set>
                                      <p:cBhvr>
                                        <p:cTn id="33" dur="1" fill="hold">
                                          <p:stCondLst>
                                            <p:cond delay="0"/>
                                          </p:stCondLst>
                                        </p:cTn>
                                        <p:tgtEl>
                                          <p:spTgt spid="11"/>
                                        </p:tgtEl>
                                        <p:attrNameLst>
                                          <p:attrName>style.visibility</p:attrName>
                                        </p:attrNameLst>
                                      </p:cBhvr>
                                      <p:to>
                                        <p:strVal val="visible"/>
                                      </p:to>
                                    </p:set>
                                    <p:animEffect transition="in" filter="wipe(right)">
                                      <p:cBhvr>
                                        <p:cTn id="34" dur="2000"/>
                                        <p:tgtEl>
                                          <p:spTgt spid="11"/>
                                        </p:tgtEl>
                                      </p:cBhvr>
                                    </p:animEffect>
                                  </p:childTnLst>
                                </p:cTn>
                              </p:par>
                              <p:par>
                                <p:cTn id="35" presetID="16" presetClass="entr" presetSubtype="42" fill="hold" nodeType="withEffect">
                                  <p:stCondLst>
                                    <p:cond delay="1500"/>
                                  </p:stCondLst>
                                  <p:childTnLst>
                                    <p:set>
                                      <p:cBhvr>
                                        <p:cTn id="36" dur="1" fill="hold">
                                          <p:stCondLst>
                                            <p:cond delay="0"/>
                                          </p:stCondLst>
                                        </p:cTn>
                                        <p:tgtEl>
                                          <p:spTgt spid="9"/>
                                        </p:tgtEl>
                                        <p:attrNameLst>
                                          <p:attrName>style.visibility</p:attrName>
                                        </p:attrNameLst>
                                      </p:cBhvr>
                                      <p:to>
                                        <p:strVal val="visible"/>
                                      </p:to>
                                    </p:set>
                                    <p:animEffect transition="in" filter="barn(outHorizontal)">
                                      <p:cBhvr>
                                        <p:cTn id="37" dur="1500"/>
                                        <p:tgtEl>
                                          <p:spTgt spid="9"/>
                                        </p:tgtEl>
                                      </p:cBhvr>
                                    </p:animEffect>
                                  </p:childTnLst>
                                </p:cTn>
                              </p:par>
                              <p:par>
                                <p:cTn id="38" presetID="12" presetClass="entr" presetSubtype="1" fill="hold" nodeType="withEffect">
                                  <p:stCondLst>
                                    <p:cond delay="1500"/>
                                  </p:stCondLst>
                                  <p:childTnLst>
                                    <p:set>
                                      <p:cBhvr>
                                        <p:cTn id="39" dur="1" fill="hold">
                                          <p:stCondLst>
                                            <p:cond delay="0"/>
                                          </p:stCondLst>
                                        </p:cTn>
                                        <p:tgtEl>
                                          <p:spTgt spid="4"/>
                                        </p:tgtEl>
                                        <p:attrNameLst>
                                          <p:attrName>style.visibility</p:attrName>
                                        </p:attrNameLst>
                                      </p:cBhvr>
                                      <p:to>
                                        <p:strVal val="visible"/>
                                      </p:to>
                                    </p:set>
                                    <p:anim calcmode="lin" valueType="num">
                                      <p:cBhvr additive="base">
                                        <p:cTn id="40" dur="1500"/>
                                        <p:tgtEl>
                                          <p:spTgt spid="4"/>
                                        </p:tgtEl>
                                        <p:attrNameLst>
                                          <p:attrName>ppt_y</p:attrName>
                                        </p:attrNameLst>
                                      </p:cBhvr>
                                      <p:tavLst>
                                        <p:tav tm="0">
                                          <p:val>
                                            <p:strVal val="#ppt_y-#ppt_h*1.125000"/>
                                          </p:val>
                                        </p:tav>
                                        <p:tav tm="100000">
                                          <p:val>
                                            <p:strVal val="#ppt_y"/>
                                          </p:val>
                                        </p:tav>
                                      </p:tavLst>
                                    </p:anim>
                                    <p:animEffect transition="in" filter="wipe(down)">
                                      <p:cBhvr>
                                        <p:cTn id="41" dur="1500"/>
                                        <p:tgtEl>
                                          <p:spTgt spid="4"/>
                                        </p:tgtEl>
                                      </p:cBhvr>
                                    </p:animEffect>
                                  </p:childTnLst>
                                </p:cTn>
                              </p:par>
                              <p:par>
                                <p:cTn id="42" presetID="23" presetClass="entr" presetSubtype="16" fill="hold" grpId="0" nodeType="withEffect">
                                  <p:stCondLst>
                                    <p:cond delay="3500"/>
                                  </p:stCondLst>
                                  <p:childTnLst>
                                    <p:set>
                                      <p:cBhvr>
                                        <p:cTn id="43" dur="1" fill="hold">
                                          <p:stCondLst>
                                            <p:cond delay="0"/>
                                          </p:stCondLst>
                                        </p:cTn>
                                        <p:tgtEl>
                                          <p:spTgt spid="84"/>
                                        </p:tgtEl>
                                        <p:attrNameLst>
                                          <p:attrName>style.visibility</p:attrName>
                                        </p:attrNameLst>
                                      </p:cBhvr>
                                      <p:to>
                                        <p:strVal val="visible"/>
                                      </p:to>
                                    </p:set>
                                    <p:anim calcmode="lin" valueType="num">
                                      <p:cBhvr>
                                        <p:cTn id="44" dur="1000" fill="hold"/>
                                        <p:tgtEl>
                                          <p:spTgt spid="84"/>
                                        </p:tgtEl>
                                        <p:attrNameLst>
                                          <p:attrName>ppt_w</p:attrName>
                                        </p:attrNameLst>
                                      </p:cBhvr>
                                      <p:tavLst>
                                        <p:tav tm="0">
                                          <p:val>
                                            <p:fltVal val="0"/>
                                          </p:val>
                                        </p:tav>
                                        <p:tav tm="100000">
                                          <p:val>
                                            <p:strVal val="#ppt_w"/>
                                          </p:val>
                                        </p:tav>
                                      </p:tavLst>
                                    </p:anim>
                                    <p:anim calcmode="lin" valueType="num">
                                      <p:cBhvr>
                                        <p:cTn id="45" dur="1000" fill="hold"/>
                                        <p:tgtEl>
                                          <p:spTgt spid="84"/>
                                        </p:tgtEl>
                                        <p:attrNameLst>
                                          <p:attrName>ppt_h</p:attrName>
                                        </p:attrNameLst>
                                      </p:cBhvr>
                                      <p:tavLst>
                                        <p:tav tm="0">
                                          <p:val>
                                            <p:fltVal val="0"/>
                                          </p:val>
                                        </p:tav>
                                        <p:tav tm="100000">
                                          <p:val>
                                            <p:strVal val="#ppt_h"/>
                                          </p:val>
                                        </p:tav>
                                      </p:tavLst>
                                    </p:anim>
                                  </p:childTnLst>
                                </p:cTn>
                              </p:par>
                              <p:par>
                                <p:cTn id="46" presetID="23" presetClass="entr" presetSubtype="16" fill="hold" grpId="0" nodeType="withEffect">
                                  <p:stCondLst>
                                    <p:cond delay="3500"/>
                                  </p:stCondLst>
                                  <p:childTnLst>
                                    <p:set>
                                      <p:cBhvr>
                                        <p:cTn id="47" dur="1" fill="hold">
                                          <p:stCondLst>
                                            <p:cond delay="0"/>
                                          </p:stCondLst>
                                        </p:cTn>
                                        <p:tgtEl>
                                          <p:spTgt spid="97"/>
                                        </p:tgtEl>
                                        <p:attrNameLst>
                                          <p:attrName>style.visibility</p:attrName>
                                        </p:attrNameLst>
                                      </p:cBhvr>
                                      <p:to>
                                        <p:strVal val="visible"/>
                                      </p:to>
                                    </p:set>
                                    <p:anim calcmode="lin" valueType="num">
                                      <p:cBhvr>
                                        <p:cTn id="48" dur="1000" fill="hold"/>
                                        <p:tgtEl>
                                          <p:spTgt spid="97"/>
                                        </p:tgtEl>
                                        <p:attrNameLst>
                                          <p:attrName>ppt_w</p:attrName>
                                        </p:attrNameLst>
                                      </p:cBhvr>
                                      <p:tavLst>
                                        <p:tav tm="0">
                                          <p:val>
                                            <p:fltVal val="0"/>
                                          </p:val>
                                        </p:tav>
                                        <p:tav tm="100000">
                                          <p:val>
                                            <p:strVal val="#ppt_w"/>
                                          </p:val>
                                        </p:tav>
                                      </p:tavLst>
                                    </p:anim>
                                    <p:anim calcmode="lin" valueType="num">
                                      <p:cBhvr>
                                        <p:cTn id="49" dur="1000" fill="hold"/>
                                        <p:tgtEl>
                                          <p:spTgt spid="97"/>
                                        </p:tgtEl>
                                        <p:attrNameLst>
                                          <p:attrName>ppt_h</p:attrName>
                                        </p:attrNameLst>
                                      </p:cBhvr>
                                      <p:tavLst>
                                        <p:tav tm="0">
                                          <p:val>
                                            <p:fltVal val="0"/>
                                          </p:val>
                                        </p:tav>
                                        <p:tav tm="100000">
                                          <p:val>
                                            <p:strVal val="#ppt_h"/>
                                          </p:val>
                                        </p:tav>
                                      </p:tavLst>
                                    </p:anim>
                                  </p:childTnLst>
                                </p:cTn>
                              </p:par>
                              <p:par>
                                <p:cTn id="50" presetID="23" presetClass="entr" presetSubtype="16" fill="hold" grpId="0" nodeType="withEffect">
                                  <p:stCondLst>
                                    <p:cond delay="3500"/>
                                  </p:stCondLst>
                                  <p:childTnLst>
                                    <p:set>
                                      <p:cBhvr>
                                        <p:cTn id="51" dur="1" fill="hold">
                                          <p:stCondLst>
                                            <p:cond delay="0"/>
                                          </p:stCondLst>
                                        </p:cTn>
                                        <p:tgtEl>
                                          <p:spTgt spid="104"/>
                                        </p:tgtEl>
                                        <p:attrNameLst>
                                          <p:attrName>style.visibility</p:attrName>
                                        </p:attrNameLst>
                                      </p:cBhvr>
                                      <p:to>
                                        <p:strVal val="visible"/>
                                      </p:to>
                                    </p:set>
                                    <p:anim calcmode="lin" valueType="num">
                                      <p:cBhvr>
                                        <p:cTn id="52" dur="1000" fill="hold"/>
                                        <p:tgtEl>
                                          <p:spTgt spid="104"/>
                                        </p:tgtEl>
                                        <p:attrNameLst>
                                          <p:attrName>ppt_w</p:attrName>
                                        </p:attrNameLst>
                                      </p:cBhvr>
                                      <p:tavLst>
                                        <p:tav tm="0">
                                          <p:val>
                                            <p:fltVal val="0"/>
                                          </p:val>
                                        </p:tav>
                                        <p:tav tm="100000">
                                          <p:val>
                                            <p:strVal val="#ppt_w"/>
                                          </p:val>
                                        </p:tav>
                                      </p:tavLst>
                                    </p:anim>
                                    <p:anim calcmode="lin" valueType="num">
                                      <p:cBhvr>
                                        <p:cTn id="53" dur="1000" fill="hold"/>
                                        <p:tgtEl>
                                          <p:spTgt spid="104"/>
                                        </p:tgtEl>
                                        <p:attrNameLst>
                                          <p:attrName>ppt_h</p:attrName>
                                        </p:attrNameLst>
                                      </p:cBhvr>
                                      <p:tavLst>
                                        <p:tav tm="0">
                                          <p:val>
                                            <p:fltVal val="0"/>
                                          </p:val>
                                        </p:tav>
                                        <p:tav tm="100000">
                                          <p:val>
                                            <p:strVal val="#ppt_h"/>
                                          </p:val>
                                        </p:tav>
                                      </p:tavLst>
                                    </p:anim>
                                  </p:childTnLst>
                                </p:cTn>
                              </p:par>
                              <p:par>
                                <p:cTn id="54" presetID="23" presetClass="entr" presetSubtype="16" fill="hold" grpId="0" nodeType="withEffect">
                                  <p:stCondLst>
                                    <p:cond delay="3500"/>
                                  </p:stCondLst>
                                  <p:childTnLst>
                                    <p:set>
                                      <p:cBhvr>
                                        <p:cTn id="55" dur="1" fill="hold">
                                          <p:stCondLst>
                                            <p:cond delay="0"/>
                                          </p:stCondLst>
                                        </p:cTn>
                                        <p:tgtEl>
                                          <p:spTgt spid="107"/>
                                        </p:tgtEl>
                                        <p:attrNameLst>
                                          <p:attrName>style.visibility</p:attrName>
                                        </p:attrNameLst>
                                      </p:cBhvr>
                                      <p:to>
                                        <p:strVal val="visible"/>
                                      </p:to>
                                    </p:set>
                                    <p:anim calcmode="lin" valueType="num">
                                      <p:cBhvr>
                                        <p:cTn id="56" dur="1000" fill="hold"/>
                                        <p:tgtEl>
                                          <p:spTgt spid="107"/>
                                        </p:tgtEl>
                                        <p:attrNameLst>
                                          <p:attrName>ppt_w</p:attrName>
                                        </p:attrNameLst>
                                      </p:cBhvr>
                                      <p:tavLst>
                                        <p:tav tm="0">
                                          <p:val>
                                            <p:fltVal val="0"/>
                                          </p:val>
                                        </p:tav>
                                        <p:tav tm="100000">
                                          <p:val>
                                            <p:strVal val="#ppt_w"/>
                                          </p:val>
                                        </p:tav>
                                      </p:tavLst>
                                    </p:anim>
                                    <p:anim calcmode="lin" valueType="num">
                                      <p:cBhvr>
                                        <p:cTn id="57" dur="1000" fill="hold"/>
                                        <p:tgtEl>
                                          <p:spTgt spid="107"/>
                                        </p:tgtEl>
                                        <p:attrNameLst>
                                          <p:attrName>ppt_h</p:attrName>
                                        </p:attrNameLst>
                                      </p:cBhvr>
                                      <p:tavLst>
                                        <p:tav tm="0">
                                          <p:val>
                                            <p:fltVal val="0"/>
                                          </p:val>
                                        </p:tav>
                                        <p:tav tm="100000">
                                          <p:val>
                                            <p:strVal val="#ppt_h"/>
                                          </p:val>
                                        </p:tav>
                                      </p:tavLst>
                                    </p:anim>
                                  </p:childTnLst>
                                </p:cTn>
                              </p:par>
                              <p:par>
                                <p:cTn id="58" presetID="23" presetClass="entr" presetSubtype="16" fill="hold" grpId="0" nodeType="withEffect">
                                  <p:stCondLst>
                                    <p:cond delay="3500"/>
                                  </p:stCondLst>
                                  <p:childTnLst>
                                    <p:set>
                                      <p:cBhvr>
                                        <p:cTn id="59" dur="1" fill="hold">
                                          <p:stCondLst>
                                            <p:cond delay="0"/>
                                          </p:stCondLst>
                                        </p:cTn>
                                        <p:tgtEl>
                                          <p:spTgt spid="110"/>
                                        </p:tgtEl>
                                        <p:attrNameLst>
                                          <p:attrName>style.visibility</p:attrName>
                                        </p:attrNameLst>
                                      </p:cBhvr>
                                      <p:to>
                                        <p:strVal val="visible"/>
                                      </p:to>
                                    </p:set>
                                    <p:anim calcmode="lin" valueType="num">
                                      <p:cBhvr>
                                        <p:cTn id="60" dur="1000" fill="hold"/>
                                        <p:tgtEl>
                                          <p:spTgt spid="110"/>
                                        </p:tgtEl>
                                        <p:attrNameLst>
                                          <p:attrName>ppt_w</p:attrName>
                                        </p:attrNameLst>
                                      </p:cBhvr>
                                      <p:tavLst>
                                        <p:tav tm="0">
                                          <p:val>
                                            <p:fltVal val="0"/>
                                          </p:val>
                                        </p:tav>
                                        <p:tav tm="100000">
                                          <p:val>
                                            <p:strVal val="#ppt_w"/>
                                          </p:val>
                                        </p:tav>
                                      </p:tavLst>
                                    </p:anim>
                                    <p:anim calcmode="lin" valueType="num">
                                      <p:cBhvr>
                                        <p:cTn id="61" dur="1000" fill="hold"/>
                                        <p:tgtEl>
                                          <p:spTgt spid="110"/>
                                        </p:tgtEl>
                                        <p:attrNameLst>
                                          <p:attrName>ppt_h</p:attrName>
                                        </p:attrNameLst>
                                      </p:cBhvr>
                                      <p:tavLst>
                                        <p:tav tm="0">
                                          <p:val>
                                            <p:fltVal val="0"/>
                                          </p:val>
                                        </p:tav>
                                        <p:tav tm="100000">
                                          <p:val>
                                            <p:strVal val="#ppt_h"/>
                                          </p:val>
                                        </p:tav>
                                      </p:tavLst>
                                    </p:anim>
                                  </p:childTnLst>
                                </p:cTn>
                              </p:par>
                              <p:par>
                                <p:cTn id="62" presetID="23" presetClass="entr" presetSubtype="16" fill="hold" grpId="0" nodeType="withEffect">
                                  <p:stCondLst>
                                    <p:cond delay="3500"/>
                                  </p:stCondLst>
                                  <p:childTnLst>
                                    <p:set>
                                      <p:cBhvr>
                                        <p:cTn id="63" dur="1" fill="hold">
                                          <p:stCondLst>
                                            <p:cond delay="0"/>
                                          </p:stCondLst>
                                        </p:cTn>
                                        <p:tgtEl>
                                          <p:spTgt spid="113"/>
                                        </p:tgtEl>
                                        <p:attrNameLst>
                                          <p:attrName>style.visibility</p:attrName>
                                        </p:attrNameLst>
                                      </p:cBhvr>
                                      <p:to>
                                        <p:strVal val="visible"/>
                                      </p:to>
                                    </p:set>
                                    <p:anim calcmode="lin" valueType="num">
                                      <p:cBhvr>
                                        <p:cTn id="64" dur="1000" fill="hold"/>
                                        <p:tgtEl>
                                          <p:spTgt spid="113"/>
                                        </p:tgtEl>
                                        <p:attrNameLst>
                                          <p:attrName>ppt_w</p:attrName>
                                        </p:attrNameLst>
                                      </p:cBhvr>
                                      <p:tavLst>
                                        <p:tav tm="0">
                                          <p:val>
                                            <p:fltVal val="0"/>
                                          </p:val>
                                        </p:tav>
                                        <p:tav tm="100000">
                                          <p:val>
                                            <p:strVal val="#ppt_w"/>
                                          </p:val>
                                        </p:tav>
                                      </p:tavLst>
                                    </p:anim>
                                    <p:anim calcmode="lin" valueType="num">
                                      <p:cBhvr>
                                        <p:cTn id="65" dur="1000" fill="hold"/>
                                        <p:tgtEl>
                                          <p:spTgt spid="113"/>
                                        </p:tgtEl>
                                        <p:attrNameLst>
                                          <p:attrName>ppt_h</p:attrName>
                                        </p:attrNameLst>
                                      </p:cBhvr>
                                      <p:tavLst>
                                        <p:tav tm="0">
                                          <p:val>
                                            <p:fltVal val="0"/>
                                          </p:val>
                                        </p:tav>
                                        <p:tav tm="100000">
                                          <p:val>
                                            <p:strVal val="#ppt_h"/>
                                          </p:val>
                                        </p:tav>
                                      </p:tavLst>
                                    </p:anim>
                                  </p:childTnLst>
                                </p:cTn>
                              </p:par>
                              <p:par>
                                <p:cTn id="66" presetID="23" presetClass="entr" presetSubtype="16" fill="hold" grpId="0" nodeType="withEffect">
                                  <p:stCondLst>
                                    <p:cond delay="3500"/>
                                  </p:stCondLst>
                                  <p:childTnLst>
                                    <p:set>
                                      <p:cBhvr>
                                        <p:cTn id="67" dur="1" fill="hold">
                                          <p:stCondLst>
                                            <p:cond delay="0"/>
                                          </p:stCondLst>
                                        </p:cTn>
                                        <p:tgtEl>
                                          <p:spTgt spid="116"/>
                                        </p:tgtEl>
                                        <p:attrNameLst>
                                          <p:attrName>style.visibility</p:attrName>
                                        </p:attrNameLst>
                                      </p:cBhvr>
                                      <p:to>
                                        <p:strVal val="visible"/>
                                      </p:to>
                                    </p:set>
                                    <p:anim calcmode="lin" valueType="num">
                                      <p:cBhvr>
                                        <p:cTn id="68" dur="1000" fill="hold"/>
                                        <p:tgtEl>
                                          <p:spTgt spid="116"/>
                                        </p:tgtEl>
                                        <p:attrNameLst>
                                          <p:attrName>ppt_w</p:attrName>
                                        </p:attrNameLst>
                                      </p:cBhvr>
                                      <p:tavLst>
                                        <p:tav tm="0">
                                          <p:val>
                                            <p:fltVal val="0"/>
                                          </p:val>
                                        </p:tav>
                                        <p:tav tm="100000">
                                          <p:val>
                                            <p:strVal val="#ppt_w"/>
                                          </p:val>
                                        </p:tav>
                                      </p:tavLst>
                                    </p:anim>
                                    <p:anim calcmode="lin" valueType="num">
                                      <p:cBhvr>
                                        <p:cTn id="69" dur="1000" fill="hold"/>
                                        <p:tgtEl>
                                          <p:spTgt spid="116"/>
                                        </p:tgtEl>
                                        <p:attrNameLst>
                                          <p:attrName>ppt_h</p:attrName>
                                        </p:attrNameLst>
                                      </p:cBhvr>
                                      <p:tavLst>
                                        <p:tav tm="0">
                                          <p:val>
                                            <p:fltVal val="0"/>
                                          </p:val>
                                        </p:tav>
                                        <p:tav tm="100000">
                                          <p:val>
                                            <p:strVal val="#ppt_h"/>
                                          </p:val>
                                        </p:tav>
                                      </p:tavLst>
                                    </p:anim>
                                  </p:childTnLst>
                                </p:cTn>
                              </p:par>
                              <p:par>
                                <p:cTn id="70" presetID="23" presetClass="entr" presetSubtype="16" fill="hold" grpId="0" nodeType="withEffect">
                                  <p:stCondLst>
                                    <p:cond delay="3500"/>
                                  </p:stCondLst>
                                  <p:childTnLst>
                                    <p:set>
                                      <p:cBhvr>
                                        <p:cTn id="71" dur="1" fill="hold">
                                          <p:stCondLst>
                                            <p:cond delay="0"/>
                                          </p:stCondLst>
                                        </p:cTn>
                                        <p:tgtEl>
                                          <p:spTgt spid="119"/>
                                        </p:tgtEl>
                                        <p:attrNameLst>
                                          <p:attrName>style.visibility</p:attrName>
                                        </p:attrNameLst>
                                      </p:cBhvr>
                                      <p:to>
                                        <p:strVal val="visible"/>
                                      </p:to>
                                    </p:set>
                                    <p:anim calcmode="lin" valueType="num">
                                      <p:cBhvr>
                                        <p:cTn id="72" dur="1000" fill="hold"/>
                                        <p:tgtEl>
                                          <p:spTgt spid="119"/>
                                        </p:tgtEl>
                                        <p:attrNameLst>
                                          <p:attrName>ppt_w</p:attrName>
                                        </p:attrNameLst>
                                      </p:cBhvr>
                                      <p:tavLst>
                                        <p:tav tm="0">
                                          <p:val>
                                            <p:fltVal val="0"/>
                                          </p:val>
                                        </p:tav>
                                        <p:tav tm="100000">
                                          <p:val>
                                            <p:strVal val="#ppt_w"/>
                                          </p:val>
                                        </p:tav>
                                      </p:tavLst>
                                    </p:anim>
                                    <p:anim calcmode="lin" valueType="num">
                                      <p:cBhvr>
                                        <p:cTn id="73" dur="1000" fill="hold"/>
                                        <p:tgtEl>
                                          <p:spTgt spid="119"/>
                                        </p:tgtEl>
                                        <p:attrNameLst>
                                          <p:attrName>ppt_h</p:attrName>
                                        </p:attrNameLst>
                                      </p:cBhvr>
                                      <p:tavLst>
                                        <p:tav tm="0">
                                          <p:val>
                                            <p:fltVal val="0"/>
                                          </p:val>
                                        </p:tav>
                                        <p:tav tm="100000">
                                          <p:val>
                                            <p:strVal val="#ppt_h"/>
                                          </p:val>
                                        </p:tav>
                                      </p:tavLst>
                                    </p:anim>
                                  </p:childTnLst>
                                </p:cTn>
                              </p:par>
                              <p:par>
                                <p:cTn id="74" presetID="23" presetClass="entr" presetSubtype="16" fill="hold" grpId="0" nodeType="withEffect">
                                  <p:stCondLst>
                                    <p:cond delay="3500"/>
                                  </p:stCondLst>
                                  <p:childTnLst>
                                    <p:set>
                                      <p:cBhvr>
                                        <p:cTn id="75" dur="1" fill="hold">
                                          <p:stCondLst>
                                            <p:cond delay="0"/>
                                          </p:stCondLst>
                                        </p:cTn>
                                        <p:tgtEl>
                                          <p:spTgt spid="122"/>
                                        </p:tgtEl>
                                        <p:attrNameLst>
                                          <p:attrName>style.visibility</p:attrName>
                                        </p:attrNameLst>
                                      </p:cBhvr>
                                      <p:to>
                                        <p:strVal val="visible"/>
                                      </p:to>
                                    </p:set>
                                    <p:anim calcmode="lin" valueType="num">
                                      <p:cBhvr>
                                        <p:cTn id="76" dur="1000" fill="hold"/>
                                        <p:tgtEl>
                                          <p:spTgt spid="122"/>
                                        </p:tgtEl>
                                        <p:attrNameLst>
                                          <p:attrName>ppt_w</p:attrName>
                                        </p:attrNameLst>
                                      </p:cBhvr>
                                      <p:tavLst>
                                        <p:tav tm="0">
                                          <p:val>
                                            <p:fltVal val="0"/>
                                          </p:val>
                                        </p:tav>
                                        <p:tav tm="100000">
                                          <p:val>
                                            <p:strVal val="#ppt_w"/>
                                          </p:val>
                                        </p:tav>
                                      </p:tavLst>
                                    </p:anim>
                                    <p:anim calcmode="lin" valueType="num">
                                      <p:cBhvr>
                                        <p:cTn id="77" dur="1000" fill="hold"/>
                                        <p:tgtEl>
                                          <p:spTgt spid="122"/>
                                        </p:tgtEl>
                                        <p:attrNameLst>
                                          <p:attrName>ppt_h</p:attrName>
                                        </p:attrNameLst>
                                      </p:cBhvr>
                                      <p:tavLst>
                                        <p:tav tm="0">
                                          <p:val>
                                            <p:fltVal val="0"/>
                                          </p:val>
                                        </p:tav>
                                        <p:tav tm="100000">
                                          <p:val>
                                            <p:strVal val="#ppt_h"/>
                                          </p:val>
                                        </p:tav>
                                      </p:tavLst>
                                    </p:anim>
                                  </p:childTnLst>
                                </p:cTn>
                              </p:par>
                              <p:par>
                                <p:cTn id="78" presetID="23" presetClass="entr" presetSubtype="16" fill="hold" grpId="0" nodeType="withEffect">
                                  <p:stCondLst>
                                    <p:cond delay="3500"/>
                                  </p:stCondLst>
                                  <p:childTnLst>
                                    <p:set>
                                      <p:cBhvr>
                                        <p:cTn id="79" dur="1" fill="hold">
                                          <p:stCondLst>
                                            <p:cond delay="0"/>
                                          </p:stCondLst>
                                        </p:cTn>
                                        <p:tgtEl>
                                          <p:spTgt spid="125"/>
                                        </p:tgtEl>
                                        <p:attrNameLst>
                                          <p:attrName>style.visibility</p:attrName>
                                        </p:attrNameLst>
                                      </p:cBhvr>
                                      <p:to>
                                        <p:strVal val="visible"/>
                                      </p:to>
                                    </p:set>
                                    <p:anim calcmode="lin" valueType="num">
                                      <p:cBhvr>
                                        <p:cTn id="80" dur="1000" fill="hold"/>
                                        <p:tgtEl>
                                          <p:spTgt spid="125"/>
                                        </p:tgtEl>
                                        <p:attrNameLst>
                                          <p:attrName>ppt_w</p:attrName>
                                        </p:attrNameLst>
                                      </p:cBhvr>
                                      <p:tavLst>
                                        <p:tav tm="0">
                                          <p:val>
                                            <p:fltVal val="0"/>
                                          </p:val>
                                        </p:tav>
                                        <p:tav tm="100000">
                                          <p:val>
                                            <p:strVal val="#ppt_w"/>
                                          </p:val>
                                        </p:tav>
                                      </p:tavLst>
                                    </p:anim>
                                    <p:anim calcmode="lin" valueType="num">
                                      <p:cBhvr>
                                        <p:cTn id="81" dur="1000" fill="hold"/>
                                        <p:tgtEl>
                                          <p:spTgt spid="125"/>
                                        </p:tgtEl>
                                        <p:attrNameLst>
                                          <p:attrName>ppt_h</p:attrName>
                                        </p:attrNameLst>
                                      </p:cBhvr>
                                      <p:tavLst>
                                        <p:tav tm="0">
                                          <p:val>
                                            <p:fltVal val="0"/>
                                          </p:val>
                                        </p:tav>
                                        <p:tav tm="100000">
                                          <p:val>
                                            <p:strVal val="#ppt_h"/>
                                          </p:val>
                                        </p:tav>
                                      </p:tavLst>
                                    </p:anim>
                                  </p:childTnLst>
                                </p:cTn>
                              </p:par>
                              <p:par>
                                <p:cTn id="82" presetID="23" presetClass="entr" presetSubtype="16" fill="hold" grpId="0" nodeType="withEffect">
                                  <p:stCondLst>
                                    <p:cond delay="3500"/>
                                  </p:stCondLst>
                                  <p:childTnLst>
                                    <p:set>
                                      <p:cBhvr>
                                        <p:cTn id="83" dur="1" fill="hold">
                                          <p:stCondLst>
                                            <p:cond delay="0"/>
                                          </p:stCondLst>
                                        </p:cTn>
                                        <p:tgtEl>
                                          <p:spTgt spid="211"/>
                                        </p:tgtEl>
                                        <p:attrNameLst>
                                          <p:attrName>style.visibility</p:attrName>
                                        </p:attrNameLst>
                                      </p:cBhvr>
                                      <p:to>
                                        <p:strVal val="visible"/>
                                      </p:to>
                                    </p:set>
                                    <p:anim calcmode="lin" valueType="num">
                                      <p:cBhvr>
                                        <p:cTn id="84" dur="1000" fill="hold"/>
                                        <p:tgtEl>
                                          <p:spTgt spid="211"/>
                                        </p:tgtEl>
                                        <p:attrNameLst>
                                          <p:attrName>ppt_w</p:attrName>
                                        </p:attrNameLst>
                                      </p:cBhvr>
                                      <p:tavLst>
                                        <p:tav tm="0">
                                          <p:val>
                                            <p:fltVal val="0"/>
                                          </p:val>
                                        </p:tav>
                                        <p:tav tm="100000">
                                          <p:val>
                                            <p:strVal val="#ppt_w"/>
                                          </p:val>
                                        </p:tav>
                                      </p:tavLst>
                                    </p:anim>
                                    <p:anim calcmode="lin" valueType="num">
                                      <p:cBhvr>
                                        <p:cTn id="85" dur="1000" fill="hold"/>
                                        <p:tgtEl>
                                          <p:spTgt spid="211"/>
                                        </p:tgtEl>
                                        <p:attrNameLst>
                                          <p:attrName>ppt_h</p:attrName>
                                        </p:attrNameLst>
                                      </p:cBhvr>
                                      <p:tavLst>
                                        <p:tav tm="0">
                                          <p:val>
                                            <p:fltVal val="0"/>
                                          </p:val>
                                        </p:tav>
                                        <p:tav tm="100000">
                                          <p:val>
                                            <p:strVal val="#ppt_h"/>
                                          </p:val>
                                        </p:tav>
                                      </p:tavLst>
                                    </p:anim>
                                  </p:childTnLst>
                                </p:cTn>
                              </p:par>
                              <p:par>
                                <p:cTn id="86" presetID="23" presetClass="entr" presetSubtype="16" fill="hold" grpId="0" nodeType="withEffect">
                                  <p:stCondLst>
                                    <p:cond delay="3500"/>
                                  </p:stCondLst>
                                  <p:childTnLst>
                                    <p:set>
                                      <p:cBhvr>
                                        <p:cTn id="87" dur="1" fill="hold">
                                          <p:stCondLst>
                                            <p:cond delay="0"/>
                                          </p:stCondLst>
                                        </p:cTn>
                                        <p:tgtEl>
                                          <p:spTgt spid="159"/>
                                        </p:tgtEl>
                                        <p:attrNameLst>
                                          <p:attrName>style.visibility</p:attrName>
                                        </p:attrNameLst>
                                      </p:cBhvr>
                                      <p:to>
                                        <p:strVal val="visible"/>
                                      </p:to>
                                    </p:set>
                                    <p:anim calcmode="lin" valueType="num">
                                      <p:cBhvr>
                                        <p:cTn id="88" dur="1000" fill="hold"/>
                                        <p:tgtEl>
                                          <p:spTgt spid="159"/>
                                        </p:tgtEl>
                                        <p:attrNameLst>
                                          <p:attrName>ppt_w</p:attrName>
                                        </p:attrNameLst>
                                      </p:cBhvr>
                                      <p:tavLst>
                                        <p:tav tm="0">
                                          <p:val>
                                            <p:fltVal val="0"/>
                                          </p:val>
                                        </p:tav>
                                        <p:tav tm="100000">
                                          <p:val>
                                            <p:strVal val="#ppt_w"/>
                                          </p:val>
                                        </p:tav>
                                      </p:tavLst>
                                    </p:anim>
                                    <p:anim calcmode="lin" valueType="num">
                                      <p:cBhvr>
                                        <p:cTn id="89" dur="1000" fill="hold"/>
                                        <p:tgtEl>
                                          <p:spTgt spid="159"/>
                                        </p:tgtEl>
                                        <p:attrNameLst>
                                          <p:attrName>ppt_h</p:attrName>
                                        </p:attrNameLst>
                                      </p:cBhvr>
                                      <p:tavLst>
                                        <p:tav tm="0">
                                          <p:val>
                                            <p:fltVal val="0"/>
                                          </p:val>
                                        </p:tav>
                                        <p:tav tm="100000">
                                          <p:val>
                                            <p:strVal val="#ppt_h"/>
                                          </p:val>
                                        </p:tav>
                                      </p:tavLst>
                                    </p:anim>
                                  </p:childTnLst>
                                </p:cTn>
                              </p:par>
                              <p:par>
                                <p:cTn id="90" presetID="23" presetClass="entr" presetSubtype="16" fill="hold" grpId="0" nodeType="withEffect">
                                  <p:stCondLst>
                                    <p:cond delay="3500"/>
                                  </p:stCondLst>
                                  <p:childTnLst>
                                    <p:set>
                                      <p:cBhvr>
                                        <p:cTn id="91" dur="1" fill="hold">
                                          <p:stCondLst>
                                            <p:cond delay="0"/>
                                          </p:stCondLst>
                                        </p:cTn>
                                        <p:tgtEl>
                                          <p:spTgt spid="157"/>
                                        </p:tgtEl>
                                        <p:attrNameLst>
                                          <p:attrName>style.visibility</p:attrName>
                                        </p:attrNameLst>
                                      </p:cBhvr>
                                      <p:to>
                                        <p:strVal val="visible"/>
                                      </p:to>
                                    </p:set>
                                    <p:anim calcmode="lin" valueType="num">
                                      <p:cBhvr>
                                        <p:cTn id="92" dur="1000" fill="hold"/>
                                        <p:tgtEl>
                                          <p:spTgt spid="157"/>
                                        </p:tgtEl>
                                        <p:attrNameLst>
                                          <p:attrName>ppt_w</p:attrName>
                                        </p:attrNameLst>
                                      </p:cBhvr>
                                      <p:tavLst>
                                        <p:tav tm="0">
                                          <p:val>
                                            <p:fltVal val="0"/>
                                          </p:val>
                                        </p:tav>
                                        <p:tav tm="100000">
                                          <p:val>
                                            <p:strVal val="#ppt_w"/>
                                          </p:val>
                                        </p:tav>
                                      </p:tavLst>
                                    </p:anim>
                                    <p:anim calcmode="lin" valueType="num">
                                      <p:cBhvr>
                                        <p:cTn id="93" dur="1000" fill="hold"/>
                                        <p:tgtEl>
                                          <p:spTgt spid="157"/>
                                        </p:tgtEl>
                                        <p:attrNameLst>
                                          <p:attrName>ppt_h</p:attrName>
                                        </p:attrNameLst>
                                      </p:cBhvr>
                                      <p:tavLst>
                                        <p:tav tm="0">
                                          <p:val>
                                            <p:fltVal val="0"/>
                                          </p:val>
                                        </p:tav>
                                        <p:tav tm="100000">
                                          <p:val>
                                            <p:strVal val="#ppt_h"/>
                                          </p:val>
                                        </p:tav>
                                      </p:tavLst>
                                    </p:anim>
                                  </p:childTnLst>
                                </p:cTn>
                              </p:par>
                              <p:par>
                                <p:cTn id="94" presetID="23" presetClass="entr" presetSubtype="16" fill="hold" grpId="0" nodeType="withEffect">
                                  <p:stCondLst>
                                    <p:cond delay="3500"/>
                                  </p:stCondLst>
                                  <p:childTnLst>
                                    <p:set>
                                      <p:cBhvr>
                                        <p:cTn id="95" dur="1" fill="hold">
                                          <p:stCondLst>
                                            <p:cond delay="0"/>
                                          </p:stCondLst>
                                        </p:cTn>
                                        <p:tgtEl>
                                          <p:spTgt spid="155"/>
                                        </p:tgtEl>
                                        <p:attrNameLst>
                                          <p:attrName>style.visibility</p:attrName>
                                        </p:attrNameLst>
                                      </p:cBhvr>
                                      <p:to>
                                        <p:strVal val="visible"/>
                                      </p:to>
                                    </p:set>
                                    <p:anim calcmode="lin" valueType="num">
                                      <p:cBhvr>
                                        <p:cTn id="96" dur="1000" fill="hold"/>
                                        <p:tgtEl>
                                          <p:spTgt spid="155"/>
                                        </p:tgtEl>
                                        <p:attrNameLst>
                                          <p:attrName>ppt_w</p:attrName>
                                        </p:attrNameLst>
                                      </p:cBhvr>
                                      <p:tavLst>
                                        <p:tav tm="0">
                                          <p:val>
                                            <p:fltVal val="0"/>
                                          </p:val>
                                        </p:tav>
                                        <p:tav tm="100000">
                                          <p:val>
                                            <p:strVal val="#ppt_w"/>
                                          </p:val>
                                        </p:tav>
                                      </p:tavLst>
                                    </p:anim>
                                    <p:anim calcmode="lin" valueType="num">
                                      <p:cBhvr>
                                        <p:cTn id="97" dur="1000" fill="hold"/>
                                        <p:tgtEl>
                                          <p:spTgt spid="155"/>
                                        </p:tgtEl>
                                        <p:attrNameLst>
                                          <p:attrName>ppt_h</p:attrName>
                                        </p:attrNameLst>
                                      </p:cBhvr>
                                      <p:tavLst>
                                        <p:tav tm="0">
                                          <p:val>
                                            <p:fltVal val="0"/>
                                          </p:val>
                                        </p:tav>
                                        <p:tav tm="100000">
                                          <p:val>
                                            <p:strVal val="#ppt_h"/>
                                          </p:val>
                                        </p:tav>
                                      </p:tavLst>
                                    </p:anim>
                                  </p:childTnLst>
                                </p:cTn>
                              </p:par>
                              <p:par>
                                <p:cTn id="98" presetID="23" presetClass="entr" presetSubtype="16" fill="hold" grpId="0" nodeType="withEffect">
                                  <p:stCondLst>
                                    <p:cond delay="3500"/>
                                  </p:stCondLst>
                                  <p:childTnLst>
                                    <p:set>
                                      <p:cBhvr>
                                        <p:cTn id="99" dur="1" fill="hold">
                                          <p:stCondLst>
                                            <p:cond delay="0"/>
                                          </p:stCondLst>
                                        </p:cTn>
                                        <p:tgtEl>
                                          <p:spTgt spid="153"/>
                                        </p:tgtEl>
                                        <p:attrNameLst>
                                          <p:attrName>style.visibility</p:attrName>
                                        </p:attrNameLst>
                                      </p:cBhvr>
                                      <p:to>
                                        <p:strVal val="visible"/>
                                      </p:to>
                                    </p:set>
                                    <p:anim calcmode="lin" valueType="num">
                                      <p:cBhvr>
                                        <p:cTn id="100" dur="1000" fill="hold"/>
                                        <p:tgtEl>
                                          <p:spTgt spid="153"/>
                                        </p:tgtEl>
                                        <p:attrNameLst>
                                          <p:attrName>ppt_w</p:attrName>
                                        </p:attrNameLst>
                                      </p:cBhvr>
                                      <p:tavLst>
                                        <p:tav tm="0">
                                          <p:val>
                                            <p:fltVal val="0"/>
                                          </p:val>
                                        </p:tav>
                                        <p:tav tm="100000">
                                          <p:val>
                                            <p:strVal val="#ppt_w"/>
                                          </p:val>
                                        </p:tav>
                                      </p:tavLst>
                                    </p:anim>
                                    <p:anim calcmode="lin" valueType="num">
                                      <p:cBhvr>
                                        <p:cTn id="101" dur="1000" fill="hold"/>
                                        <p:tgtEl>
                                          <p:spTgt spid="153"/>
                                        </p:tgtEl>
                                        <p:attrNameLst>
                                          <p:attrName>ppt_h</p:attrName>
                                        </p:attrNameLst>
                                      </p:cBhvr>
                                      <p:tavLst>
                                        <p:tav tm="0">
                                          <p:val>
                                            <p:fltVal val="0"/>
                                          </p:val>
                                        </p:tav>
                                        <p:tav tm="100000">
                                          <p:val>
                                            <p:strVal val="#ppt_h"/>
                                          </p:val>
                                        </p:tav>
                                      </p:tavLst>
                                    </p:anim>
                                  </p:childTnLst>
                                </p:cTn>
                              </p:par>
                              <p:par>
                                <p:cTn id="102" presetID="23" presetClass="entr" presetSubtype="16" fill="hold" grpId="0" nodeType="withEffect">
                                  <p:stCondLst>
                                    <p:cond delay="3500"/>
                                  </p:stCondLst>
                                  <p:childTnLst>
                                    <p:set>
                                      <p:cBhvr>
                                        <p:cTn id="103" dur="1" fill="hold">
                                          <p:stCondLst>
                                            <p:cond delay="0"/>
                                          </p:stCondLst>
                                        </p:cTn>
                                        <p:tgtEl>
                                          <p:spTgt spid="151"/>
                                        </p:tgtEl>
                                        <p:attrNameLst>
                                          <p:attrName>style.visibility</p:attrName>
                                        </p:attrNameLst>
                                      </p:cBhvr>
                                      <p:to>
                                        <p:strVal val="visible"/>
                                      </p:to>
                                    </p:set>
                                    <p:anim calcmode="lin" valueType="num">
                                      <p:cBhvr>
                                        <p:cTn id="104" dur="1000" fill="hold"/>
                                        <p:tgtEl>
                                          <p:spTgt spid="151"/>
                                        </p:tgtEl>
                                        <p:attrNameLst>
                                          <p:attrName>ppt_w</p:attrName>
                                        </p:attrNameLst>
                                      </p:cBhvr>
                                      <p:tavLst>
                                        <p:tav tm="0">
                                          <p:val>
                                            <p:fltVal val="0"/>
                                          </p:val>
                                        </p:tav>
                                        <p:tav tm="100000">
                                          <p:val>
                                            <p:strVal val="#ppt_w"/>
                                          </p:val>
                                        </p:tav>
                                      </p:tavLst>
                                    </p:anim>
                                    <p:anim calcmode="lin" valueType="num">
                                      <p:cBhvr>
                                        <p:cTn id="105" dur="1000" fill="hold"/>
                                        <p:tgtEl>
                                          <p:spTgt spid="151"/>
                                        </p:tgtEl>
                                        <p:attrNameLst>
                                          <p:attrName>ppt_h</p:attrName>
                                        </p:attrNameLst>
                                      </p:cBhvr>
                                      <p:tavLst>
                                        <p:tav tm="0">
                                          <p:val>
                                            <p:fltVal val="0"/>
                                          </p:val>
                                        </p:tav>
                                        <p:tav tm="100000">
                                          <p:val>
                                            <p:strVal val="#ppt_h"/>
                                          </p:val>
                                        </p:tav>
                                      </p:tavLst>
                                    </p:anim>
                                  </p:childTnLst>
                                </p:cTn>
                              </p:par>
                              <p:par>
                                <p:cTn id="106" presetID="23" presetClass="entr" presetSubtype="16" fill="hold" grpId="0" nodeType="withEffect">
                                  <p:stCondLst>
                                    <p:cond delay="3500"/>
                                  </p:stCondLst>
                                  <p:childTnLst>
                                    <p:set>
                                      <p:cBhvr>
                                        <p:cTn id="107" dur="1" fill="hold">
                                          <p:stCondLst>
                                            <p:cond delay="0"/>
                                          </p:stCondLst>
                                        </p:cTn>
                                        <p:tgtEl>
                                          <p:spTgt spid="149"/>
                                        </p:tgtEl>
                                        <p:attrNameLst>
                                          <p:attrName>style.visibility</p:attrName>
                                        </p:attrNameLst>
                                      </p:cBhvr>
                                      <p:to>
                                        <p:strVal val="visible"/>
                                      </p:to>
                                    </p:set>
                                    <p:anim calcmode="lin" valueType="num">
                                      <p:cBhvr>
                                        <p:cTn id="108" dur="1000" fill="hold"/>
                                        <p:tgtEl>
                                          <p:spTgt spid="149"/>
                                        </p:tgtEl>
                                        <p:attrNameLst>
                                          <p:attrName>ppt_w</p:attrName>
                                        </p:attrNameLst>
                                      </p:cBhvr>
                                      <p:tavLst>
                                        <p:tav tm="0">
                                          <p:val>
                                            <p:fltVal val="0"/>
                                          </p:val>
                                        </p:tav>
                                        <p:tav tm="100000">
                                          <p:val>
                                            <p:strVal val="#ppt_w"/>
                                          </p:val>
                                        </p:tav>
                                      </p:tavLst>
                                    </p:anim>
                                    <p:anim calcmode="lin" valueType="num">
                                      <p:cBhvr>
                                        <p:cTn id="109" dur="1000" fill="hold"/>
                                        <p:tgtEl>
                                          <p:spTgt spid="149"/>
                                        </p:tgtEl>
                                        <p:attrNameLst>
                                          <p:attrName>ppt_h</p:attrName>
                                        </p:attrNameLst>
                                      </p:cBhvr>
                                      <p:tavLst>
                                        <p:tav tm="0">
                                          <p:val>
                                            <p:fltVal val="0"/>
                                          </p:val>
                                        </p:tav>
                                        <p:tav tm="100000">
                                          <p:val>
                                            <p:strVal val="#ppt_h"/>
                                          </p:val>
                                        </p:tav>
                                      </p:tavLst>
                                    </p:anim>
                                  </p:childTnLst>
                                </p:cTn>
                              </p:par>
                              <p:par>
                                <p:cTn id="110" presetID="23" presetClass="entr" presetSubtype="16" fill="hold" grpId="0" nodeType="withEffect">
                                  <p:stCondLst>
                                    <p:cond delay="3500"/>
                                  </p:stCondLst>
                                  <p:childTnLst>
                                    <p:set>
                                      <p:cBhvr>
                                        <p:cTn id="111" dur="1" fill="hold">
                                          <p:stCondLst>
                                            <p:cond delay="0"/>
                                          </p:stCondLst>
                                        </p:cTn>
                                        <p:tgtEl>
                                          <p:spTgt spid="147"/>
                                        </p:tgtEl>
                                        <p:attrNameLst>
                                          <p:attrName>style.visibility</p:attrName>
                                        </p:attrNameLst>
                                      </p:cBhvr>
                                      <p:to>
                                        <p:strVal val="visible"/>
                                      </p:to>
                                    </p:set>
                                    <p:anim calcmode="lin" valueType="num">
                                      <p:cBhvr>
                                        <p:cTn id="112" dur="1000" fill="hold"/>
                                        <p:tgtEl>
                                          <p:spTgt spid="147"/>
                                        </p:tgtEl>
                                        <p:attrNameLst>
                                          <p:attrName>ppt_w</p:attrName>
                                        </p:attrNameLst>
                                      </p:cBhvr>
                                      <p:tavLst>
                                        <p:tav tm="0">
                                          <p:val>
                                            <p:fltVal val="0"/>
                                          </p:val>
                                        </p:tav>
                                        <p:tav tm="100000">
                                          <p:val>
                                            <p:strVal val="#ppt_w"/>
                                          </p:val>
                                        </p:tav>
                                      </p:tavLst>
                                    </p:anim>
                                    <p:anim calcmode="lin" valueType="num">
                                      <p:cBhvr>
                                        <p:cTn id="113" dur="1000" fill="hold"/>
                                        <p:tgtEl>
                                          <p:spTgt spid="147"/>
                                        </p:tgtEl>
                                        <p:attrNameLst>
                                          <p:attrName>ppt_h</p:attrName>
                                        </p:attrNameLst>
                                      </p:cBhvr>
                                      <p:tavLst>
                                        <p:tav tm="0">
                                          <p:val>
                                            <p:fltVal val="0"/>
                                          </p:val>
                                        </p:tav>
                                        <p:tav tm="100000">
                                          <p:val>
                                            <p:strVal val="#ppt_h"/>
                                          </p:val>
                                        </p:tav>
                                      </p:tavLst>
                                    </p:anim>
                                  </p:childTnLst>
                                </p:cTn>
                              </p:par>
                              <p:par>
                                <p:cTn id="114" presetID="23" presetClass="entr" presetSubtype="16" fill="hold" grpId="0" nodeType="withEffect">
                                  <p:stCondLst>
                                    <p:cond delay="3500"/>
                                  </p:stCondLst>
                                  <p:childTnLst>
                                    <p:set>
                                      <p:cBhvr>
                                        <p:cTn id="115" dur="1" fill="hold">
                                          <p:stCondLst>
                                            <p:cond delay="0"/>
                                          </p:stCondLst>
                                        </p:cTn>
                                        <p:tgtEl>
                                          <p:spTgt spid="145"/>
                                        </p:tgtEl>
                                        <p:attrNameLst>
                                          <p:attrName>style.visibility</p:attrName>
                                        </p:attrNameLst>
                                      </p:cBhvr>
                                      <p:to>
                                        <p:strVal val="visible"/>
                                      </p:to>
                                    </p:set>
                                    <p:anim calcmode="lin" valueType="num">
                                      <p:cBhvr>
                                        <p:cTn id="116" dur="1000" fill="hold"/>
                                        <p:tgtEl>
                                          <p:spTgt spid="145"/>
                                        </p:tgtEl>
                                        <p:attrNameLst>
                                          <p:attrName>ppt_w</p:attrName>
                                        </p:attrNameLst>
                                      </p:cBhvr>
                                      <p:tavLst>
                                        <p:tav tm="0">
                                          <p:val>
                                            <p:fltVal val="0"/>
                                          </p:val>
                                        </p:tav>
                                        <p:tav tm="100000">
                                          <p:val>
                                            <p:strVal val="#ppt_w"/>
                                          </p:val>
                                        </p:tav>
                                      </p:tavLst>
                                    </p:anim>
                                    <p:anim calcmode="lin" valueType="num">
                                      <p:cBhvr>
                                        <p:cTn id="117" dur="1000" fill="hold"/>
                                        <p:tgtEl>
                                          <p:spTgt spid="145"/>
                                        </p:tgtEl>
                                        <p:attrNameLst>
                                          <p:attrName>ppt_h</p:attrName>
                                        </p:attrNameLst>
                                      </p:cBhvr>
                                      <p:tavLst>
                                        <p:tav tm="0">
                                          <p:val>
                                            <p:fltVal val="0"/>
                                          </p:val>
                                        </p:tav>
                                        <p:tav tm="100000">
                                          <p:val>
                                            <p:strVal val="#ppt_h"/>
                                          </p:val>
                                        </p:tav>
                                      </p:tavLst>
                                    </p:anim>
                                  </p:childTnLst>
                                </p:cTn>
                              </p:par>
                              <p:par>
                                <p:cTn id="118" presetID="23" presetClass="entr" presetSubtype="16" fill="hold" grpId="0" nodeType="withEffect">
                                  <p:stCondLst>
                                    <p:cond delay="3500"/>
                                  </p:stCondLst>
                                  <p:childTnLst>
                                    <p:set>
                                      <p:cBhvr>
                                        <p:cTn id="119" dur="1" fill="hold">
                                          <p:stCondLst>
                                            <p:cond delay="0"/>
                                          </p:stCondLst>
                                        </p:cTn>
                                        <p:tgtEl>
                                          <p:spTgt spid="143"/>
                                        </p:tgtEl>
                                        <p:attrNameLst>
                                          <p:attrName>style.visibility</p:attrName>
                                        </p:attrNameLst>
                                      </p:cBhvr>
                                      <p:to>
                                        <p:strVal val="visible"/>
                                      </p:to>
                                    </p:set>
                                    <p:anim calcmode="lin" valueType="num">
                                      <p:cBhvr>
                                        <p:cTn id="120" dur="1000" fill="hold"/>
                                        <p:tgtEl>
                                          <p:spTgt spid="143"/>
                                        </p:tgtEl>
                                        <p:attrNameLst>
                                          <p:attrName>ppt_w</p:attrName>
                                        </p:attrNameLst>
                                      </p:cBhvr>
                                      <p:tavLst>
                                        <p:tav tm="0">
                                          <p:val>
                                            <p:fltVal val="0"/>
                                          </p:val>
                                        </p:tav>
                                        <p:tav tm="100000">
                                          <p:val>
                                            <p:strVal val="#ppt_w"/>
                                          </p:val>
                                        </p:tav>
                                      </p:tavLst>
                                    </p:anim>
                                    <p:anim calcmode="lin" valueType="num">
                                      <p:cBhvr>
                                        <p:cTn id="121" dur="1000" fill="hold"/>
                                        <p:tgtEl>
                                          <p:spTgt spid="143"/>
                                        </p:tgtEl>
                                        <p:attrNameLst>
                                          <p:attrName>ppt_h</p:attrName>
                                        </p:attrNameLst>
                                      </p:cBhvr>
                                      <p:tavLst>
                                        <p:tav tm="0">
                                          <p:val>
                                            <p:fltVal val="0"/>
                                          </p:val>
                                        </p:tav>
                                        <p:tav tm="100000">
                                          <p:val>
                                            <p:strVal val="#ppt_h"/>
                                          </p:val>
                                        </p:tav>
                                      </p:tavLst>
                                    </p:anim>
                                  </p:childTnLst>
                                </p:cTn>
                              </p:par>
                              <p:par>
                                <p:cTn id="122" presetID="23" presetClass="entr" presetSubtype="16" fill="hold" grpId="0" nodeType="withEffect">
                                  <p:stCondLst>
                                    <p:cond delay="3500"/>
                                  </p:stCondLst>
                                  <p:childTnLst>
                                    <p:set>
                                      <p:cBhvr>
                                        <p:cTn id="123" dur="1" fill="hold">
                                          <p:stCondLst>
                                            <p:cond delay="0"/>
                                          </p:stCondLst>
                                        </p:cTn>
                                        <p:tgtEl>
                                          <p:spTgt spid="141"/>
                                        </p:tgtEl>
                                        <p:attrNameLst>
                                          <p:attrName>style.visibility</p:attrName>
                                        </p:attrNameLst>
                                      </p:cBhvr>
                                      <p:to>
                                        <p:strVal val="visible"/>
                                      </p:to>
                                    </p:set>
                                    <p:anim calcmode="lin" valueType="num">
                                      <p:cBhvr>
                                        <p:cTn id="124" dur="1000" fill="hold"/>
                                        <p:tgtEl>
                                          <p:spTgt spid="141"/>
                                        </p:tgtEl>
                                        <p:attrNameLst>
                                          <p:attrName>ppt_w</p:attrName>
                                        </p:attrNameLst>
                                      </p:cBhvr>
                                      <p:tavLst>
                                        <p:tav tm="0">
                                          <p:val>
                                            <p:fltVal val="0"/>
                                          </p:val>
                                        </p:tav>
                                        <p:tav tm="100000">
                                          <p:val>
                                            <p:strVal val="#ppt_w"/>
                                          </p:val>
                                        </p:tav>
                                      </p:tavLst>
                                    </p:anim>
                                    <p:anim calcmode="lin" valueType="num">
                                      <p:cBhvr>
                                        <p:cTn id="125" dur="1000" fill="hold"/>
                                        <p:tgtEl>
                                          <p:spTgt spid="141"/>
                                        </p:tgtEl>
                                        <p:attrNameLst>
                                          <p:attrName>ppt_h</p:attrName>
                                        </p:attrNameLst>
                                      </p:cBhvr>
                                      <p:tavLst>
                                        <p:tav tm="0">
                                          <p:val>
                                            <p:fltVal val="0"/>
                                          </p:val>
                                        </p:tav>
                                        <p:tav tm="100000">
                                          <p:val>
                                            <p:strVal val="#ppt_h"/>
                                          </p:val>
                                        </p:tav>
                                      </p:tavLst>
                                    </p:anim>
                                  </p:childTnLst>
                                </p:cTn>
                              </p:par>
                              <p:par>
                                <p:cTn id="126" presetID="23" presetClass="entr" presetSubtype="16" fill="hold" grpId="0" nodeType="withEffect">
                                  <p:stCondLst>
                                    <p:cond delay="3500"/>
                                  </p:stCondLst>
                                  <p:childTnLst>
                                    <p:set>
                                      <p:cBhvr>
                                        <p:cTn id="127" dur="1" fill="hold">
                                          <p:stCondLst>
                                            <p:cond delay="0"/>
                                          </p:stCondLst>
                                        </p:cTn>
                                        <p:tgtEl>
                                          <p:spTgt spid="214"/>
                                        </p:tgtEl>
                                        <p:attrNameLst>
                                          <p:attrName>style.visibility</p:attrName>
                                        </p:attrNameLst>
                                      </p:cBhvr>
                                      <p:to>
                                        <p:strVal val="visible"/>
                                      </p:to>
                                    </p:set>
                                    <p:anim calcmode="lin" valueType="num">
                                      <p:cBhvr>
                                        <p:cTn id="128" dur="1000" fill="hold"/>
                                        <p:tgtEl>
                                          <p:spTgt spid="214"/>
                                        </p:tgtEl>
                                        <p:attrNameLst>
                                          <p:attrName>ppt_w</p:attrName>
                                        </p:attrNameLst>
                                      </p:cBhvr>
                                      <p:tavLst>
                                        <p:tav tm="0">
                                          <p:val>
                                            <p:fltVal val="0"/>
                                          </p:val>
                                        </p:tav>
                                        <p:tav tm="100000">
                                          <p:val>
                                            <p:strVal val="#ppt_w"/>
                                          </p:val>
                                        </p:tav>
                                      </p:tavLst>
                                    </p:anim>
                                    <p:anim calcmode="lin" valueType="num">
                                      <p:cBhvr>
                                        <p:cTn id="129" dur="1000" fill="hold"/>
                                        <p:tgtEl>
                                          <p:spTgt spid="214"/>
                                        </p:tgtEl>
                                        <p:attrNameLst>
                                          <p:attrName>ppt_h</p:attrName>
                                        </p:attrNameLst>
                                      </p:cBhvr>
                                      <p:tavLst>
                                        <p:tav tm="0">
                                          <p:val>
                                            <p:fltVal val="0"/>
                                          </p:val>
                                        </p:tav>
                                        <p:tav tm="100000">
                                          <p:val>
                                            <p:strVal val="#ppt_h"/>
                                          </p:val>
                                        </p:tav>
                                      </p:tavLst>
                                    </p:anim>
                                  </p:childTnLst>
                                </p:cTn>
                              </p:par>
                              <p:par>
                                <p:cTn id="130" presetID="23" presetClass="entr" presetSubtype="16" fill="hold" grpId="0" nodeType="withEffect">
                                  <p:stCondLst>
                                    <p:cond delay="3500"/>
                                  </p:stCondLst>
                                  <p:childTnLst>
                                    <p:set>
                                      <p:cBhvr>
                                        <p:cTn id="131" dur="1" fill="hold">
                                          <p:stCondLst>
                                            <p:cond delay="0"/>
                                          </p:stCondLst>
                                        </p:cTn>
                                        <p:tgtEl>
                                          <p:spTgt spid="190"/>
                                        </p:tgtEl>
                                        <p:attrNameLst>
                                          <p:attrName>style.visibility</p:attrName>
                                        </p:attrNameLst>
                                      </p:cBhvr>
                                      <p:to>
                                        <p:strVal val="visible"/>
                                      </p:to>
                                    </p:set>
                                    <p:anim calcmode="lin" valueType="num">
                                      <p:cBhvr>
                                        <p:cTn id="132" dur="1000" fill="hold"/>
                                        <p:tgtEl>
                                          <p:spTgt spid="190"/>
                                        </p:tgtEl>
                                        <p:attrNameLst>
                                          <p:attrName>ppt_w</p:attrName>
                                        </p:attrNameLst>
                                      </p:cBhvr>
                                      <p:tavLst>
                                        <p:tav tm="0">
                                          <p:val>
                                            <p:fltVal val="0"/>
                                          </p:val>
                                        </p:tav>
                                        <p:tav tm="100000">
                                          <p:val>
                                            <p:strVal val="#ppt_w"/>
                                          </p:val>
                                        </p:tav>
                                      </p:tavLst>
                                    </p:anim>
                                    <p:anim calcmode="lin" valueType="num">
                                      <p:cBhvr>
                                        <p:cTn id="133" dur="1000" fill="hold"/>
                                        <p:tgtEl>
                                          <p:spTgt spid="190"/>
                                        </p:tgtEl>
                                        <p:attrNameLst>
                                          <p:attrName>ppt_h</p:attrName>
                                        </p:attrNameLst>
                                      </p:cBhvr>
                                      <p:tavLst>
                                        <p:tav tm="0">
                                          <p:val>
                                            <p:fltVal val="0"/>
                                          </p:val>
                                        </p:tav>
                                        <p:tav tm="100000">
                                          <p:val>
                                            <p:strVal val="#ppt_h"/>
                                          </p:val>
                                        </p:tav>
                                      </p:tavLst>
                                    </p:anim>
                                  </p:childTnLst>
                                </p:cTn>
                              </p:par>
                              <p:par>
                                <p:cTn id="134" presetID="23" presetClass="entr" presetSubtype="16" fill="hold" grpId="0" nodeType="withEffect">
                                  <p:stCondLst>
                                    <p:cond delay="3500"/>
                                  </p:stCondLst>
                                  <p:childTnLst>
                                    <p:set>
                                      <p:cBhvr>
                                        <p:cTn id="135" dur="1" fill="hold">
                                          <p:stCondLst>
                                            <p:cond delay="0"/>
                                          </p:stCondLst>
                                        </p:cTn>
                                        <p:tgtEl>
                                          <p:spTgt spid="188"/>
                                        </p:tgtEl>
                                        <p:attrNameLst>
                                          <p:attrName>style.visibility</p:attrName>
                                        </p:attrNameLst>
                                      </p:cBhvr>
                                      <p:to>
                                        <p:strVal val="visible"/>
                                      </p:to>
                                    </p:set>
                                    <p:anim calcmode="lin" valueType="num">
                                      <p:cBhvr>
                                        <p:cTn id="136" dur="1000" fill="hold"/>
                                        <p:tgtEl>
                                          <p:spTgt spid="188"/>
                                        </p:tgtEl>
                                        <p:attrNameLst>
                                          <p:attrName>ppt_w</p:attrName>
                                        </p:attrNameLst>
                                      </p:cBhvr>
                                      <p:tavLst>
                                        <p:tav tm="0">
                                          <p:val>
                                            <p:fltVal val="0"/>
                                          </p:val>
                                        </p:tav>
                                        <p:tav tm="100000">
                                          <p:val>
                                            <p:strVal val="#ppt_w"/>
                                          </p:val>
                                        </p:tav>
                                      </p:tavLst>
                                    </p:anim>
                                    <p:anim calcmode="lin" valueType="num">
                                      <p:cBhvr>
                                        <p:cTn id="137" dur="1000" fill="hold"/>
                                        <p:tgtEl>
                                          <p:spTgt spid="188"/>
                                        </p:tgtEl>
                                        <p:attrNameLst>
                                          <p:attrName>ppt_h</p:attrName>
                                        </p:attrNameLst>
                                      </p:cBhvr>
                                      <p:tavLst>
                                        <p:tav tm="0">
                                          <p:val>
                                            <p:fltVal val="0"/>
                                          </p:val>
                                        </p:tav>
                                        <p:tav tm="100000">
                                          <p:val>
                                            <p:strVal val="#ppt_h"/>
                                          </p:val>
                                        </p:tav>
                                      </p:tavLst>
                                    </p:anim>
                                  </p:childTnLst>
                                </p:cTn>
                              </p:par>
                              <p:par>
                                <p:cTn id="138" presetID="23" presetClass="entr" presetSubtype="16" fill="hold" grpId="0" nodeType="withEffect">
                                  <p:stCondLst>
                                    <p:cond delay="3500"/>
                                  </p:stCondLst>
                                  <p:childTnLst>
                                    <p:set>
                                      <p:cBhvr>
                                        <p:cTn id="139" dur="1" fill="hold">
                                          <p:stCondLst>
                                            <p:cond delay="0"/>
                                          </p:stCondLst>
                                        </p:cTn>
                                        <p:tgtEl>
                                          <p:spTgt spid="186"/>
                                        </p:tgtEl>
                                        <p:attrNameLst>
                                          <p:attrName>style.visibility</p:attrName>
                                        </p:attrNameLst>
                                      </p:cBhvr>
                                      <p:to>
                                        <p:strVal val="visible"/>
                                      </p:to>
                                    </p:set>
                                    <p:anim calcmode="lin" valueType="num">
                                      <p:cBhvr>
                                        <p:cTn id="140" dur="1000" fill="hold"/>
                                        <p:tgtEl>
                                          <p:spTgt spid="186"/>
                                        </p:tgtEl>
                                        <p:attrNameLst>
                                          <p:attrName>ppt_w</p:attrName>
                                        </p:attrNameLst>
                                      </p:cBhvr>
                                      <p:tavLst>
                                        <p:tav tm="0">
                                          <p:val>
                                            <p:fltVal val="0"/>
                                          </p:val>
                                        </p:tav>
                                        <p:tav tm="100000">
                                          <p:val>
                                            <p:strVal val="#ppt_w"/>
                                          </p:val>
                                        </p:tav>
                                      </p:tavLst>
                                    </p:anim>
                                    <p:anim calcmode="lin" valueType="num">
                                      <p:cBhvr>
                                        <p:cTn id="141" dur="1000" fill="hold"/>
                                        <p:tgtEl>
                                          <p:spTgt spid="186"/>
                                        </p:tgtEl>
                                        <p:attrNameLst>
                                          <p:attrName>ppt_h</p:attrName>
                                        </p:attrNameLst>
                                      </p:cBhvr>
                                      <p:tavLst>
                                        <p:tav tm="0">
                                          <p:val>
                                            <p:fltVal val="0"/>
                                          </p:val>
                                        </p:tav>
                                        <p:tav tm="100000">
                                          <p:val>
                                            <p:strVal val="#ppt_h"/>
                                          </p:val>
                                        </p:tav>
                                      </p:tavLst>
                                    </p:anim>
                                  </p:childTnLst>
                                </p:cTn>
                              </p:par>
                              <p:par>
                                <p:cTn id="142" presetID="23" presetClass="entr" presetSubtype="16" fill="hold" grpId="0" nodeType="withEffect">
                                  <p:stCondLst>
                                    <p:cond delay="3500"/>
                                  </p:stCondLst>
                                  <p:childTnLst>
                                    <p:set>
                                      <p:cBhvr>
                                        <p:cTn id="143" dur="1" fill="hold">
                                          <p:stCondLst>
                                            <p:cond delay="0"/>
                                          </p:stCondLst>
                                        </p:cTn>
                                        <p:tgtEl>
                                          <p:spTgt spid="184"/>
                                        </p:tgtEl>
                                        <p:attrNameLst>
                                          <p:attrName>style.visibility</p:attrName>
                                        </p:attrNameLst>
                                      </p:cBhvr>
                                      <p:to>
                                        <p:strVal val="visible"/>
                                      </p:to>
                                    </p:set>
                                    <p:anim calcmode="lin" valueType="num">
                                      <p:cBhvr>
                                        <p:cTn id="144" dur="1000" fill="hold"/>
                                        <p:tgtEl>
                                          <p:spTgt spid="184"/>
                                        </p:tgtEl>
                                        <p:attrNameLst>
                                          <p:attrName>ppt_w</p:attrName>
                                        </p:attrNameLst>
                                      </p:cBhvr>
                                      <p:tavLst>
                                        <p:tav tm="0">
                                          <p:val>
                                            <p:fltVal val="0"/>
                                          </p:val>
                                        </p:tav>
                                        <p:tav tm="100000">
                                          <p:val>
                                            <p:strVal val="#ppt_w"/>
                                          </p:val>
                                        </p:tav>
                                      </p:tavLst>
                                    </p:anim>
                                    <p:anim calcmode="lin" valueType="num">
                                      <p:cBhvr>
                                        <p:cTn id="145" dur="1000" fill="hold"/>
                                        <p:tgtEl>
                                          <p:spTgt spid="184"/>
                                        </p:tgtEl>
                                        <p:attrNameLst>
                                          <p:attrName>ppt_h</p:attrName>
                                        </p:attrNameLst>
                                      </p:cBhvr>
                                      <p:tavLst>
                                        <p:tav tm="0">
                                          <p:val>
                                            <p:fltVal val="0"/>
                                          </p:val>
                                        </p:tav>
                                        <p:tav tm="100000">
                                          <p:val>
                                            <p:strVal val="#ppt_h"/>
                                          </p:val>
                                        </p:tav>
                                      </p:tavLst>
                                    </p:anim>
                                  </p:childTnLst>
                                </p:cTn>
                              </p:par>
                              <p:par>
                                <p:cTn id="146" presetID="23" presetClass="entr" presetSubtype="16" fill="hold" grpId="0" nodeType="withEffect">
                                  <p:stCondLst>
                                    <p:cond delay="3500"/>
                                  </p:stCondLst>
                                  <p:childTnLst>
                                    <p:set>
                                      <p:cBhvr>
                                        <p:cTn id="147" dur="1" fill="hold">
                                          <p:stCondLst>
                                            <p:cond delay="0"/>
                                          </p:stCondLst>
                                        </p:cTn>
                                        <p:tgtEl>
                                          <p:spTgt spid="182"/>
                                        </p:tgtEl>
                                        <p:attrNameLst>
                                          <p:attrName>style.visibility</p:attrName>
                                        </p:attrNameLst>
                                      </p:cBhvr>
                                      <p:to>
                                        <p:strVal val="visible"/>
                                      </p:to>
                                    </p:set>
                                    <p:anim calcmode="lin" valueType="num">
                                      <p:cBhvr>
                                        <p:cTn id="148" dur="1000" fill="hold"/>
                                        <p:tgtEl>
                                          <p:spTgt spid="182"/>
                                        </p:tgtEl>
                                        <p:attrNameLst>
                                          <p:attrName>ppt_w</p:attrName>
                                        </p:attrNameLst>
                                      </p:cBhvr>
                                      <p:tavLst>
                                        <p:tav tm="0">
                                          <p:val>
                                            <p:fltVal val="0"/>
                                          </p:val>
                                        </p:tav>
                                        <p:tav tm="100000">
                                          <p:val>
                                            <p:strVal val="#ppt_w"/>
                                          </p:val>
                                        </p:tav>
                                      </p:tavLst>
                                    </p:anim>
                                    <p:anim calcmode="lin" valueType="num">
                                      <p:cBhvr>
                                        <p:cTn id="149" dur="1000" fill="hold"/>
                                        <p:tgtEl>
                                          <p:spTgt spid="182"/>
                                        </p:tgtEl>
                                        <p:attrNameLst>
                                          <p:attrName>ppt_h</p:attrName>
                                        </p:attrNameLst>
                                      </p:cBhvr>
                                      <p:tavLst>
                                        <p:tav tm="0">
                                          <p:val>
                                            <p:fltVal val="0"/>
                                          </p:val>
                                        </p:tav>
                                        <p:tav tm="100000">
                                          <p:val>
                                            <p:strVal val="#ppt_h"/>
                                          </p:val>
                                        </p:tav>
                                      </p:tavLst>
                                    </p:anim>
                                  </p:childTnLst>
                                </p:cTn>
                              </p:par>
                              <p:par>
                                <p:cTn id="150" presetID="23" presetClass="entr" presetSubtype="16" fill="hold" grpId="0" nodeType="withEffect">
                                  <p:stCondLst>
                                    <p:cond delay="3500"/>
                                  </p:stCondLst>
                                  <p:childTnLst>
                                    <p:set>
                                      <p:cBhvr>
                                        <p:cTn id="151" dur="1" fill="hold">
                                          <p:stCondLst>
                                            <p:cond delay="0"/>
                                          </p:stCondLst>
                                        </p:cTn>
                                        <p:tgtEl>
                                          <p:spTgt spid="180"/>
                                        </p:tgtEl>
                                        <p:attrNameLst>
                                          <p:attrName>style.visibility</p:attrName>
                                        </p:attrNameLst>
                                      </p:cBhvr>
                                      <p:to>
                                        <p:strVal val="visible"/>
                                      </p:to>
                                    </p:set>
                                    <p:anim calcmode="lin" valueType="num">
                                      <p:cBhvr>
                                        <p:cTn id="152" dur="1000" fill="hold"/>
                                        <p:tgtEl>
                                          <p:spTgt spid="180"/>
                                        </p:tgtEl>
                                        <p:attrNameLst>
                                          <p:attrName>ppt_w</p:attrName>
                                        </p:attrNameLst>
                                      </p:cBhvr>
                                      <p:tavLst>
                                        <p:tav tm="0">
                                          <p:val>
                                            <p:fltVal val="0"/>
                                          </p:val>
                                        </p:tav>
                                        <p:tav tm="100000">
                                          <p:val>
                                            <p:strVal val="#ppt_w"/>
                                          </p:val>
                                        </p:tav>
                                      </p:tavLst>
                                    </p:anim>
                                    <p:anim calcmode="lin" valueType="num">
                                      <p:cBhvr>
                                        <p:cTn id="153" dur="1000" fill="hold"/>
                                        <p:tgtEl>
                                          <p:spTgt spid="180"/>
                                        </p:tgtEl>
                                        <p:attrNameLst>
                                          <p:attrName>ppt_h</p:attrName>
                                        </p:attrNameLst>
                                      </p:cBhvr>
                                      <p:tavLst>
                                        <p:tav tm="0">
                                          <p:val>
                                            <p:fltVal val="0"/>
                                          </p:val>
                                        </p:tav>
                                        <p:tav tm="100000">
                                          <p:val>
                                            <p:strVal val="#ppt_h"/>
                                          </p:val>
                                        </p:tav>
                                      </p:tavLst>
                                    </p:anim>
                                  </p:childTnLst>
                                </p:cTn>
                              </p:par>
                              <p:par>
                                <p:cTn id="154" presetID="23" presetClass="entr" presetSubtype="16" fill="hold" grpId="0" nodeType="withEffect">
                                  <p:stCondLst>
                                    <p:cond delay="3500"/>
                                  </p:stCondLst>
                                  <p:childTnLst>
                                    <p:set>
                                      <p:cBhvr>
                                        <p:cTn id="155" dur="1" fill="hold">
                                          <p:stCondLst>
                                            <p:cond delay="0"/>
                                          </p:stCondLst>
                                        </p:cTn>
                                        <p:tgtEl>
                                          <p:spTgt spid="178"/>
                                        </p:tgtEl>
                                        <p:attrNameLst>
                                          <p:attrName>style.visibility</p:attrName>
                                        </p:attrNameLst>
                                      </p:cBhvr>
                                      <p:to>
                                        <p:strVal val="visible"/>
                                      </p:to>
                                    </p:set>
                                    <p:anim calcmode="lin" valueType="num">
                                      <p:cBhvr>
                                        <p:cTn id="156" dur="1000" fill="hold"/>
                                        <p:tgtEl>
                                          <p:spTgt spid="178"/>
                                        </p:tgtEl>
                                        <p:attrNameLst>
                                          <p:attrName>ppt_w</p:attrName>
                                        </p:attrNameLst>
                                      </p:cBhvr>
                                      <p:tavLst>
                                        <p:tav tm="0">
                                          <p:val>
                                            <p:fltVal val="0"/>
                                          </p:val>
                                        </p:tav>
                                        <p:tav tm="100000">
                                          <p:val>
                                            <p:strVal val="#ppt_w"/>
                                          </p:val>
                                        </p:tav>
                                      </p:tavLst>
                                    </p:anim>
                                    <p:anim calcmode="lin" valueType="num">
                                      <p:cBhvr>
                                        <p:cTn id="157" dur="1000" fill="hold"/>
                                        <p:tgtEl>
                                          <p:spTgt spid="178"/>
                                        </p:tgtEl>
                                        <p:attrNameLst>
                                          <p:attrName>ppt_h</p:attrName>
                                        </p:attrNameLst>
                                      </p:cBhvr>
                                      <p:tavLst>
                                        <p:tav tm="0">
                                          <p:val>
                                            <p:fltVal val="0"/>
                                          </p:val>
                                        </p:tav>
                                        <p:tav tm="100000">
                                          <p:val>
                                            <p:strVal val="#ppt_h"/>
                                          </p:val>
                                        </p:tav>
                                      </p:tavLst>
                                    </p:anim>
                                  </p:childTnLst>
                                </p:cTn>
                              </p:par>
                              <p:par>
                                <p:cTn id="158" presetID="23" presetClass="entr" presetSubtype="16" fill="hold" grpId="0" nodeType="withEffect">
                                  <p:stCondLst>
                                    <p:cond delay="3500"/>
                                  </p:stCondLst>
                                  <p:childTnLst>
                                    <p:set>
                                      <p:cBhvr>
                                        <p:cTn id="159" dur="1" fill="hold">
                                          <p:stCondLst>
                                            <p:cond delay="0"/>
                                          </p:stCondLst>
                                        </p:cTn>
                                        <p:tgtEl>
                                          <p:spTgt spid="176"/>
                                        </p:tgtEl>
                                        <p:attrNameLst>
                                          <p:attrName>style.visibility</p:attrName>
                                        </p:attrNameLst>
                                      </p:cBhvr>
                                      <p:to>
                                        <p:strVal val="visible"/>
                                      </p:to>
                                    </p:set>
                                    <p:anim calcmode="lin" valueType="num">
                                      <p:cBhvr>
                                        <p:cTn id="160" dur="1000" fill="hold"/>
                                        <p:tgtEl>
                                          <p:spTgt spid="176"/>
                                        </p:tgtEl>
                                        <p:attrNameLst>
                                          <p:attrName>ppt_w</p:attrName>
                                        </p:attrNameLst>
                                      </p:cBhvr>
                                      <p:tavLst>
                                        <p:tav tm="0">
                                          <p:val>
                                            <p:fltVal val="0"/>
                                          </p:val>
                                        </p:tav>
                                        <p:tav tm="100000">
                                          <p:val>
                                            <p:strVal val="#ppt_w"/>
                                          </p:val>
                                        </p:tav>
                                      </p:tavLst>
                                    </p:anim>
                                    <p:anim calcmode="lin" valueType="num">
                                      <p:cBhvr>
                                        <p:cTn id="161" dur="1000" fill="hold"/>
                                        <p:tgtEl>
                                          <p:spTgt spid="176"/>
                                        </p:tgtEl>
                                        <p:attrNameLst>
                                          <p:attrName>ppt_h</p:attrName>
                                        </p:attrNameLst>
                                      </p:cBhvr>
                                      <p:tavLst>
                                        <p:tav tm="0">
                                          <p:val>
                                            <p:fltVal val="0"/>
                                          </p:val>
                                        </p:tav>
                                        <p:tav tm="100000">
                                          <p:val>
                                            <p:strVal val="#ppt_h"/>
                                          </p:val>
                                        </p:tav>
                                      </p:tavLst>
                                    </p:anim>
                                  </p:childTnLst>
                                </p:cTn>
                              </p:par>
                              <p:par>
                                <p:cTn id="162" presetID="23" presetClass="entr" presetSubtype="16" fill="hold" grpId="0" nodeType="withEffect">
                                  <p:stCondLst>
                                    <p:cond delay="3500"/>
                                  </p:stCondLst>
                                  <p:childTnLst>
                                    <p:set>
                                      <p:cBhvr>
                                        <p:cTn id="163" dur="1" fill="hold">
                                          <p:stCondLst>
                                            <p:cond delay="0"/>
                                          </p:stCondLst>
                                        </p:cTn>
                                        <p:tgtEl>
                                          <p:spTgt spid="174"/>
                                        </p:tgtEl>
                                        <p:attrNameLst>
                                          <p:attrName>style.visibility</p:attrName>
                                        </p:attrNameLst>
                                      </p:cBhvr>
                                      <p:to>
                                        <p:strVal val="visible"/>
                                      </p:to>
                                    </p:set>
                                    <p:anim calcmode="lin" valueType="num">
                                      <p:cBhvr>
                                        <p:cTn id="164" dur="1000" fill="hold"/>
                                        <p:tgtEl>
                                          <p:spTgt spid="174"/>
                                        </p:tgtEl>
                                        <p:attrNameLst>
                                          <p:attrName>ppt_w</p:attrName>
                                        </p:attrNameLst>
                                      </p:cBhvr>
                                      <p:tavLst>
                                        <p:tav tm="0">
                                          <p:val>
                                            <p:fltVal val="0"/>
                                          </p:val>
                                        </p:tav>
                                        <p:tav tm="100000">
                                          <p:val>
                                            <p:strVal val="#ppt_w"/>
                                          </p:val>
                                        </p:tav>
                                      </p:tavLst>
                                    </p:anim>
                                    <p:anim calcmode="lin" valueType="num">
                                      <p:cBhvr>
                                        <p:cTn id="165" dur="1000" fill="hold"/>
                                        <p:tgtEl>
                                          <p:spTgt spid="174"/>
                                        </p:tgtEl>
                                        <p:attrNameLst>
                                          <p:attrName>ppt_h</p:attrName>
                                        </p:attrNameLst>
                                      </p:cBhvr>
                                      <p:tavLst>
                                        <p:tav tm="0">
                                          <p:val>
                                            <p:fltVal val="0"/>
                                          </p:val>
                                        </p:tav>
                                        <p:tav tm="100000">
                                          <p:val>
                                            <p:strVal val="#ppt_h"/>
                                          </p:val>
                                        </p:tav>
                                      </p:tavLst>
                                    </p:anim>
                                  </p:childTnLst>
                                </p:cTn>
                              </p:par>
                              <p:par>
                                <p:cTn id="166" presetID="23" presetClass="entr" presetSubtype="16" fill="hold" grpId="0" nodeType="withEffect">
                                  <p:stCondLst>
                                    <p:cond delay="3500"/>
                                  </p:stCondLst>
                                  <p:childTnLst>
                                    <p:set>
                                      <p:cBhvr>
                                        <p:cTn id="167" dur="1" fill="hold">
                                          <p:stCondLst>
                                            <p:cond delay="0"/>
                                          </p:stCondLst>
                                        </p:cTn>
                                        <p:tgtEl>
                                          <p:spTgt spid="172"/>
                                        </p:tgtEl>
                                        <p:attrNameLst>
                                          <p:attrName>style.visibility</p:attrName>
                                        </p:attrNameLst>
                                      </p:cBhvr>
                                      <p:to>
                                        <p:strVal val="visible"/>
                                      </p:to>
                                    </p:set>
                                    <p:anim calcmode="lin" valueType="num">
                                      <p:cBhvr>
                                        <p:cTn id="168" dur="1000" fill="hold"/>
                                        <p:tgtEl>
                                          <p:spTgt spid="172"/>
                                        </p:tgtEl>
                                        <p:attrNameLst>
                                          <p:attrName>ppt_w</p:attrName>
                                        </p:attrNameLst>
                                      </p:cBhvr>
                                      <p:tavLst>
                                        <p:tav tm="0">
                                          <p:val>
                                            <p:fltVal val="0"/>
                                          </p:val>
                                        </p:tav>
                                        <p:tav tm="100000">
                                          <p:val>
                                            <p:strVal val="#ppt_w"/>
                                          </p:val>
                                        </p:tav>
                                      </p:tavLst>
                                    </p:anim>
                                    <p:anim calcmode="lin" valueType="num">
                                      <p:cBhvr>
                                        <p:cTn id="169" dur="1000" fill="hold"/>
                                        <p:tgtEl>
                                          <p:spTgt spid="172"/>
                                        </p:tgtEl>
                                        <p:attrNameLst>
                                          <p:attrName>ppt_h</p:attrName>
                                        </p:attrNameLst>
                                      </p:cBhvr>
                                      <p:tavLst>
                                        <p:tav tm="0">
                                          <p:val>
                                            <p:fltVal val="0"/>
                                          </p:val>
                                        </p:tav>
                                        <p:tav tm="100000">
                                          <p:val>
                                            <p:strVal val="#ppt_h"/>
                                          </p:val>
                                        </p:tav>
                                      </p:tavLst>
                                    </p:anim>
                                  </p:childTnLst>
                                </p:cTn>
                              </p:par>
                              <p:par>
                                <p:cTn id="170" presetID="23" presetClass="entr" presetSubtype="16" fill="hold" grpId="0" nodeType="withEffect">
                                  <p:stCondLst>
                                    <p:cond delay="3500"/>
                                  </p:stCondLst>
                                  <p:childTnLst>
                                    <p:set>
                                      <p:cBhvr>
                                        <p:cTn id="171" dur="1" fill="hold">
                                          <p:stCondLst>
                                            <p:cond delay="0"/>
                                          </p:stCondLst>
                                        </p:cTn>
                                        <p:tgtEl>
                                          <p:spTgt spid="217"/>
                                        </p:tgtEl>
                                        <p:attrNameLst>
                                          <p:attrName>style.visibility</p:attrName>
                                        </p:attrNameLst>
                                      </p:cBhvr>
                                      <p:to>
                                        <p:strVal val="visible"/>
                                      </p:to>
                                    </p:set>
                                    <p:anim calcmode="lin" valueType="num">
                                      <p:cBhvr>
                                        <p:cTn id="172" dur="1000" fill="hold"/>
                                        <p:tgtEl>
                                          <p:spTgt spid="217"/>
                                        </p:tgtEl>
                                        <p:attrNameLst>
                                          <p:attrName>ppt_w</p:attrName>
                                        </p:attrNameLst>
                                      </p:cBhvr>
                                      <p:tavLst>
                                        <p:tav tm="0">
                                          <p:val>
                                            <p:fltVal val="0"/>
                                          </p:val>
                                        </p:tav>
                                        <p:tav tm="100000">
                                          <p:val>
                                            <p:strVal val="#ppt_w"/>
                                          </p:val>
                                        </p:tav>
                                      </p:tavLst>
                                    </p:anim>
                                    <p:anim calcmode="lin" valueType="num">
                                      <p:cBhvr>
                                        <p:cTn id="173" dur="1000" fill="hold"/>
                                        <p:tgtEl>
                                          <p:spTgt spid="217"/>
                                        </p:tgtEl>
                                        <p:attrNameLst>
                                          <p:attrName>ppt_h</p:attrName>
                                        </p:attrNameLst>
                                      </p:cBhvr>
                                      <p:tavLst>
                                        <p:tav tm="0">
                                          <p:val>
                                            <p:fltVal val="0"/>
                                          </p:val>
                                        </p:tav>
                                        <p:tav tm="100000">
                                          <p:val>
                                            <p:strVal val="#ppt_h"/>
                                          </p:val>
                                        </p:tav>
                                      </p:tavLst>
                                    </p:anim>
                                  </p:childTnLst>
                                </p:cTn>
                              </p:par>
                              <p:par>
                                <p:cTn id="174" presetID="23" presetClass="entr" presetSubtype="16" fill="hold" grpId="0" nodeType="withEffect">
                                  <p:stCondLst>
                                    <p:cond delay="3500"/>
                                  </p:stCondLst>
                                  <p:childTnLst>
                                    <p:set>
                                      <p:cBhvr>
                                        <p:cTn id="175" dur="1" fill="hold">
                                          <p:stCondLst>
                                            <p:cond delay="0"/>
                                          </p:stCondLst>
                                        </p:cTn>
                                        <p:tgtEl>
                                          <p:spTgt spid="285"/>
                                        </p:tgtEl>
                                        <p:attrNameLst>
                                          <p:attrName>style.visibility</p:attrName>
                                        </p:attrNameLst>
                                      </p:cBhvr>
                                      <p:to>
                                        <p:strVal val="visible"/>
                                      </p:to>
                                    </p:set>
                                    <p:anim calcmode="lin" valueType="num">
                                      <p:cBhvr>
                                        <p:cTn id="176" dur="1000" fill="hold"/>
                                        <p:tgtEl>
                                          <p:spTgt spid="285"/>
                                        </p:tgtEl>
                                        <p:attrNameLst>
                                          <p:attrName>ppt_w</p:attrName>
                                        </p:attrNameLst>
                                      </p:cBhvr>
                                      <p:tavLst>
                                        <p:tav tm="0">
                                          <p:val>
                                            <p:fltVal val="0"/>
                                          </p:val>
                                        </p:tav>
                                        <p:tav tm="100000">
                                          <p:val>
                                            <p:strVal val="#ppt_w"/>
                                          </p:val>
                                        </p:tav>
                                      </p:tavLst>
                                    </p:anim>
                                    <p:anim calcmode="lin" valueType="num">
                                      <p:cBhvr>
                                        <p:cTn id="177" dur="1000" fill="hold"/>
                                        <p:tgtEl>
                                          <p:spTgt spid="285"/>
                                        </p:tgtEl>
                                        <p:attrNameLst>
                                          <p:attrName>ppt_h</p:attrName>
                                        </p:attrNameLst>
                                      </p:cBhvr>
                                      <p:tavLst>
                                        <p:tav tm="0">
                                          <p:val>
                                            <p:fltVal val="0"/>
                                          </p:val>
                                        </p:tav>
                                        <p:tav tm="100000">
                                          <p:val>
                                            <p:strVal val="#ppt_h"/>
                                          </p:val>
                                        </p:tav>
                                      </p:tavLst>
                                    </p:anim>
                                  </p:childTnLst>
                                </p:cTn>
                              </p:par>
                              <p:par>
                                <p:cTn id="178" presetID="23" presetClass="entr" presetSubtype="16" fill="hold" grpId="0" nodeType="withEffect">
                                  <p:stCondLst>
                                    <p:cond delay="3500"/>
                                  </p:stCondLst>
                                  <p:childTnLst>
                                    <p:set>
                                      <p:cBhvr>
                                        <p:cTn id="179" dur="1" fill="hold">
                                          <p:stCondLst>
                                            <p:cond delay="0"/>
                                          </p:stCondLst>
                                        </p:cTn>
                                        <p:tgtEl>
                                          <p:spTgt spid="283"/>
                                        </p:tgtEl>
                                        <p:attrNameLst>
                                          <p:attrName>style.visibility</p:attrName>
                                        </p:attrNameLst>
                                      </p:cBhvr>
                                      <p:to>
                                        <p:strVal val="visible"/>
                                      </p:to>
                                    </p:set>
                                    <p:anim calcmode="lin" valueType="num">
                                      <p:cBhvr>
                                        <p:cTn id="180" dur="1000" fill="hold"/>
                                        <p:tgtEl>
                                          <p:spTgt spid="283"/>
                                        </p:tgtEl>
                                        <p:attrNameLst>
                                          <p:attrName>ppt_w</p:attrName>
                                        </p:attrNameLst>
                                      </p:cBhvr>
                                      <p:tavLst>
                                        <p:tav tm="0">
                                          <p:val>
                                            <p:fltVal val="0"/>
                                          </p:val>
                                        </p:tav>
                                        <p:tav tm="100000">
                                          <p:val>
                                            <p:strVal val="#ppt_w"/>
                                          </p:val>
                                        </p:tav>
                                      </p:tavLst>
                                    </p:anim>
                                    <p:anim calcmode="lin" valueType="num">
                                      <p:cBhvr>
                                        <p:cTn id="181" dur="1000" fill="hold"/>
                                        <p:tgtEl>
                                          <p:spTgt spid="283"/>
                                        </p:tgtEl>
                                        <p:attrNameLst>
                                          <p:attrName>ppt_h</p:attrName>
                                        </p:attrNameLst>
                                      </p:cBhvr>
                                      <p:tavLst>
                                        <p:tav tm="0">
                                          <p:val>
                                            <p:fltVal val="0"/>
                                          </p:val>
                                        </p:tav>
                                        <p:tav tm="100000">
                                          <p:val>
                                            <p:strVal val="#ppt_h"/>
                                          </p:val>
                                        </p:tav>
                                      </p:tavLst>
                                    </p:anim>
                                  </p:childTnLst>
                                </p:cTn>
                              </p:par>
                              <p:par>
                                <p:cTn id="182" presetID="23" presetClass="entr" presetSubtype="16" fill="hold" grpId="0" nodeType="withEffect">
                                  <p:stCondLst>
                                    <p:cond delay="3500"/>
                                  </p:stCondLst>
                                  <p:childTnLst>
                                    <p:set>
                                      <p:cBhvr>
                                        <p:cTn id="183" dur="1" fill="hold">
                                          <p:stCondLst>
                                            <p:cond delay="0"/>
                                          </p:stCondLst>
                                        </p:cTn>
                                        <p:tgtEl>
                                          <p:spTgt spid="281"/>
                                        </p:tgtEl>
                                        <p:attrNameLst>
                                          <p:attrName>style.visibility</p:attrName>
                                        </p:attrNameLst>
                                      </p:cBhvr>
                                      <p:to>
                                        <p:strVal val="visible"/>
                                      </p:to>
                                    </p:set>
                                    <p:anim calcmode="lin" valueType="num">
                                      <p:cBhvr>
                                        <p:cTn id="184" dur="1000" fill="hold"/>
                                        <p:tgtEl>
                                          <p:spTgt spid="281"/>
                                        </p:tgtEl>
                                        <p:attrNameLst>
                                          <p:attrName>ppt_w</p:attrName>
                                        </p:attrNameLst>
                                      </p:cBhvr>
                                      <p:tavLst>
                                        <p:tav tm="0">
                                          <p:val>
                                            <p:fltVal val="0"/>
                                          </p:val>
                                        </p:tav>
                                        <p:tav tm="100000">
                                          <p:val>
                                            <p:strVal val="#ppt_w"/>
                                          </p:val>
                                        </p:tav>
                                      </p:tavLst>
                                    </p:anim>
                                    <p:anim calcmode="lin" valueType="num">
                                      <p:cBhvr>
                                        <p:cTn id="185" dur="1000" fill="hold"/>
                                        <p:tgtEl>
                                          <p:spTgt spid="281"/>
                                        </p:tgtEl>
                                        <p:attrNameLst>
                                          <p:attrName>ppt_h</p:attrName>
                                        </p:attrNameLst>
                                      </p:cBhvr>
                                      <p:tavLst>
                                        <p:tav tm="0">
                                          <p:val>
                                            <p:fltVal val="0"/>
                                          </p:val>
                                        </p:tav>
                                        <p:tav tm="100000">
                                          <p:val>
                                            <p:strVal val="#ppt_h"/>
                                          </p:val>
                                        </p:tav>
                                      </p:tavLst>
                                    </p:anim>
                                  </p:childTnLst>
                                </p:cTn>
                              </p:par>
                              <p:par>
                                <p:cTn id="186" presetID="23" presetClass="entr" presetSubtype="16" fill="hold" grpId="0" nodeType="withEffect">
                                  <p:stCondLst>
                                    <p:cond delay="3500"/>
                                  </p:stCondLst>
                                  <p:childTnLst>
                                    <p:set>
                                      <p:cBhvr>
                                        <p:cTn id="187" dur="1" fill="hold">
                                          <p:stCondLst>
                                            <p:cond delay="0"/>
                                          </p:stCondLst>
                                        </p:cTn>
                                        <p:tgtEl>
                                          <p:spTgt spid="279"/>
                                        </p:tgtEl>
                                        <p:attrNameLst>
                                          <p:attrName>style.visibility</p:attrName>
                                        </p:attrNameLst>
                                      </p:cBhvr>
                                      <p:to>
                                        <p:strVal val="visible"/>
                                      </p:to>
                                    </p:set>
                                    <p:anim calcmode="lin" valueType="num">
                                      <p:cBhvr>
                                        <p:cTn id="188" dur="1000" fill="hold"/>
                                        <p:tgtEl>
                                          <p:spTgt spid="279"/>
                                        </p:tgtEl>
                                        <p:attrNameLst>
                                          <p:attrName>ppt_w</p:attrName>
                                        </p:attrNameLst>
                                      </p:cBhvr>
                                      <p:tavLst>
                                        <p:tav tm="0">
                                          <p:val>
                                            <p:fltVal val="0"/>
                                          </p:val>
                                        </p:tav>
                                        <p:tav tm="100000">
                                          <p:val>
                                            <p:strVal val="#ppt_w"/>
                                          </p:val>
                                        </p:tav>
                                      </p:tavLst>
                                    </p:anim>
                                    <p:anim calcmode="lin" valueType="num">
                                      <p:cBhvr>
                                        <p:cTn id="189" dur="1000" fill="hold"/>
                                        <p:tgtEl>
                                          <p:spTgt spid="279"/>
                                        </p:tgtEl>
                                        <p:attrNameLst>
                                          <p:attrName>ppt_h</p:attrName>
                                        </p:attrNameLst>
                                      </p:cBhvr>
                                      <p:tavLst>
                                        <p:tav tm="0">
                                          <p:val>
                                            <p:fltVal val="0"/>
                                          </p:val>
                                        </p:tav>
                                        <p:tav tm="100000">
                                          <p:val>
                                            <p:strVal val="#ppt_h"/>
                                          </p:val>
                                        </p:tav>
                                      </p:tavLst>
                                    </p:anim>
                                  </p:childTnLst>
                                </p:cTn>
                              </p:par>
                              <p:par>
                                <p:cTn id="190" presetID="23" presetClass="entr" presetSubtype="16" fill="hold" grpId="0" nodeType="withEffect">
                                  <p:stCondLst>
                                    <p:cond delay="3500"/>
                                  </p:stCondLst>
                                  <p:childTnLst>
                                    <p:set>
                                      <p:cBhvr>
                                        <p:cTn id="191" dur="1" fill="hold">
                                          <p:stCondLst>
                                            <p:cond delay="0"/>
                                          </p:stCondLst>
                                        </p:cTn>
                                        <p:tgtEl>
                                          <p:spTgt spid="277"/>
                                        </p:tgtEl>
                                        <p:attrNameLst>
                                          <p:attrName>style.visibility</p:attrName>
                                        </p:attrNameLst>
                                      </p:cBhvr>
                                      <p:to>
                                        <p:strVal val="visible"/>
                                      </p:to>
                                    </p:set>
                                    <p:anim calcmode="lin" valueType="num">
                                      <p:cBhvr>
                                        <p:cTn id="192" dur="1000" fill="hold"/>
                                        <p:tgtEl>
                                          <p:spTgt spid="277"/>
                                        </p:tgtEl>
                                        <p:attrNameLst>
                                          <p:attrName>ppt_w</p:attrName>
                                        </p:attrNameLst>
                                      </p:cBhvr>
                                      <p:tavLst>
                                        <p:tav tm="0">
                                          <p:val>
                                            <p:fltVal val="0"/>
                                          </p:val>
                                        </p:tav>
                                        <p:tav tm="100000">
                                          <p:val>
                                            <p:strVal val="#ppt_w"/>
                                          </p:val>
                                        </p:tav>
                                      </p:tavLst>
                                    </p:anim>
                                    <p:anim calcmode="lin" valueType="num">
                                      <p:cBhvr>
                                        <p:cTn id="193" dur="1000" fill="hold"/>
                                        <p:tgtEl>
                                          <p:spTgt spid="277"/>
                                        </p:tgtEl>
                                        <p:attrNameLst>
                                          <p:attrName>ppt_h</p:attrName>
                                        </p:attrNameLst>
                                      </p:cBhvr>
                                      <p:tavLst>
                                        <p:tav tm="0">
                                          <p:val>
                                            <p:fltVal val="0"/>
                                          </p:val>
                                        </p:tav>
                                        <p:tav tm="100000">
                                          <p:val>
                                            <p:strVal val="#ppt_h"/>
                                          </p:val>
                                        </p:tav>
                                      </p:tavLst>
                                    </p:anim>
                                  </p:childTnLst>
                                </p:cTn>
                              </p:par>
                              <p:par>
                                <p:cTn id="194" presetID="23" presetClass="entr" presetSubtype="16" fill="hold" grpId="0" nodeType="withEffect">
                                  <p:stCondLst>
                                    <p:cond delay="3500"/>
                                  </p:stCondLst>
                                  <p:childTnLst>
                                    <p:set>
                                      <p:cBhvr>
                                        <p:cTn id="195" dur="1" fill="hold">
                                          <p:stCondLst>
                                            <p:cond delay="0"/>
                                          </p:stCondLst>
                                        </p:cTn>
                                        <p:tgtEl>
                                          <p:spTgt spid="275"/>
                                        </p:tgtEl>
                                        <p:attrNameLst>
                                          <p:attrName>style.visibility</p:attrName>
                                        </p:attrNameLst>
                                      </p:cBhvr>
                                      <p:to>
                                        <p:strVal val="visible"/>
                                      </p:to>
                                    </p:set>
                                    <p:anim calcmode="lin" valueType="num">
                                      <p:cBhvr>
                                        <p:cTn id="196" dur="1000" fill="hold"/>
                                        <p:tgtEl>
                                          <p:spTgt spid="275"/>
                                        </p:tgtEl>
                                        <p:attrNameLst>
                                          <p:attrName>ppt_w</p:attrName>
                                        </p:attrNameLst>
                                      </p:cBhvr>
                                      <p:tavLst>
                                        <p:tav tm="0">
                                          <p:val>
                                            <p:fltVal val="0"/>
                                          </p:val>
                                        </p:tav>
                                        <p:tav tm="100000">
                                          <p:val>
                                            <p:strVal val="#ppt_w"/>
                                          </p:val>
                                        </p:tav>
                                      </p:tavLst>
                                    </p:anim>
                                    <p:anim calcmode="lin" valueType="num">
                                      <p:cBhvr>
                                        <p:cTn id="197" dur="1000" fill="hold"/>
                                        <p:tgtEl>
                                          <p:spTgt spid="275"/>
                                        </p:tgtEl>
                                        <p:attrNameLst>
                                          <p:attrName>ppt_h</p:attrName>
                                        </p:attrNameLst>
                                      </p:cBhvr>
                                      <p:tavLst>
                                        <p:tav tm="0">
                                          <p:val>
                                            <p:fltVal val="0"/>
                                          </p:val>
                                        </p:tav>
                                        <p:tav tm="100000">
                                          <p:val>
                                            <p:strVal val="#ppt_h"/>
                                          </p:val>
                                        </p:tav>
                                      </p:tavLst>
                                    </p:anim>
                                  </p:childTnLst>
                                </p:cTn>
                              </p:par>
                              <p:par>
                                <p:cTn id="198" presetID="23" presetClass="entr" presetSubtype="16" fill="hold" grpId="0" nodeType="withEffect">
                                  <p:stCondLst>
                                    <p:cond delay="3500"/>
                                  </p:stCondLst>
                                  <p:childTnLst>
                                    <p:set>
                                      <p:cBhvr>
                                        <p:cTn id="199" dur="1" fill="hold">
                                          <p:stCondLst>
                                            <p:cond delay="0"/>
                                          </p:stCondLst>
                                        </p:cTn>
                                        <p:tgtEl>
                                          <p:spTgt spid="273"/>
                                        </p:tgtEl>
                                        <p:attrNameLst>
                                          <p:attrName>style.visibility</p:attrName>
                                        </p:attrNameLst>
                                      </p:cBhvr>
                                      <p:to>
                                        <p:strVal val="visible"/>
                                      </p:to>
                                    </p:set>
                                    <p:anim calcmode="lin" valueType="num">
                                      <p:cBhvr>
                                        <p:cTn id="200" dur="1000" fill="hold"/>
                                        <p:tgtEl>
                                          <p:spTgt spid="273"/>
                                        </p:tgtEl>
                                        <p:attrNameLst>
                                          <p:attrName>ppt_w</p:attrName>
                                        </p:attrNameLst>
                                      </p:cBhvr>
                                      <p:tavLst>
                                        <p:tav tm="0">
                                          <p:val>
                                            <p:fltVal val="0"/>
                                          </p:val>
                                        </p:tav>
                                        <p:tav tm="100000">
                                          <p:val>
                                            <p:strVal val="#ppt_w"/>
                                          </p:val>
                                        </p:tav>
                                      </p:tavLst>
                                    </p:anim>
                                    <p:anim calcmode="lin" valueType="num">
                                      <p:cBhvr>
                                        <p:cTn id="201" dur="1000" fill="hold"/>
                                        <p:tgtEl>
                                          <p:spTgt spid="273"/>
                                        </p:tgtEl>
                                        <p:attrNameLst>
                                          <p:attrName>ppt_h</p:attrName>
                                        </p:attrNameLst>
                                      </p:cBhvr>
                                      <p:tavLst>
                                        <p:tav tm="0">
                                          <p:val>
                                            <p:fltVal val="0"/>
                                          </p:val>
                                        </p:tav>
                                        <p:tav tm="100000">
                                          <p:val>
                                            <p:strVal val="#ppt_h"/>
                                          </p:val>
                                        </p:tav>
                                      </p:tavLst>
                                    </p:anim>
                                  </p:childTnLst>
                                </p:cTn>
                              </p:par>
                              <p:par>
                                <p:cTn id="202" presetID="23" presetClass="entr" presetSubtype="16" fill="hold" grpId="0" nodeType="withEffect">
                                  <p:stCondLst>
                                    <p:cond delay="3500"/>
                                  </p:stCondLst>
                                  <p:childTnLst>
                                    <p:set>
                                      <p:cBhvr>
                                        <p:cTn id="203" dur="1" fill="hold">
                                          <p:stCondLst>
                                            <p:cond delay="0"/>
                                          </p:stCondLst>
                                        </p:cTn>
                                        <p:tgtEl>
                                          <p:spTgt spid="271"/>
                                        </p:tgtEl>
                                        <p:attrNameLst>
                                          <p:attrName>style.visibility</p:attrName>
                                        </p:attrNameLst>
                                      </p:cBhvr>
                                      <p:to>
                                        <p:strVal val="visible"/>
                                      </p:to>
                                    </p:set>
                                    <p:anim calcmode="lin" valueType="num">
                                      <p:cBhvr>
                                        <p:cTn id="204" dur="1000" fill="hold"/>
                                        <p:tgtEl>
                                          <p:spTgt spid="271"/>
                                        </p:tgtEl>
                                        <p:attrNameLst>
                                          <p:attrName>ppt_w</p:attrName>
                                        </p:attrNameLst>
                                      </p:cBhvr>
                                      <p:tavLst>
                                        <p:tav tm="0">
                                          <p:val>
                                            <p:fltVal val="0"/>
                                          </p:val>
                                        </p:tav>
                                        <p:tav tm="100000">
                                          <p:val>
                                            <p:strVal val="#ppt_w"/>
                                          </p:val>
                                        </p:tav>
                                      </p:tavLst>
                                    </p:anim>
                                    <p:anim calcmode="lin" valueType="num">
                                      <p:cBhvr>
                                        <p:cTn id="205" dur="1000" fill="hold"/>
                                        <p:tgtEl>
                                          <p:spTgt spid="271"/>
                                        </p:tgtEl>
                                        <p:attrNameLst>
                                          <p:attrName>ppt_h</p:attrName>
                                        </p:attrNameLst>
                                      </p:cBhvr>
                                      <p:tavLst>
                                        <p:tav tm="0">
                                          <p:val>
                                            <p:fltVal val="0"/>
                                          </p:val>
                                        </p:tav>
                                        <p:tav tm="100000">
                                          <p:val>
                                            <p:strVal val="#ppt_h"/>
                                          </p:val>
                                        </p:tav>
                                      </p:tavLst>
                                    </p:anim>
                                  </p:childTnLst>
                                </p:cTn>
                              </p:par>
                              <p:par>
                                <p:cTn id="206" presetID="23" presetClass="entr" presetSubtype="16" fill="hold" grpId="0" nodeType="withEffect">
                                  <p:stCondLst>
                                    <p:cond delay="3500"/>
                                  </p:stCondLst>
                                  <p:childTnLst>
                                    <p:set>
                                      <p:cBhvr>
                                        <p:cTn id="207" dur="1" fill="hold">
                                          <p:stCondLst>
                                            <p:cond delay="0"/>
                                          </p:stCondLst>
                                        </p:cTn>
                                        <p:tgtEl>
                                          <p:spTgt spid="269"/>
                                        </p:tgtEl>
                                        <p:attrNameLst>
                                          <p:attrName>style.visibility</p:attrName>
                                        </p:attrNameLst>
                                      </p:cBhvr>
                                      <p:to>
                                        <p:strVal val="visible"/>
                                      </p:to>
                                    </p:set>
                                    <p:anim calcmode="lin" valueType="num">
                                      <p:cBhvr>
                                        <p:cTn id="208" dur="1000" fill="hold"/>
                                        <p:tgtEl>
                                          <p:spTgt spid="269"/>
                                        </p:tgtEl>
                                        <p:attrNameLst>
                                          <p:attrName>ppt_w</p:attrName>
                                        </p:attrNameLst>
                                      </p:cBhvr>
                                      <p:tavLst>
                                        <p:tav tm="0">
                                          <p:val>
                                            <p:fltVal val="0"/>
                                          </p:val>
                                        </p:tav>
                                        <p:tav tm="100000">
                                          <p:val>
                                            <p:strVal val="#ppt_w"/>
                                          </p:val>
                                        </p:tav>
                                      </p:tavLst>
                                    </p:anim>
                                    <p:anim calcmode="lin" valueType="num">
                                      <p:cBhvr>
                                        <p:cTn id="209" dur="1000" fill="hold"/>
                                        <p:tgtEl>
                                          <p:spTgt spid="269"/>
                                        </p:tgtEl>
                                        <p:attrNameLst>
                                          <p:attrName>ppt_h</p:attrName>
                                        </p:attrNameLst>
                                      </p:cBhvr>
                                      <p:tavLst>
                                        <p:tav tm="0">
                                          <p:val>
                                            <p:fltVal val="0"/>
                                          </p:val>
                                        </p:tav>
                                        <p:tav tm="100000">
                                          <p:val>
                                            <p:strVal val="#ppt_h"/>
                                          </p:val>
                                        </p:tav>
                                      </p:tavLst>
                                    </p:anim>
                                  </p:childTnLst>
                                </p:cTn>
                              </p:par>
                              <p:par>
                                <p:cTn id="210" presetID="23" presetClass="entr" presetSubtype="16" fill="hold" grpId="0" nodeType="withEffect">
                                  <p:stCondLst>
                                    <p:cond delay="3500"/>
                                  </p:stCondLst>
                                  <p:childTnLst>
                                    <p:set>
                                      <p:cBhvr>
                                        <p:cTn id="211" dur="1" fill="hold">
                                          <p:stCondLst>
                                            <p:cond delay="0"/>
                                          </p:stCondLst>
                                        </p:cTn>
                                        <p:tgtEl>
                                          <p:spTgt spid="267"/>
                                        </p:tgtEl>
                                        <p:attrNameLst>
                                          <p:attrName>style.visibility</p:attrName>
                                        </p:attrNameLst>
                                      </p:cBhvr>
                                      <p:to>
                                        <p:strVal val="visible"/>
                                      </p:to>
                                    </p:set>
                                    <p:anim calcmode="lin" valueType="num">
                                      <p:cBhvr>
                                        <p:cTn id="212" dur="1000" fill="hold"/>
                                        <p:tgtEl>
                                          <p:spTgt spid="267"/>
                                        </p:tgtEl>
                                        <p:attrNameLst>
                                          <p:attrName>ppt_w</p:attrName>
                                        </p:attrNameLst>
                                      </p:cBhvr>
                                      <p:tavLst>
                                        <p:tav tm="0">
                                          <p:val>
                                            <p:fltVal val="0"/>
                                          </p:val>
                                        </p:tav>
                                        <p:tav tm="100000">
                                          <p:val>
                                            <p:strVal val="#ppt_w"/>
                                          </p:val>
                                        </p:tav>
                                      </p:tavLst>
                                    </p:anim>
                                    <p:anim calcmode="lin" valueType="num">
                                      <p:cBhvr>
                                        <p:cTn id="213" dur="1000" fill="hold"/>
                                        <p:tgtEl>
                                          <p:spTgt spid="267"/>
                                        </p:tgtEl>
                                        <p:attrNameLst>
                                          <p:attrName>ppt_h</p:attrName>
                                        </p:attrNameLst>
                                      </p:cBhvr>
                                      <p:tavLst>
                                        <p:tav tm="0">
                                          <p:val>
                                            <p:fltVal val="0"/>
                                          </p:val>
                                        </p:tav>
                                        <p:tav tm="100000">
                                          <p:val>
                                            <p:strVal val="#ppt_h"/>
                                          </p:val>
                                        </p:tav>
                                      </p:tavLst>
                                    </p:anim>
                                  </p:childTnLst>
                                </p:cTn>
                              </p:par>
                              <p:par>
                                <p:cTn id="214" presetID="23" presetClass="entr" presetSubtype="16" fill="hold" grpId="0" nodeType="withEffect">
                                  <p:stCondLst>
                                    <p:cond delay="3500"/>
                                  </p:stCondLst>
                                  <p:childTnLst>
                                    <p:set>
                                      <p:cBhvr>
                                        <p:cTn id="215" dur="1" fill="hold">
                                          <p:stCondLst>
                                            <p:cond delay="0"/>
                                          </p:stCondLst>
                                        </p:cTn>
                                        <p:tgtEl>
                                          <p:spTgt spid="220"/>
                                        </p:tgtEl>
                                        <p:attrNameLst>
                                          <p:attrName>style.visibility</p:attrName>
                                        </p:attrNameLst>
                                      </p:cBhvr>
                                      <p:to>
                                        <p:strVal val="visible"/>
                                      </p:to>
                                    </p:set>
                                    <p:anim calcmode="lin" valueType="num">
                                      <p:cBhvr>
                                        <p:cTn id="216" dur="1000" fill="hold"/>
                                        <p:tgtEl>
                                          <p:spTgt spid="220"/>
                                        </p:tgtEl>
                                        <p:attrNameLst>
                                          <p:attrName>ppt_w</p:attrName>
                                        </p:attrNameLst>
                                      </p:cBhvr>
                                      <p:tavLst>
                                        <p:tav tm="0">
                                          <p:val>
                                            <p:fltVal val="0"/>
                                          </p:val>
                                        </p:tav>
                                        <p:tav tm="100000">
                                          <p:val>
                                            <p:strVal val="#ppt_w"/>
                                          </p:val>
                                        </p:tav>
                                      </p:tavLst>
                                    </p:anim>
                                    <p:anim calcmode="lin" valueType="num">
                                      <p:cBhvr>
                                        <p:cTn id="217" dur="1000" fill="hold"/>
                                        <p:tgtEl>
                                          <p:spTgt spid="220"/>
                                        </p:tgtEl>
                                        <p:attrNameLst>
                                          <p:attrName>ppt_h</p:attrName>
                                        </p:attrNameLst>
                                      </p:cBhvr>
                                      <p:tavLst>
                                        <p:tav tm="0">
                                          <p:val>
                                            <p:fltVal val="0"/>
                                          </p:val>
                                        </p:tav>
                                        <p:tav tm="100000">
                                          <p:val>
                                            <p:strVal val="#ppt_h"/>
                                          </p:val>
                                        </p:tav>
                                      </p:tavLst>
                                    </p:anim>
                                  </p:childTnLst>
                                </p:cTn>
                              </p:par>
                              <p:par>
                                <p:cTn id="218" presetID="23" presetClass="entr" presetSubtype="16" fill="hold" grpId="0" nodeType="withEffect">
                                  <p:stCondLst>
                                    <p:cond delay="3500"/>
                                  </p:stCondLst>
                                  <p:childTnLst>
                                    <p:set>
                                      <p:cBhvr>
                                        <p:cTn id="219" dur="1" fill="hold">
                                          <p:stCondLst>
                                            <p:cond delay="0"/>
                                          </p:stCondLst>
                                        </p:cTn>
                                        <p:tgtEl>
                                          <p:spTgt spid="316"/>
                                        </p:tgtEl>
                                        <p:attrNameLst>
                                          <p:attrName>style.visibility</p:attrName>
                                        </p:attrNameLst>
                                      </p:cBhvr>
                                      <p:to>
                                        <p:strVal val="visible"/>
                                      </p:to>
                                    </p:set>
                                    <p:anim calcmode="lin" valueType="num">
                                      <p:cBhvr>
                                        <p:cTn id="220" dur="1000" fill="hold"/>
                                        <p:tgtEl>
                                          <p:spTgt spid="316"/>
                                        </p:tgtEl>
                                        <p:attrNameLst>
                                          <p:attrName>ppt_w</p:attrName>
                                        </p:attrNameLst>
                                      </p:cBhvr>
                                      <p:tavLst>
                                        <p:tav tm="0">
                                          <p:val>
                                            <p:fltVal val="0"/>
                                          </p:val>
                                        </p:tav>
                                        <p:tav tm="100000">
                                          <p:val>
                                            <p:strVal val="#ppt_w"/>
                                          </p:val>
                                        </p:tav>
                                      </p:tavLst>
                                    </p:anim>
                                    <p:anim calcmode="lin" valueType="num">
                                      <p:cBhvr>
                                        <p:cTn id="221" dur="1000" fill="hold"/>
                                        <p:tgtEl>
                                          <p:spTgt spid="316"/>
                                        </p:tgtEl>
                                        <p:attrNameLst>
                                          <p:attrName>ppt_h</p:attrName>
                                        </p:attrNameLst>
                                      </p:cBhvr>
                                      <p:tavLst>
                                        <p:tav tm="0">
                                          <p:val>
                                            <p:fltVal val="0"/>
                                          </p:val>
                                        </p:tav>
                                        <p:tav tm="100000">
                                          <p:val>
                                            <p:strVal val="#ppt_h"/>
                                          </p:val>
                                        </p:tav>
                                      </p:tavLst>
                                    </p:anim>
                                  </p:childTnLst>
                                </p:cTn>
                              </p:par>
                              <p:par>
                                <p:cTn id="222" presetID="23" presetClass="entr" presetSubtype="16" fill="hold" grpId="0" nodeType="withEffect">
                                  <p:stCondLst>
                                    <p:cond delay="3500"/>
                                  </p:stCondLst>
                                  <p:childTnLst>
                                    <p:set>
                                      <p:cBhvr>
                                        <p:cTn id="223" dur="1" fill="hold">
                                          <p:stCondLst>
                                            <p:cond delay="0"/>
                                          </p:stCondLst>
                                        </p:cTn>
                                        <p:tgtEl>
                                          <p:spTgt spid="314"/>
                                        </p:tgtEl>
                                        <p:attrNameLst>
                                          <p:attrName>style.visibility</p:attrName>
                                        </p:attrNameLst>
                                      </p:cBhvr>
                                      <p:to>
                                        <p:strVal val="visible"/>
                                      </p:to>
                                    </p:set>
                                    <p:anim calcmode="lin" valueType="num">
                                      <p:cBhvr>
                                        <p:cTn id="224" dur="1000" fill="hold"/>
                                        <p:tgtEl>
                                          <p:spTgt spid="314"/>
                                        </p:tgtEl>
                                        <p:attrNameLst>
                                          <p:attrName>ppt_w</p:attrName>
                                        </p:attrNameLst>
                                      </p:cBhvr>
                                      <p:tavLst>
                                        <p:tav tm="0">
                                          <p:val>
                                            <p:fltVal val="0"/>
                                          </p:val>
                                        </p:tav>
                                        <p:tav tm="100000">
                                          <p:val>
                                            <p:strVal val="#ppt_w"/>
                                          </p:val>
                                        </p:tav>
                                      </p:tavLst>
                                    </p:anim>
                                    <p:anim calcmode="lin" valueType="num">
                                      <p:cBhvr>
                                        <p:cTn id="225" dur="1000" fill="hold"/>
                                        <p:tgtEl>
                                          <p:spTgt spid="314"/>
                                        </p:tgtEl>
                                        <p:attrNameLst>
                                          <p:attrName>ppt_h</p:attrName>
                                        </p:attrNameLst>
                                      </p:cBhvr>
                                      <p:tavLst>
                                        <p:tav tm="0">
                                          <p:val>
                                            <p:fltVal val="0"/>
                                          </p:val>
                                        </p:tav>
                                        <p:tav tm="100000">
                                          <p:val>
                                            <p:strVal val="#ppt_h"/>
                                          </p:val>
                                        </p:tav>
                                      </p:tavLst>
                                    </p:anim>
                                  </p:childTnLst>
                                </p:cTn>
                              </p:par>
                              <p:par>
                                <p:cTn id="226" presetID="23" presetClass="entr" presetSubtype="16" fill="hold" grpId="0" nodeType="withEffect">
                                  <p:stCondLst>
                                    <p:cond delay="3500"/>
                                  </p:stCondLst>
                                  <p:childTnLst>
                                    <p:set>
                                      <p:cBhvr>
                                        <p:cTn id="227" dur="1" fill="hold">
                                          <p:stCondLst>
                                            <p:cond delay="0"/>
                                          </p:stCondLst>
                                        </p:cTn>
                                        <p:tgtEl>
                                          <p:spTgt spid="312"/>
                                        </p:tgtEl>
                                        <p:attrNameLst>
                                          <p:attrName>style.visibility</p:attrName>
                                        </p:attrNameLst>
                                      </p:cBhvr>
                                      <p:to>
                                        <p:strVal val="visible"/>
                                      </p:to>
                                    </p:set>
                                    <p:anim calcmode="lin" valueType="num">
                                      <p:cBhvr>
                                        <p:cTn id="228" dur="1000" fill="hold"/>
                                        <p:tgtEl>
                                          <p:spTgt spid="312"/>
                                        </p:tgtEl>
                                        <p:attrNameLst>
                                          <p:attrName>ppt_w</p:attrName>
                                        </p:attrNameLst>
                                      </p:cBhvr>
                                      <p:tavLst>
                                        <p:tav tm="0">
                                          <p:val>
                                            <p:fltVal val="0"/>
                                          </p:val>
                                        </p:tav>
                                        <p:tav tm="100000">
                                          <p:val>
                                            <p:strVal val="#ppt_w"/>
                                          </p:val>
                                        </p:tav>
                                      </p:tavLst>
                                    </p:anim>
                                    <p:anim calcmode="lin" valueType="num">
                                      <p:cBhvr>
                                        <p:cTn id="229" dur="1000" fill="hold"/>
                                        <p:tgtEl>
                                          <p:spTgt spid="312"/>
                                        </p:tgtEl>
                                        <p:attrNameLst>
                                          <p:attrName>ppt_h</p:attrName>
                                        </p:attrNameLst>
                                      </p:cBhvr>
                                      <p:tavLst>
                                        <p:tav tm="0">
                                          <p:val>
                                            <p:fltVal val="0"/>
                                          </p:val>
                                        </p:tav>
                                        <p:tav tm="100000">
                                          <p:val>
                                            <p:strVal val="#ppt_h"/>
                                          </p:val>
                                        </p:tav>
                                      </p:tavLst>
                                    </p:anim>
                                  </p:childTnLst>
                                </p:cTn>
                              </p:par>
                              <p:par>
                                <p:cTn id="230" presetID="23" presetClass="entr" presetSubtype="16" fill="hold" grpId="0" nodeType="withEffect">
                                  <p:stCondLst>
                                    <p:cond delay="3500"/>
                                  </p:stCondLst>
                                  <p:childTnLst>
                                    <p:set>
                                      <p:cBhvr>
                                        <p:cTn id="231" dur="1" fill="hold">
                                          <p:stCondLst>
                                            <p:cond delay="0"/>
                                          </p:stCondLst>
                                        </p:cTn>
                                        <p:tgtEl>
                                          <p:spTgt spid="310"/>
                                        </p:tgtEl>
                                        <p:attrNameLst>
                                          <p:attrName>style.visibility</p:attrName>
                                        </p:attrNameLst>
                                      </p:cBhvr>
                                      <p:to>
                                        <p:strVal val="visible"/>
                                      </p:to>
                                    </p:set>
                                    <p:anim calcmode="lin" valueType="num">
                                      <p:cBhvr>
                                        <p:cTn id="232" dur="1000" fill="hold"/>
                                        <p:tgtEl>
                                          <p:spTgt spid="310"/>
                                        </p:tgtEl>
                                        <p:attrNameLst>
                                          <p:attrName>ppt_w</p:attrName>
                                        </p:attrNameLst>
                                      </p:cBhvr>
                                      <p:tavLst>
                                        <p:tav tm="0">
                                          <p:val>
                                            <p:fltVal val="0"/>
                                          </p:val>
                                        </p:tav>
                                        <p:tav tm="100000">
                                          <p:val>
                                            <p:strVal val="#ppt_w"/>
                                          </p:val>
                                        </p:tav>
                                      </p:tavLst>
                                    </p:anim>
                                    <p:anim calcmode="lin" valueType="num">
                                      <p:cBhvr>
                                        <p:cTn id="233" dur="1000" fill="hold"/>
                                        <p:tgtEl>
                                          <p:spTgt spid="310"/>
                                        </p:tgtEl>
                                        <p:attrNameLst>
                                          <p:attrName>ppt_h</p:attrName>
                                        </p:attrNameLst>
                                      </p:cBhvr>
                                      <p:tavLst>
                                        <p:tav tm="0">
                                          <p:val>
                                            <p:fltVal val="0"/>
                                          </p:val>
                                        </p:tav>
                                        <p:tav tm="100000">
                                          <p:val>
                                            <p:strVal val="#ppt_h"/>
                                          </p:val>
                                        </p:tav>
                                      </p:tavLst>
                                    </p:anim>
                                  </p:childTnLst>
                                </p:cTn>
                              </p:par>
                              <p:par>
                                <p:cTn id="234" presetID="23" presetClass="entr" presetSubtype="16" fill="hold" grpId="0" nodeType="withEffect">
                                  <p:stCondLst>
                                    <p:cond delay="3500"/>
                                  </p:stCondLst>
                                  <p:childTnLst>
                                    <p:set>
                                      <p:cBhvr>
                                        <p:cTn id="235" dur="1" fill="hold">
                                          <p:stCondLst>
                                            <p:cond delay="0"/>
                                          </p:stCondLst>
                                        </p:cTn>
                                        <p:tgtEl>
                                          <p:spTgt spid="308"/>
                                        </p:tgtEl>
                                        <p:attrNameLst>
                                          <p:attrName>style.visibility</p:attrName>
                                        </p:attrNameLst>
                                      </p:cBhvr>
                                      <p:to>
                                        <p:strVal val="visible"/>
                                      </p:to>
                                    </p:set>
                                    <p:anim calcmode="lin" valueType="num">
                                      <p:cBhvr>
                                        <p:cTn id="236" dur="1000" fill="hold"/>
                                        <p:tgtEl>
                                          <p:spTgt spid="308"/>
                                        </p:tgtEl>
                                        <p:attrNameLst>
                                          <p:attrName>ppt_w</p:attrName>
                                        </p:attrNameLst>
                                      </p:cBhvr>
                                      <p:tavLst>
                                        <p:tav tm="0">
                                          <p:val>
                                            <p:fltVal val="0"/>
                                          </p:val>
                                        </p:tav>
                                        <p:tav tm="100000">
                                          <p:val>
                                            <p:strVal val="#ppt_w"/>
                                          </p:val>
                                        </p:tav>
                                      </p:tavLst>
                                    </p:anim>
                                    <p:anim calcmode="lin" valueType="num">
                                      <p:cBhvr>
                                        <p:cTn id="237" dur="1000" fill="hold"/>
                                        <p:tgtEl>
                                          <p:spTgt spid="308"/>
                                        </p:tgtEl>
                                        <p:attrNameLst>
                                          <p:attrName>ppt_h</p:attrName>
                                        </p:attrNameLst>
                                      </p:cBhvr>
                                      <p:tavLst>
                                        <p:tav tm="0">
                                          <p:val>
                                            <p:fltVal val="0"/>
                                          </p:val>
                                        </p:tav>
                                        <p:tav tm="100000">
                                          <p:val>
                                            <p:strVal val="#ppt_h"/>
                                          </p:val>
                                        </p:tav>
                                      </p:tavLst>
                                    </p:anim>
                                  </p:childTnLst>
                                </p:cTn>
                              </p:par>
                              <p:par>
                                <p:cTn id="238" presetID="23" presetClass="entr" presetSubtype="16" fill="hold" grpId="0" nodeType="withEffect">
                                  <p:stCondLst>
                                    <p:cond delay="3500"/>
                                  </p:stCondLst>
                                  <p:childTnLst>
                                    <p:set>
                                      <p:cBhvr>
                                        <p:cTn id="239" dur="1" fill="hold">
                                          <p:stCondLst>
                                            <p:cond delay="0"/>
                                          </p:stCondLst>
                                        </p:cTn>
                                        <p:tgtEl>
                                          <p:spTgt spid="306"/>
                                        </p:tgtEl>
                                        <p:attrNameLst>
                                          <p:attrName>style.visibility</p:attrName>
                                        </p:attrNameLst>
                                      </p:cBhvr>
                                      <p:to>
                                        <p:strVal val="visible"/>
                                      </p:to>
                                    </p:set>
                                    <p:anim calcmode="lin" valueType="num">
                                      <p:cBhvr>
                                        <p:cTn id="240" dur="1000" fill="hold"/>
                                        <p:tgtEl>
                                          <p:spTgt spid="306"/>
                                        </p:tgtEl>
                                        <p:attrNameLst>
                                          <p:attrName>ppt_w</p:attrName>
                                        </p:attrNameLst>
                                      </p:cBhvr>
                                      <p:tavLst>
                                        <p:tav tm="0">
                                          <p:val>
                                            <p:fltVal val="0"/>
                                          </p:val>
                                        </p:tav>
                                        <p:tav tm="100000">
                                          <p:val>
                                            <p:strVal val="#ppt_w"/>
                                          </p:val>
                                        </p:tav>
                                      </p:tavLst>
                                    </p:anim>
                                    <p:anim calcmode="lin" valueType="num">
                                      <p:cBhvr>
                                        <p:cTn id="241" dur="1000" fill="hold"/>
                                        <p:tgtEl>
                                          <p:spTgt spid="306"/>
                                        </p:tgtEl>
                                        <p:attrNameLst>
                                          <p:attrName>ppt_h</p:attrName>
                                        </p:attrNameLst>
                                      </p:cBhvr>
                                      <p:tavLst>
                                        <p:tav tm="0">
                                          <p:val>
                                            <p:fltVal val="0"/>
                                          </p:val>
                                        </p:tav>
                                        <p:tav tm="100000">
                                          <p:val>
                                            <p:strVal val="#ppt_h"/>
                                          </p:val>
                                        </p:tav>
                                      </p:tavLst>
                                    </p:anim>
                                  </p:childTnLst>
                                </p:cTn>
                              </p:par>
                              <p:par>
                                <p:cTn id="242" presetID="23" presetClass="entr" presetSubtype="16" fill="hold" grpId="0" nodeType="withEffect">
                                  <p:stCondLst>
                                    <p:cond delay="3500"/>
                                  </p:stCondLst>
                                  <p:childTnLst>
                                    <p:set>
                                      <p:cBhvr>
                                        <p:cTn id="243" dur="1" fill="hold">
                                          <p:stCondLst>
                                            <p:cond delay="0"/>
                                          </p:stCondLst>
                                        </p:cTn>
                                        <p:tgtEl>
                                          <p:spTgt spid="304"/>
                                        </p:tgtEl>
                                        <p:attrNameLst>
                                          <p:attrName>style.visibility</p:attrName>
                                        </p:attrNameLst>
                                      </p:cBhvr>
                                      <p:to>
                                        <p:strVal val="visible"/>
                                      </p:to>
                                    </p:set>
                                    <p:anim calcmode="lin" valueType="num">
                                      <p:cBhvr>
                                        <p:cTn id="244" dur="1000" fill="hold"/>
                                        <p:tgtEl>
                                          <p:spTgt spid="304"/>
                                        </p:tgtEl>
                                        <p:attrNameLst>
                                          <p:attrName>ppt_w</p:attrName>
                                        </p:attrNameLst>
                                      </p:cBhvr>
                                      <p:tavLst>
                                        <p:tav tm="0">
                                          <p:val>
                                            <p:fltVal val="0"/>
                                          </p:val>
                                        </p:tav>
                                        <p:tav tm="100000">
                                          <p:val>
                                            <p:strVal val="#ppt_w"/>
                                          </p:val>
                                        </p:tav>
                                      </p:tavLst>
                                    </p:anim>
                                    <p:anim calcmode="lin" valueType="num">
                                      <p:cBhvr>
                                        <p:cTn id="245" dur="1000" fill="hold"/>
                                        <p:tgtEl>
                                          <p:spTgt spid="304"/>
                                        </p:tgtEl>
                                        <p:attrNameLst>
                                          <p:attrName>ppt_h</p:attrName>
                                        </p:attrNameLst>
                                      </p:cBhvr>
                                      <p:tavLst>
                                        <p:tav tm="0">
                                          <p:val>
                                            <p:fltVal val="0"/>
                                          </p:val>
                                        </p:tav>
                                        <p:tav tm="100000">
                                          <p:val>
                                            <p:strVal val="#ppt_h"/>
                                          </p:val>
                                        </p:tav>
                                      </p:tavLst>
                                    </p:anim>
                                  </p:childTnLst>
                                </p:cTn>
                              </p:par>
                              <p:par>
                                <p:cTn id="246" presetID="23" presetClass="entr" presetSubtype="16" fill="hold" grpId="0" nodeType="withEffect">
                                  <p:stCondLst>
                                    <p:cond delay="3500"/>
                                  </p:stCondLst>
                                  <p:childTnLst>
                                    <p:set>
                                      <p:cBhvr>
                                        <p:cTn id="247" dur="1" fill="hold">
                                          <p:stCondLst>
                                            <p:cond delay="0"/>
                                          </p:stCondLst>
                                        </p:cTn>
                                        <p:tgtEl>
                                          <p:spTgt spid="302"/>
                                        </p:tgtEl>
                                        <p:attrNameLst>
                                          <p:attrName>style.visibility</p:attrName>
                                        </p:attrNameLst>
                                      </p:cBhvr>
                                      <p:to>
                                        <p:strVal val="visible"/>
                                      </p:to>
                                    </p:set>
                                    <p:anim calcmode="lin" valueType="num">
                                      <p:cBhvr>
                                        <p:cTn id="248" dur="1000" fill="hold"/>
                                        <p:tgtEl>
                                          <p:spTgt spid="302"/>
                                        </p:tgtEl>
                                        <p:attrNameLst>
                                          <p:attrName>ppt_w</p:attrName>
                                        </p:attrNameLst>
                                      </p:cBhvr>
                                      <p:tavLst>
                                        <p:tav tm="0">
                                          <p:val>
                                            <p:fltVal val="0"/>
                                          </p:val>
                                        </p:tav>
                                        <p:tav tm="100000">
                                          <p:val>
                                            <p:strVal val="#ppt_w"/>
                                          </p:val>
                                        </p:tav>
                                      </p:tavLst>
                                    </p:anim>
                                    <p:anim calcmode="lin" valueType="num">
                                      <p:cBhvr>
                                        <p:cTn id="249" dur="1000" fill="hold"/>
                                        <p:tgtEl>
                                          <p:spTgt spid="302"/>
                                        </p:tgtEl>
                                        <p:attrNameLst>
                                          <p:attrName>ppt_h</p:attrName>
                                        </p:attrNameLst>
                                      </p:cBhvr>
                                      <p:tavLst>
                                        <p:tav tm="0">
                                          <p:val>
                                            <p:fltVal val="0"/>
                                          </p:val>
                                        </p:tav>
                                        <p:tav tm="100000">
                                          <p:val>
                                            <p:strVal val="#ppt_h"/>
                                          </p:val>
                                        </p:tav>
                                      </p:tavLst>
                                    </p:anim>
                                  </p:childTnLst>
                                </p:cTn>
                              </p:par>
                              <p:par>
                                <p:cTn id="250" presetID="23" presetClass="entr" presetSubtype="16" fill="hold" grpId="0" nodeType="withEffect">
                                  <p:stCondLst>
                                    <p:cond delay="3500"/>
                                  </p:stCondLst>
                                  <p:childTnLst>
                                    <p:set>
                                      <p:cBhvr>
                                        <p:cTn id="251" dur="1" fill="hold">
                                          <p:stCondLst>
                                            <p:cond delay="0"/>
                                          </p:stCondLst>
                                        </p:cTn>
                                        <p:tgtEl>
                                          <p:spTgt spid="300"/>
                                        </p:tgtEl>
                                        <p:attrNameLst>
                                          <p:attrName>style.visibility</p:attrName>
                                        </p:attrNameLst>
                                      </p:cBhvr>
                                      <p:to>
                                        <p:strVal val="visible"/>
                                      </p:to>
                                    </p:set>
                                    <p:anim calcmode="lin" valueType="num">
                                      <p:cBhvr>
                                        <p:cTn id="252" dur="1000" fill="hold"/>
                                        <p:tgtEl>
                                          <p:spTgt spid="300"/>
                                        </p:tgtEl>
                                        <p:attrNameLst>
                                          <p:attrName>ppt_w</p:attrName>
                                        </p:attrNameLst>
                                      </p:cBhvr>
                                      <p:tavLst>
                                        <p:tav tm="0">
                                          <p:val>
                                            <p:fltVal val="0"/>
                                          </p:val>
                                        </p:tav>
                                        <p:tav tm="100000">
                                          <p:val>
                                            <p:strVal val="#ppt_w"/>
                                          </p:val>
                                        </p:tav>
                                      </p:tavLst>
                                    </p:anim>
                                    <p:anim calcmode="lin" valueType="num">
                                      <p:cBhvr>
                                        <p:cTn id="253" dur="1000" fill="hold"/>
                                        <p:tgtEl>
                                          <p:spTgt spid="300"/>
                                        </p:tgtEl>
                                        <p:attrNameLst>
                                          <p:attrName>ppt_h</p:attrName>
                                        </p:attrNameLst>
                                      </p:cBhvr>
                                      <p:tavLst>
                                        <p:tav tm="0">
                                          <p:val>
                                            <p:fltVal val="0"/>
                                          </p:val>
                                        </p:tav>
                                        <p:tav tm="100000">
                                          <p:val>
                                            <p:strVal val="#ppt_h"/>
                                          </p:val>
                                        </p:tav>
                                      </p:tavLst>
                                    </p:anim>
                                  </p:childTnLst>
                                </p:cTn>
                              </p:par>
                              <p:par>
                                <p:cTn id="254" presetID="23" presetClass="entr" presetSubtype="16" fill="hold" grpId="0" nodeType="withEffect">
                                  <p:stCondLst>
                                    <p:cond delay="3500"/>
                                  </p:stCondLst>
                                  <p:childTnLst>
                                    <p:set>
                                      <p:cBhvr>
                                        <p:cTn id="255" dur="1" fill="hold">
                                          <p:stCondLst>
                                            <p:cond delay="0"/>
                                          </p:stCondLst>
                                        </p:cTn>
                                        <p:tgtEl>
                                          <p:spTgt spid="298"/>
                                        </p:tgtEl>
                                        <p:attrNameLst>
                                          <p:attrName>style.visibility</p:attrName>
                                        </p:attrNameLst>
                                      </p:cBhvr>
                                      <p:to>
                                        <p:strVal val="visible"/>
                                      </p:to>
                                    </p:set>
                                    <p:anim calcmode="lin" valueType="num">
                                      <p:cBhvr>
                                        <p:cTn id="256" dur="1000" fill="hold"/>
                                        <p:tgtEl>
                                          <p:spTgt spid="298"/>
                                        </p:tgtEl>
                                        <p:attrNameLst>
                                          <p:attrName>ppt_w</p:attrName>
                                        </p:attrNameLst>
                                      </p:cBhvr>
                                      <p:tavLst>
                                        <p:tav tm="0">
                                          <p:val>
                                            <p:fltVal val="0"/>
                                          </p:val>
                                        </p:tav>
                                        <p:tav tm="100000">
                                          <p:val>
                                            <p:strVal val="#ppt_w"/>
                                          </p:val>
                                        </p:tav>
                                      </p:tavLst>
                                    </p:anim>
                                    <p:anim calcmode="lin" valueType="num">
                                      <p:cBhvr>
                                        <p:cTn id="257" dur="1000" fill="hold"/>
                                        <p:tgtEl>
                                          <p:spTgt spid="298"/>
                                        </p:tgtEl>
                                        <p:attrNameLst>
                                          <p:attrName>ppt_h</p:attrName>
                                        </p:attrNameLst>
                                      </p:cBhvr>
                                      <p:tavLst>
                                        <p:tav tm="0">
                                          <p:val>
                                            <p:fltVal val="0"/>
                                          </p:val>
                                        </p:tav>
                                        <p:tav tm="100000">
                                          <p:val>
                                            <p:strVal val="#ppt_h"/>
                                          </p:val>
                                        </p:tav>
                                      </p:tavLst>
                                    </p:anim>
                                  </p:childTnLst>
                                </p:cTn>
                              </p:par>
                              <p:par>
                                <p:cTn id="258" presetID="23" presetClass="entr" presetSubtype="16" fill="hold" grpId="0" nodeType="withEffect">
                                  <p:stCondLst>
                                    <p:cond delay="3500"/>
                                  </p:stCondLst>
                                  <p:childTnLst>
                                    <p:set>
                                      <p:cBhvr>
                                        <p:cTn id="259" dur="1" fill="hold">
                                          <p:stCondLst>
                                            <p:cond delay="0"/>
                                          </p:stCondLst>
                                        </p:cTn>
                                        <p:tgtEl>
                                          <p:spTgt spid="223"/>
                                        </p:tgtEl>
                                        <p:attrNameLst>
                                          <p:attrName>style.visibility</p:attrName>
                                        </p:attrNameLst>
                                      </p:cBhvr>
                                      <p:to>
                                        <p:strVal val="visible"/>
                                      </p:to>
                                    </p:set>
                                    <p:anim calcmode="lin" valueType="num">
                                      <p:cBhvr>
                                        <p:cTn id="260" dur="1000" fill="hold"/>
                                        <p:tgtEl>
                                          <p:spTgt spid="223"/>
                                        </p:tgtEl>
                                        <p:attrNameLst>
                                          <p:attrName>ppt_w</p:attrName>
                                        </p:attrNameLst>
                                      </p:cBhvr>
                                      <p:tavLst>
                                        <p:tav tm="0">
                                          <p:val>
                                            <p:fltVal val="0"/>
                                          </p:val>
                                        </p:tav>
                                        <p:tav tm="100000">
                                          <p:val>
                                            <p:strVal val="#ppt_w"/>
                                          </p:val>
                                        </p:tav>
                                      </p:tavLst>
                                    </p:anim>
                                    <p:anim calcmode="lin" valueType="num">
                                      <p:cBhvr>
                                        <p:cTn id="261" dur="1000" fill="hold"/>
                                        <p:tgtEl>
                                          <p:spTgt spid="223"/>
                                        </p:tgtEl>
                                        <p:attrNameLst>
                                          <p:attrName>ppt_h</p:attrName>
                                        </p:attrNameLst>
                                      </p:cBhvr>
                                      <p:tavLst>
                                        <p:tav tm="0">
                                          <p:val>
                                            <p:fltVal val="0"/>
                                          </p:val>
                                        </p:tav>
                                        <p:tav tm="100000">
                                          <p:val>
                                            <p:strVal val="#ppt_h"/>
                                          </p:val>
                                        </p:tav>
                                      </p:tavLst>
                                    </p:anim>
                                  </p:childTnLst>
                                </p:cTn>
                              </p:par>
                              <p:par>
                                <p:cTn id="262" presetID="10" presetClass="entr" presetSubtype="0" fill="hold" grpId="0" nodeType="withEffect">
                                  <p:stCondLst>
                                    <p:cond delay="4000"/>
                                  </p:stCondLst>
                                  <p:childTnLst>
                                    <p:set>
                                      <p:cBhvr>
                                        <p:cTn id="263" dur="1" fill="hold">
                                          <p:stCondLst>
                                            <p:cond delay="0"/>
                                          </p:stCondLst>
                                        </p:cTn>
                                        <p:tgtEl>
                                          <p:spTgt spid="83"/>
                                        </p:tgtEl>
                                        <p:attrNameLst>
                                          <p:attrName>style.visibility</p:attrName>
                                        </p:attrNameLst>
                                      </p:cBhvr>
                                      <p:to>
                                        <p:strVal val="visible"/>
                                      </p:to>
                                    </p:set>
                                    <p:animEffect transition="in" filter="fade">
                                      <p:cBhvr>
                                        <p:cTn id="264" dur="1000"/>
                                        <p:tgtEl>
                                          <p:spTgt spid="83"/>
                                        </p:tgtEl>
                                      </p:cBhvr>
                                    </p:animEffect>
                                  </p:childTnLst>
                                </p:cTn>
                              </p:par>
                              <p:par>
                                <p:cTn id="265" presetID="10" presetClass="entr" presetSubtype="0" fill="hold" grpId="0" nodeType="withEffect">
                                  <p:stCondLst>
                                    <p:cond delay="4000"/>
                                  </p:stCondLst>
                                  <p:childTnLst>
                                    <p:set>
                                      <p:cBhvr>
                                        <p:cTn id="266" dur="1" fill="hold">
                                          <p:stCondLst>
                                            <p:cond delay="0"/>
                                          </p:stCondLst>
                                        </p:cTn>
                                        <p:tgtEl>
                                          <p:spTgt spid="96"/>
                                        </p:tgtEl>
                                        <p:attrNameLst>
                                          <p:attrName>style.visibility</p:attrName>
                                        </p:attrNameLst>
                                      </p:cBhvr>
                                      <p:to>
                                        <p:strVal val="visible"/>
                                      </p:to>
                                    </p:set>
                                    <p:animEffect transition="in" filter="fade">
                                      <p:cBhvr>
                                        <p:cTn id="267" dur="1000"/>
                                        <p:tgtEl>
                                          <p:spTgt spid="96"/>
                                        </p:tgtEl>
                                      </p:cBhvr>
                                    </p:animEffect>
                                  </p:childTnLst>
                                </p:cTn>
                              </p:par>
                              <p:par>
                                <p:cTn id="268" presetID="10" presetClass="entr" presetSubtype="0" fill="hold" grpId="0" nodeType="withEffect">
                                  <p:stCondLst>
                                    <p:cond delay="4000"/>
                                  </p:stCondLst>
                                  <p:childTnLst>
                                    <p:set>
                                      <p:cBhvr>
                                        <p:cTn id="269" dur="1" fill="hold">
                                          <p:stCondLst>
                                            <p:cond delay="0"/>
                                          </p:stCondLst>
                                        </p:cTn>
                                        <p:tgtEl>
                                          <p:spTgt spid="103"/>
                                        </p:tgtEl>
                                        <p:attrNameLst>
                                          <p:attrName>style.visibility</p:attrName>
                                        </p:attrNameLst>
                                      </p:cBhvr>
                                      <p:to>
                                        <p:strVal val="visible"/>
                                      </p:to>
                                    </p:set>
                                    <p:animEffect transition="in" filter="fade">
                                      <p:cBhvr>
                                        <p:cTn id="270" dur="1000"/>
                                        <p:tgtEl>
                                          <p:spTgt spid="103"/>
                                        </p:tgtEl>
                                      </p:cBhvr>
                                    </p:animEffect>
                                  </p:childTnLst>
                                </p:cTn>
                              </p:par>
                              <p:par>
                                <p:cTn id="271" presetID="10" presetClass="entr" presetSubtype="0" fill="hold" grpId="0" nodeType="withEffect">
                                  <p:stCondLst>
                                    <p:cond delay="4000"/>
                                  </p:stCondLst>
                                  <p:childTnLst>
                                    <p:set>
                                      <p:cBhvr>
                                        <p:cTn id="272" dur="1" fill="hold">
                                          <p:stCondLst>
                                            <p:cond delay="0"/>
                                          </p:stCondLst>
                                        </p:cTn>
                                        <p:tgtEl>
                                          <p:spTgt spid="106"/>
                                        </p:tgtEl>
                                        <p:attrNameLst>
                                          <p:attrName>style.visibility</p:attrName>
                                        </p:attrNameLst>
                                      </p:cBhvr>
                                      <p:to>
                                        <p:strVal val="visible"/>
                                      </p:to>
                                    </p:set>
                                    <p:animEffect transition="in" filter="fade">
                                      <p:cBhvr>
                                        <p:cTn id="273" dur="1000"/>
                                        <p:tgtEl>
                                          <p:spTgt spid="106"/>
                                        </p:tgtEl>
                                      </p:cBhvr>
                                    </p:animEffect>
                                  </p:childTnLst>
                                </p:cTn>
                              </p:par>
                              <p:par>
                                <p:cTn id="274" presetID="10" presetClass="entr" presetSubtype="0" fill="hold" grpId="0" nodeType="withEffect">
                                  <p:stCondLst>
                                    <p:cond delay="4000"/>
                                  </p:stCondLst>
                                  <p:childTnLst>
                                    <p:set>
                                      <p:cBhvr>
                                        <p:cTn id="275" dur="1" fill="hold">
                                          <p:stCondLst>
                                            <p:cond delay="0"/>
                                          </p:stCondLst>
                                        </p:cTn>
                                        <p:tgtEl>
                                          <p:spTgt spid="109"/>
                                        </p:tgtEl>
                                        <p:attrNameLst>
                                          <p:attrName>style.visibility</p:attrName>
                                        </p:attrNameLst>
                                      </p:cBhvr>
                                      <p:to>
                                        <p:strVal val="visible"/>
                                      </p:to>
                                    </p:set>
                                    <p:animEffect transition="in" filter="fade">
                                      <p:cBhvr>
                                        <p:cTn id="276" dur="1000"/>
                                        <p:tgtEl>
                                          <p:spTgt spid="109"/>
                                        </p:tgtEl>
                                      </p:cBhvr>
                                    </p:animEffect>
                                  </p:childTnLst>
                                </p:cTn>
                              </p:par>
                              <p:par>
                                <p:cTn id="277" presetID="10" presetClass="entr" presetSubtype="0" fill="hold" grpId="0" nodeType="withEffect">
                                  <p:stCondLst>
                                    <p:cond delay="4000"/>
                                  </p:stCondLst>
                                  <p:childTnLst>
                                    <p:set>
                                      <p:cBhvr>
                                        <p:cTn id="278" dur="1" fill="hold">
                                          <p:stCondLst>
                                            <p:cond delay="0"/>
                                          </p:stCondLst>
                                        </p:cTn>
                                        <p:tgtEl>
                                          <p:spTgt spid="112"/>
                                        </p:tgtEl>
                                        <p:attrNameLst>
                                          <p:attrName>style.visibility</p:attrName>
                                        </p:attrNameLst>
                                      </p:cBhvr>
                                      <p:to>
                                        <p:strVal val="visible"/>
                                      </p:to>
                                    </p:set>
                                    <p:animEffect transition="in" filter="fade">
                                      <p:cBhvr>
                                        <p:cTn id="279" dur="1000"/>
                                        <p:tgtEl>
                                          <p:spTgt spid="112"/>
                                        </p:tgtEl>
                                      </p:cBhvr>
                                    </p:animEffect>
                                  </p:childTnLst>
                                </p:cTn>
                              </p:par>
                              <p:par>
                                <p:cTn id="280" presetID="10" presetClass="entr" presetSubtype="0" fill="hold" grpId="0" nodeType="withEffect">
                                  <p:stCondLst>
                                    <p:cond delay="4000"/>
                                  </p:stCondLst>
                                  <p:childTnLst>
                                    <p:set>
                                      <p:cBhvr>
                                        <p:cTn id="281" dur="1" fill="hold">
                                          <p:stCondLst>
                                            <p:cond delay="0"/>
                                          </p:stCondLst>
                                        </p:cTn>
                                        <p:tgtEl>
                                          <p:spTgt spid="115"/>
                                        </p:tgtEl>
                                        <p:attrNameLst>
                                          <p:attrName>style.visibility</p:attrName>
                                        </p:attrNameLst>
                                      </p:cBhvr>
                                      <p:to>
                                        <p:strVal val="visible"/>
                                      </p:to>
                                    </p:set>
                                    <p:animEffect transition="in" filter="fade">
                                      <p:cBhvr>
                                        <p:cTn id="282" dur="1000"/>
                                        <p:tgtEl>
                                          <p:spTgt spid="115"/>
                                        </p:tgtEl>
                                      </p:cBhvr>
                                    </p:animEffect>
                                  </p:childTnLst>
                                </p:cTn>
                              </p:par>
                              <p:par>
                                <p:cTn id="283" presetID="10" presetClass="entr" presetSubtype="0" fill="hold" grpId="0" nodeType="withEffect">
                                  <p:stCondLst>
                                    <p:cond delay="4000"/>
                                  </p:stCondLst>
                                  <p:childTnLst>
                                    <p:set>
                                      <p:cBhvr>
                                        <p:cTn id="284" dur="1" fill="hold">
                                          <p:stCondLst>
                                            <p:cond delay="0"/>
                                          </p:stCondLst>
                                        </p:cTn>
                                        <p:tgtEl>
                                          <p:spTgt spid="118"/>
                                        </p:tgtEl>
                                        <p:attrNameLst>
                                          <p:attrName>style.visibility</p:attrName>
                                        </p:attrNameLst>
                                      </p:cBhvr>
                                      <p:to>
                                        <p:strVal val="visible"/>
                                      </p:to>
                                    </p:set>
                                    <p:animEffect transition="in" filter="fade">
                                      <p:cBhvr>
                                        <p:cTn id="285" dur="1000"/>
                                        <p:tgtEl>
                                          <p:spTgt spid="118"/>
                                        </p:tgtEl>
                                      </p:cBhvr>
                                    </p:animEffect>
                                  </p:childTnLst>
                                </p:cTn>
                              </p:par>
                              <p:par>
                                <p:cTn id="286" presetID="10" presetClass="entr" presetSubtype="0" fill="hold" grpId="0" nodeType="withEffect">
                                  <p:stCondLst>
                                    <p:cond delay="4000"/>
                                  </p:stCondLst>
                                  <p:childTnLst>
                                    <p:set>
                                      <p:cBhvr>
                                        <p:cTn id="287" dur="1" fill="hold">
                                          <p:stCondLst>
                                            <p:cond delay="0"/>
                                          </p:stCondLst>
                                        </p:cTn>
                                        <p:tgtEl>
                                          <p:spTgt spid="121"/>
                                        </p:tgtEl>
                                        <p:attrNameLst>
                                          <p:attrName>style.visibility</p:attrName>
                                        </p:attrNameLst>
                                      </p:cBhvr>
                                      <p:to>
                                        <p:strVal val="visible"/>
                                      </p:to>
                                    </p:set>
                                    <p:animEffect transition="in" filter="fade">
                                      <p:cBhvr>
                                        <p:cTn id="288" dur="1000"/>
                                        <p:tgtEl>
                                          <p:spTgt spid="121"/>
                                        </p:tgtEl>
                                      </p:cBhvr>
                                    </p:animEffect>
                                  </p:childTnLst>
                                </p:cTn>
                              </p:par>
                              <p:par>
                                <p:cTn id="289" presetID="10" presetClass="entr" presetSubtype="0" fill="hold" grpId="0" nodeType="withEffect">
                                  <p:stCondLst>
                                    <p:cond delay="4000"/>
                                  </p:stCondLst>
                                  <p:childTnLst>
                                    <p:set>
                                      <p:cBhvr>
                                        <p:cTn id="290" dur="1" fill="hold">
                                          <p:stCondLst>
                                            <p:cond delay="0"/>
                                          </p:stCondLst>
                                        </p:cTn>
                                        <p:tgtEl>
                                          <p:spTgt spid="124"/>
                                        </p:tgtEl>
                                        <p:attrNameLst>
                                          <p:attrName>style.visibility</p:attrName>
                                        </p:attrNameLst>
                                      </p:cBhvr>
                                      <p:to>
                                        <p:strVal val="visible"/>
                                      </p:to>
                                    </p:set>
                                    <p:animEffect transition="in" filter="fade">
                                      <p:cBhvr>
                                        <p:cTn id="291" dur="1000"/>
                                        <p:tgtEl>
                                          <p:spTgt spid="124"/>
                                        </p:tgtEl>
                                      </p:cBhvr>
                                    </p:animEffect>
                                  </p:childTnLst>
                                </p:cTn>
                              </p:par>
                              <p:par>
                                <p:cTn id="292" presetID="10" presetClass="entr" presetSubtype="0" fill="hold" grpId="0" nodeType="withEffect">
                                  <p:stCondLst>
                                    <p:cond delay="4000"/>
                                  </p:stCondLst>
                                  <p:childTnLst>
                                    <p:set>
                                      <p:cBhvr>
                                        <p:cTn id="293" dur="1" fill="hold">
                                          <p:stCondLst>
                                            <p:cond delay="0"/>
                                          </p:stCondLst>
                                        </p:cTn>
                                        <p:tgtEl>
                                          <p:spTgt spid="210"/>
                                        </p:tgtEl>
                                        <p:attrNameLst>
                                          <p:attrName>style.visibility</p:attrName>
                                        </p:attrNameLst>
                                      </p:cBhvr>
                                      <p:to>
                                        <p:strVal val="visible"/>
                                      </p:to>
                                    </p:set>
                                    <p:animEffect transition="in" filter="fade">
                                      <p:cBhvr>
                                        <p:cTn id="294" dur="1000"/>
                                        <p:tgtEl>
                                          <p:spTgt spid="210"/>
                                        </p:tgtEl>
                                      </p:cBhvr>
                                    </p:animEffect>
                                  </p:childTnLst>
                                </p:cTn>
                              </p:par>
                              <p:par>
                                <p:cTn id="295" presetID="10" presetClass="entr" presetSubtype="0" fill="hold" grpId="0" nodeType="withEffect">
                                  <p:stCondLst>
                                    <p:cond delay="4000"/>
                                  </p:stCondLst>
                                  <p:childTnLst>
                                    <p:set>
                                      <p:cBhvr>
                                        <p:cTn id="296" dur="1" fill="hold">
                                          <p:stCondLst>
                                            <p:cond delay="0"/>
                                          </p:stCondLst>
                                        </p:cTn>
                                        <p:tgtEl>
                                          <p:spTgt spid="158"/>
                                        </p:tgtEl>
                                        <p:attrNameLst>
                                          <p:attrName>style.visibility</p:attrName>
                                        </p:attrNameLst>
                                      </p:cBhvr>
                                      <p:to>
                                        <p:strVal val="visible"/>
                                      </p:to>
                                    </p:set>
                                    <p:animEffect transition="in" filter="fade">
                                      <p:cBhvr>
                                        <p:cTn id="297" dur="1000"/>
                                        <p:tgtEl>
                                          <p:spTgt spid="158"/>
                                        </p:tgtEl>
                                      </p:cBhvr>
                                    </p:animEffect>
                                  </p:childTnLst>
                                </p:cTn>
                              </p:par>
                              <p:par>
                                <p:cTn id="298" presetID="10" presetClass="entr" presetSubtype="0" fill="hold" grpId="0" nodeType="withEffect">
                                  <p:stCondLst>
                                    <p:cond delay="4000"/>
                                  </p:stCondLst>
                                  <p:childTnLst>
                                    <p:set>
                                      <p:cBhvr>
                                        <p:cTn id="299" dur="1" fill="hold">
                                          <p:stCondLst>
                                            <p:cond delay="0"/>
                                          </p:stCondLst>
                                        </p:cTn>
                                        <p:tgtEl>
                                          <p:spTgt spid="156"/>
                                        </p:tgtEl>
                                        <p:attrNameLst>
                                          <p:attrName>style.visibility</p:attrName>
                                        </p:attrNameLst>
                                      </p:cBhvr>
                                      <p:to>
                                        <p:strVal val="visible"/>
                                      </p:to>
                                    </p:set>
                                    <p:animEffect transition="in" filter="fade">
                                      <p:cBhvr>
                                        <p:cTn id="300" dur="1000"/>
                                        <p:tgtEl>
                                          <p:spTgt spid="156"/>
                                        </p:tgtEl>
                                      </p:cBhvr>
                                    </p:animEffect>
                                  </p:childTnLst>
                                </p:cTn>
                              </p:par>
                              <p:par>
                                <p:cTn id="301" presetID="10" presetClass="entr" presetSubtype="0" fill="hold" grpId="0" nodeType="withEffect">
                                  <p:stCondLst>
                                    <p:cond delay="4000"/>
                                  </p:stCondLst>
                                  <p:childTnLst>
                                    <p:set>
                                      <p:cBhvr>
                                        <p:cTn id="302" dur="1" fill="hold">
                                          <p:stCondLst>
                                            <p:cond delay="0"/>
                                          </p:stCondLst>
                                        </p:cTn>
                                        <p:tgtEl>
                                          <p:spTgt spid="154"/>
                                        </p:tgtEl>
                                        <p:attrNameLst>
                                          <p:attrName>style.visibility</p:attrName>
                                        </p:attrNameLst>
                                      </p:cBhvr>
                                      <p:to>
                                        <p:strVal val="visible"/>
                                      </p:to>
                                    </p:set>
                                    <p:animEffect transition="in" filter="fade">
                                      <p:cBhvr>
                                        <p:cTn id="303" dur="1000"/>
                                        <p:tgtEl>
                                          <p:spTgt spid="154"/>
                                        </p:tgtEl>
                                      </p:cBhvr>
                                    </p:animEffect>
                                  </p:childTnLst>
                                </p:cTn>
                              </p:par>
                              <p:par>
                                <p:cTn id="304" presetID="10" presetClass="entr" presetSubtype="0" fill="hold" grpId="0" nodeType="withEffect">
                                  <p:stCondLst>
                                    <p:cond delay="4000"/>
                                  </p:stCondLst>
                                  <p:childTnLst>
                                    <p:set>
                                      <p:cBhvr>
                                        <p:cTn id="305" dur="1" fill="hold">
                                          <p:stCondLst>
                                            <p:cond delay="0"/>
                                          </p:stCondLst>
                                        </p:cTn>
                                        <p:tgtEl>
                                          <p:spTgt spid="152"/>
                                        </p:tgtEl>
                                        <p:attrNameLst>
                                          <p:attrName>style.visibility</p:attrName>
                                        </p:attrNameLst>
                                      </p:cBhvr>
                                      <p:to>
                                        <p:strVal val="visible"/>
                                      </p:to>
                                    </p:set>
                                    <p:animEffect transition="in" filter="fade">
                                      <p:cBhvr>
                                        <p:cTn id="306" dur="1000"/>
                                        <p:tgtEl>
                                          <p:spTgt spid="152"/>
                                        </p:tgtEl>
                                      </p:cBhvr>
                                    </p:animEffect>
                                  </p:childTnLst>
                                </p:cTn>
                              </p:par>
                              <p:par>
                                <p:cTn id="307" presetID="10" presetClass="entr" presetSubtype="0" fill="hold" grpId="0" nodeType="withEffect">
                                  <p:stCondLst>
                                    <p:cond delay="4000"/>
                                  </p:stCondLst>
                                  <p:childTnLst>
                                    <p:set>
                                      <p:cBhvr>
                                        <p:cTn id="308" dur="1" fill="hold">
                                          <p:stCondLst>
                                            <p:cond delay="0"/>
                                          </p:stCondLst>
                                        </p:cTn>
                                        <p:tgtEl>
                                          <p:spTgt spid="150"/>
                                        </p:tgtEl>
                                        <p:attrNameLst>
                                          <p:attrName>style.visibility</p:attrName>
                                        </p:attrNameLst>
                                      </p:cBhvr>
                                      <p:to>
                                        <p:strVal val="visible"/>
                                      </p:to>
                                    </p:set>
                                    <p:animEffect transition="in" filter="fade">
                                      <p:cBhvr>
                                        <p:cTn id="309" dur="1000"/>
                                        <p:tgtEl>
                                          <p:spTgt spid="150"/>
                                        </p:tgtEl>
                                      </p:cBhvr>
                                    </p:animEffect>
                                  </p:childTnLst>
                                </p:cTn>
                              </p:par>
                              <p:par>
                                <p:cTn id="310" presetID="10" presetClass="entr" presetSubtype="0" fill="hold" grpId="0" nodeType="withEffect">
                                  <p:stCondLst>
                                    <p:cond delay="4000"/>
                                  </p:stCondLst>
                                  <p:childTnLst>
                                    <p:set>
                                      <p:cBhvr>
                                        <p:cTn id="311" dur="1" fill="hold">
                                          <p:stCondLst>
                                            <p:cond delay="0"/>
                                          </p:stCondLst>
                                        </p:cTn>
                                        <p:tgtEl>
                                          <p:spTgt spid="148"/>
                                        </p:tgtEl>
                                        <p:attrNameLst>
                                          <p:attrName>style.visibility</p:attrName>
                                        </p:attrNameLst>
                                      </p:cBhvr>
                                      <p:to>
                                        <p:strVal val="visible"/>
                                      </p:to>
                                    </p:set>
                                    <p:animEffect transition="in" filter="fade">
                                      <p:cBhvr>
                                        <p:cTn id="312" dur="1000"/>
                                        <p:tgtEl>
                                          <p:spTgt spid="148"/>
                                        </p:tgtEl>
                                      </p:cBhvr>
                                    </p:animEffect>
                                  </p:childTnLst>
                                </p:cTn>
                              </p:par>
                              <p:par>
                                <p:cTn id="313" presetID="10" presetClass="entr" presetSubtype="0" fill="hold" grpId="0" nodeType="withEffect">
                                  <p:stCondLst>
                                    <p:cond delay="4000"/>
                                  </p:stCondLst>
                                  <p:childTnLst>
                                    <p:set>
                                      <p:cBhvr>
                                        <p:cTn id="314" dur="1" fill="hold">
                                          <p:stCondLst>
                                            <p:cond delay="0"/>
                                          </p:stCondLst>
                                        </p:cTn>
                                        <p:tgtEl>
                                          <p:spTgt spid="146"/>
                                        </p:tgtEl>
                                        <p:attrNameLst>
                                          <p:attrName>style.visibility</p:attrName>
                                        </p:attrNameLst>
                                      </p:cBhvr>
                                      <p:to>
                                        <p:strVal val="visible"/>
                                      </p:to>
                                    </p:set>
                                    <p:animEffect transition="in" filter="fade">
                                      <p:cBhvr>
                                        <p:cTn id="315" dur="1000"/>
                                        <p:tgtEl>
                                          <p:spTgt spid="146"/>
                                        </p:tgtEl>
                                      </p:cBhvr>
                                    </p:animEffect>
                                  </p:childTnLst>
                                </p:cTn>
                              </p:par>
                              <p:par>
                                <p:cTn id="316" presetID="10" presetClass="entr" presetSubtype="0" fill="hold" grpId="0" nodeType="withEffect">
                                  <p:stCondLst>
                                    <p:cond delay="4000"/>
                                  </p:stCondLst>
                                  <p:childTnLst>
                                    <p:set>
                                      <p:cBhvr>
                                        <p:cTn id="317" dur="1" fill="hold">
                                          <p:stCondLst>
                                            <p:cond delay="0"/>
                                          </p:stCondLst>
                                        </p:cTn>
                                        <p:tgtEl>
                                          <p:spTgt spid="144"/>
                                        </p:tgtEl>
                                        <p:attrNameLst>
                                          <p:attrName>style.visibility</p:attrName>
                                        </p:attrNameLst>
                                      </p:cBhvr>
                                      <p:to>
                                        <p:strVal val="visible"/>
                                      </p:to>
                                    </p:set>
                                    <p:animEffect transition="in" filter="fade">
                                      <p:cBhvr>
                                        <p:cTn id="318" dur="1000"/>
                                        <p:tgtEl>
                                          <p:spTgt spid="144"/>
                                        </p:tgtEl>
                                      </p:cBhvr>
                                    </p:animEffect>
                                  </p:childTnLst>
                                </p:cTn>
                              </p:par>
                              <p:par>
                                <p:cTn id="319" presetID="10" presetClass="entr" presetSubtype="0" fill="hold" grpId="0" nodeType="withEffect">
                                  <p:stCondLst>
                                    <p:cond delay="4000"/>
                                  </p:stCondLst>
                                  <p:childTnLst>
                                    <p:set>
                                      <p:cBhvr>
                                        <p:cTn id="320" dur="1" fill="hold">
                                          <p:stCondLst>
                                            <p:cond delay="0"/>
                                          </p:stCondLst>
                                        </p:cTn>
                                        <p:tgtEl>
                                          <p:spTgt spid="142"/>
                                        </p:tgtEl>
                                        <p:attrNameLst>
                                          <p:attrName>style.visibility</p:attrName>
                                        </p:attrNameLst>
                                      </p:cBhvr>
                                      <p:to>
                                        <p:strVal val="visible"/>
                                      </p:to>
                                    </p:set>
                                    <p:animEffect transition="in" filter="fade">
                                      <p:cBhvr>
                                        <p:cTn id="321" dur="1000"/>
                                        <p:tgtEl>
                                          <p:spTgt spid="142"/>
                                        </p:tgtEl>
                                      </p:cBhvr>
                                    </p:animEffect>
                                  </p:childTnLst>
                                </p:cTn>
                              </p:par>
                              <p:par>
                                <p:cTn id="322" presetID="10" presetClass="entr" presetSubtype="0" fill="hold" grpId="0" nodeType="withEffect">
                                  <p:stCondLst>
                                    <p:cond delay="4000"/>
                                  </p:stCondLst>
                                  <p:childTnLst>
                                    <p:set>
                                      <p:cBhvr>
                                        <p:cTn id="323" dur="1" fill="hold">
                                          <p:stCondLst>
                                            <p:cond delay="0"/>
                                          </p:stCondLst>
                                        </p:cTn>
                                        <p:tgtEl>
                                          <p:spTgt spid="140"/>
                                        </p:tgtEl>
                                        <p:attrNameLst>
                                          <p:attrName>style.visibility</p:attrName>
                                        </p:attrNameLst>
                                      </p:cBhvr>
                                      <p:to>
                                        <p:strVal val="visible"/>
                                      </p:to>
                                    </p:set>
                                    <p:animEffect transition="in" filter="fade">
                                      <p:cBhvr>
                                        <p:cTn id="324" dur="1000"/>
                                        <p:tgtEl>
                                          <p:spTgt spid="140"/>
                                        </p:tgtEl>
                                      </p:cBhvr>
                                    </p:animEffect>
                                  </p:childTnLst>
                                </p:cTn>
                              </p:par>
                              <p:par>
                                <p:cTn id="325" presetID="10" presetClass="entr" presetSubtype="0" fill="hold" grpId="0" nodeType="withEffect">
                                  <p:stCondLst>
                                    <p:cond delay="4000"/>
                                  </p:stCondLst>
                                  <p:childTnLst>
                                    <p:set>
                                      <p:cBhvr>
                                        <p:cTn id="326" dur="1" fill="hold">
                                          <p:stCondLst>
                                            <p:cond delay="0"/>
                                          </p:stCondLst>
                                        </p:cTn>
                                        <p:tgtEl>
                                          <p:spTgt spid="213"/>
                                        </p:tgtEl>
                                        <p:attrNameLst>
                                          <p:attrName>style.visibility</p:attrName>
                                        </p:attrNameLst>
                                      </p:cBhvr>
                                      <p:to>
                                        <p:strVal val="visible"/>
                                      </p:to>
                                    </p:set>
                                    <p:animEffect transition="in" filter="fade">
                                      <p:cBhvr>
                                        <p:cTn id="327" dur="1000"/>
                                        <p:tgtEl>
                                          <p:spTgt spid="213"/>
                                        </p:tgtEl>
                                      </p:cBhvr>
                                    </p:animEffect>
                                  </p:childTnLst>
                                </p:cTn>
                              </p:par>
                              <p:par>
                                <p:cTn id="328" presetID="10" presetClass="entr" presetSubtype="0" fill="hold" grpId="0" nodeType="withEffect">
                                  <p:stCondLst>
                                    <p:cond delay="4000"/>
                                  </p:stCondLst>
                                  <p:childTnLst>
                                    <p:set>
                                      <p:cBhvr>
                                        <p:cTn id="329" dur="1" fill="hold">
                                          <p:stCondLst>
                                            <p:cond delay="0"/>
                                          </p:stCondLst>
                                        </p:cTn>
                                        <p:tgtEl>
                                          <p:spTgt spid="189"/>
                                        </p:tgtEl>
                                        <p:attrNameLst>
                                          <p:attrName>style.visibility</p:attrName>
                                        </p:attrNameLst>
                                      </p:cBhvr>
                                      <p:to>
                                        <p:strVal val="visible"/>
                                      </p:to>
                                    </p:set>
                                    <p:animEffect transition="in" filter="fade">
                                      <p:cBhvr>
                                        <p:cTn id="330" dur="1000"/>
                                        <p:tgtEl>
                                          <p:spTgt spid="189"/>
                                        </p:tgtEl>
                                      </p:cBhvr>
                                    </p:animEffect>
                                  </p:childTnLst>
                                </p:cTn>
                              </p:par>
                              <p:par>
                                <p:cTn id="331" presetID="10" presetClass="entr" presetSubtype="0" fill="hold" grpId="0" nodeType="withEffect">
                                  <p:stCondLst>
                                    <p:cond delay="4000"/>
                                  </p:stCondLst>
                                  <p:childTnLst>
                                    <p:set>
                                      <p:cBhvr>
                                        <p:cTn id="332" dur="1" fill="hold">
                                          <p:stCondLst>
                                            <p:cond delay="0"/>
                                          </p:stCondLst>
                                        </p:cTn>
                                        <p:tgtEl>
                                          <p:spTgt spid="187"/>
                                        </p:tgtEl>
                                        <p:attrNameLst>
                                          <p:attrName>style.visibility</p:attrName>
                                        </p:attrNameLst>
                                      </p:cBhvr>
                                      <p:to>
                                        <p:strVal val="visible"/>
                                      </p:to>
                                    </p:set>
                                    <p:animEffect transition="in" filter="fade">
                                      <p:cBhvr>
                                        <p:cTn id="333" dur="1000"/>
                                        <p:tgtEl>
                                          <p:spTgt spid="187"/>
                                        </p:tgtEl>
                                      </p:cBhvr>
                                    </p:animEffect>
                                  </p:childTnLst>
                                </p:cTn>
                              </p:par>
                              <p:par>
                                <p:cTn id="334" presetID="10" presetClass="entr" presetSubtype="0" fill="hold" grpId="0" nodeType="withEffect">
                                  <p:stCondLst>
                                    <p:cond delay="4000"/>
                                  </p:stCondLst>
                                  <p:childTnLst>
                                    <p:set>
                                      <p:cBhvr>
                                        <p:cTn id="335" dur="1" fill="hold">
                                          <p:stCondLst>
                                            <p:cond delay="0"/>
                                          </p:stCondLst>
                                        </p:cTn>
                                        <p:tgtEl>
                                          <p:spTgt spid="185"/>
                                        </p:tgtEl>
                                        <p:attrNameLst>
                                          <p:attrName>style.visibility</p:attrName>
                                        </p:attrNameLst>
                                      </p:cBhvr>
                                      <p:to>
                                        <p:strVal val="visible"/>
                                      </p:to>
                                    </p:set>
                                    <p:animEffect transition="in" filter="fade">
                                      <p:cBhvr>
                                        <p:cTn id="336" dur="1000"/>
                                        <p:tgtEl>
                                          <p:spTgt spid="185"/>
                                        </p:tgtEl>
                                      </p:cBhvr>
                                    </p:animEffect>
                                  </p:childTnLst>
                                </p:cTn>
                              </p:par>
                              <p:par>
                                <p:cTn id="337" presetID="10" presetClass="entr" presetSubtype="0" fill="hold" grpId="0" nodeType="withEffect">
                                  <p:stCondLst>
                                    <p:cond delay="4000"/>
                                  </p:stCondLst>
                                  <p:childTnLst>
                                    <p:set>
                                      <p:cBhvr>
                                        <p:cTn id="338" dur="1" fill="hold">
                                          <p:stCondLst>
                                            <p:cond delay="0"/>
                                          </p:stCondLst>
                                        </p:cTn>
                                        <p:tgtEl>
                                          <p:spTgt spid="183"/>
                                        </p:tgtEl>
                                        <p:attrNameLst>
                                          <p:attrName>style.visibility</p:attrName>
                                        </p:attrNameLst>
                                      </p:cBhvr>
                                      <p:to>
                                        <p:strVal val="visible"/>
                                      </p:to>
                                    </p:set>
                                    <p:animEffect transition="in" filter="fade">
                                      <p:cBhvr>
                                        <p:cTn id="339" dur="1000"/>
                                        <p:tgtEl>
                                          <p:spTgt spid="183"/>
                                        </p:tgtEl>
                                      </p:cBhvr>
                                    </p:animEffect>
                                  </p:childTnLst>
                                </p:cTn>
                              </p:par>
                              <p:par>
                                <p:cTn id="340" presetID="10" presetClass="entr" presetSubtype="0" fill="hold" grpId="0" nodeType="withEffect">
                                  <p:stCondLst>
                                    <p:cond delay="4000"/>
                                  </p:stCondLst>
                                  <p:childTnLst>
                                    <p:set>
                                      <p:cBhvr>
                                        <p:cTn id="341" dur="1" fill="hold">
                                          <p:stCondLst>
                                            <p:cond delay="0"/>
                                          </p:stCondLst>
                                        </p:cTn>
                                        <p:tgtEl>
                                          <p:spTgt spid="181"/>
                                        </p:tgtEl>
                                        <p:attrNameLst>
                                          <p:attrName>style.visibility</p:attrName>
                                        </p:attrNameLst>
                                      </p:cBhvr>
                                      <p:to>
                                        <p:strVal val="visible"/>
                                      </p:to>
                                    </p:set>
                                    <p:animEffect transition="in" filter="fade">
                                      <p:cBhvr>
                                        <p:cTn id="342" dur="1000"/>
                                        <p:tgtEl>
                                          <p:spTgt spid="181"/>
                                        </p:tgtEl>
                                      </p:cBhvr>
                                    </p:animEffect>
                                  </p:childTnLst>
                                </p:cTn>
                              </p:par>
                              <p:par>
                                <p:cTn id="343" presetID="10" presetClass="entr" presetSubtype="0" fill="hold" grpId="0" nodeType="withEffect">
                                  <p:stCondLst>
                                    <p:cond delay="4000"/>
                                  </p:stCondLst>
                                  <p:childTnLst>
                                    <p:set>
                                      <p:cBhvr>
                                        <p:cTn id="344" dur="1" fill="hold">
                                          <p:stCondLst>
                                            <p:cond delay="0"/>
                                          </p:stCondLst>
                                        </p:cTn>
                                        <p:tgtEl>
                                          <p:spTgt spid="179"/>
                                        </p:tgtEl>
                                        <p:attrNameLst>
                                          <p:attrName>style.visibility</p:attrName>
                                        </p:attrNameLst>
                                      </p:cBhvr>
                                      <p:to>
                                        <p:strVal val="visible"/>
                                      </p:to>
                                    </p:set>
                                    <p:animEffect transition="in" filter="fade">
                                      <p:cBhvr>
                                        <p:cTn id="345" dur="1000"/>
                                        <p:tgtEl>
                                          <p:spTgt spid="179"/>
                                        </p:tgtEl>
                                      </p:cBhvr>
                                    </p:animEffect>
                                  </p:childTnLst>
                                </p:cTn>
                              </p:par>
                              <p:par>
                                <p:cTn id="346" presetID="10" presetClass="entr" presetSubtype="0" fill="hold" grpId="0" nodeType="withEffect">
                                  <p:stCondLst>
                                    <p:cond delay="4000"/>
                                  </p:stCondLst>
                                  <p:childTnLst>
                                    <p:set>
                                      <p:cBhvr>
                                        <p:cTn id="347" dur="1" fill="hold">
                                          <p:stCondLst>
                                            <p:cond delay="0"/>
                                          </p:stCondLst>
                                        </p:cTn>
                                        <p:tgtEl>
                                          <p:spTgt spid="177"/>
                                        </p:tgtEl>
                                        <p:attrNameLst>
                                          <p:attrName>style.visibility</p:attrName>
                                        </p:attrNameLst>
                                      </p:cBhvr>
                                      <p:to>
                                        <p:strVal val="visible"/>
                                      </p:to>
                                    </p:set>
                                    <p:animEffect transition="in" filter="fade">
                                      <p:cBhvr>
                                        <p:cTn id="348" dur="1000"/>
                                        <p:tgtEl>
                                          <p:spTgt spid="177"/>
                                        </p:tgtEl>
                                      </p:cBhvr>
                                    </p:animEffect>
                                  </p:childTnLst>
                                </p:cTn>
                              </p:par>
                              <p:par>
                                <p:cTn id="349" presetID="10" presetClass="entr" presetSubtype="0" fill="hold" grpId="0" nodeType="withEffect">
                                  <p:stCondLst>
                                    <p:cond delay="4000"/>
                                  </p:stCondLst>
                                  <p:childTnLst>
                                    <p:set>
                                      <p:cBhvr>
                                        <p:cTn id="350" dur="1" fill="hold">
                                          <p:stCondLst>
                                            <p:cond delay="0"/>
                                          </p:stCondLst>
                                        </p:cTn>
                                        <p:tgtEl>
                                          <p:spTgt spid="175"/>
                                        </p:tgtEl>
                                        <p:attrNameLst>
                                          <p:attrName>style.visibility</p:attrName>
                                        </p:attrNameLst>
                                      </p:cBhvr>
                                      <p:to>
                                        <p:strVal val="visible"/>
                                      </p:to>
                                    </p:set>
                                    <p:animEffect transition="in" filter="fade">
                                      <p:cBhvr>
                                        <p:cTn id="351" dur="1000"/>
                                        <p:tgtEl>
                                          <p:spTgt spid="175"/>
                                        </p:tgtEl>
                                      </p:cBhvr>
                                    </p:animEffect>
                                  </p:childTnLst>
                                </p:cTn>
                              </p:par>
                              <p:par>
                                <p:cTn id="352" presetID="10" presetClass="entr" presetSubtype="0" fill="hold" grpId="0" nodeType="withEffect">
                                  <p:stCondLst>
                                    <p:cond delay="4000"/>
                                  </p:stCondLst>
                                  <p:childTnLst>
                                    <p:set>
                                      <p:cBhvr>
                                        <p:cTn id="353" dur="1" fill="hold">
                                          <p:stCondLst>
                                            <p:cond delay="0"/>
                                          </p:stCondLst>
                                        </p:cTn>
                                        <p:tgtEl>
                                          <p:spTgt spid="173"/>
                                        </p:tgtEl>
                                        <p:attrNameLst>
                                          <p:attrName>style.visibility</p:attrName>
                                        </p:attrNameLst>
                                      </p:cBhvr>
                                      <p:to>
                                        <p:strVal val="visible"/>
                                      </p:to>
                                    </p:set>
                                    <p:animEffect transition="in" filter="fade">
                                      <p:cBhvr>
                                        <p:cTn id="354" dur="1000"/>
                                        <p:tgtEl>
                                          <p:spTgt spid="173"/>
                                        </p:tgtEl>
                                      </p:cBhvr>
                                    </p:animEffect>
                                  </p:childTnLst>
                                </p:cTn>
                              </p:par>
                              <p:par>
                                <p:cTn id="355" presetID="10" presetClass="entr" presetSubtype="0" fill="hold" grpId="0" nodeType="withEffect">
                                  <p:stCondLst>
                                    <p:cond delay="4000"/>
                                  </p:stCondLst>
                                  <p:childTnLst>
                                    <p:set>
                                      <p:cBhvr>
                                        <p:cTn id="356" dur="1" fill="hold">
                                          <p:stCondLst>
                                            <p:cond delay="0"/>
                                          </p:stCondLst>
                                        </p:cTn>
                                        <p:tgtEl>
                                          <p:spTgt spid="171"/>
                                        </p:tgtEl>
                                        <p:attrNameLst>
                                          <p:attrName>style.visibility</p:attrName>
                                        </p:attrNameLst>
                                      </p:cBhvr>
                                      <p:to>
                                        <p:strVal val="visible"/>
                                      </p:to>
                                    </p:set>
                                    <p:animEffect transition="in" filter="fade">
                                      <p:cBhvr>
                                        <p:cTn id="357" dur="1000"/>
                                        <p:tgtEl>
                                          <p:spTgt spid="171"/>
                                        </p:tgtEl>
                                      </p:cBhvr>
                                    </p:animEffect>
                                  </p:childTnLst>
                                </p:cTn>
                              </p:par>
                              <p:par>
                                <p:cTn id="358" presetID="10" presetClass="entr" presetSubtype="0" fill="hold" grpId="0" nodeType="withEffect">
                                  <p:stCondLst>
                                    <p:cond delay="4000"/>
                                  </p:stCondLst>
                                  <p:childTnLst>
                                    <p:set>
                                      <p:cBhvr>
                                        <p:cTn id="359" dur="1" fill="hold">
                                          <p:stCondLst>
                                            <p:cond delay="0"/>
                                          </p:stCondLst>
                                        </p:cTn>
                                        <p:tgtEl>
                                          <p:spTgt spid="216"/>
                                        </p:tgtEl>
                                        <p:attrNameLst>
                                          <p:attrName>style.visibility</p:attrName>
                                        </p:attrNameLst>
                                      </p:cBhvr>
                                      <p:to>
                                        <p:strVal val="visible"/>
                                      </p:to>
                                    </p:set>
                                    <p:animEffect transition="in" filter="fade">
                                      <p:cBhvr>
                                        <p:cTn id="360" dur="1000"/>
                                        <p:tgtEl>
                                          <p:spTgt spid="216"/>
                                        </p:tgtEl>
                                      </p:cBhvr>
                                    </p:animEffect>
                                  </p:childTnLst>
                                </p:cTn>
                              </p:par>
                              <p:par>
                                <p:cTn id="361" presetID="10" presetClass="entr" presetSubtype="0" fill="hold" grpId="0" nodeType="withEffect">
                                  <p:stCondLst>
                                    <p:cond delay="4000"/>
                                  </p:stCondLst>
                                  <p:childTnLst>
                                    <p:set>
                                      <p:cBhvr>
                                        <p:cTn id="362" dur="1" fill="hold">
                                          <p:stCondLst>
                                            <p:cond delay="0"/>
                                          </p:stCondLst>
                                        </p:cTn>
                                        <p:tgtEl>
                                          <p:spTgt spid="284"/>
                                        </p:tgtEl>
                                        <p:attrNameLst>
                                          <p:attrName>style.visibility</p:attrName>
                                        </p:attrNameLst>
                                      </p:cBhvr>
                                      <p:to>
                                        <p:strVal val="visible"/>
                                      </p:to>
                                    </p:set>
                                    <p:animEffect transition="in" filter="fade">
                                      <p:cBhvr>
                                        <p:cTn id="363" dur="1000"/>
                                        <p:tgtEl>
                                          <p:spTgt spid="284"/>
                                        </p:tgtEl>
                                      </p:cBhvr>
                                    </p:animEffect>
                                  </p:childTnLst>
                                </p:cTn>
                              </p:par>
                              <p:par>
                                <p:cTn id="364" presetID="10" presetClass="entr" presetSubtype="0" fill="hold" grpId="0" nodeType="withEffect">
                                  <p:stCondLst>
                                    <p:cond delay="4000"/>
                                  </p:stCondLst>
                                  <p:childTnLst>
                                    <p:set>
                                      <p:cBhvr>
                                        <p:cTn id="365" dur="1" fill="hold">
                                          <p:stCondLst>
                                            <p:cond delay="0"/>
                                          </p:stCondLst>
                                        </p:cTn>
                                        <p:tgtEl>
                                          <p:spTgt spid="282"/>
                                        </p:tgtEl>
                                        <p:attrNameLst>
                                          <p:attrName>style.visibility</p:attrName>
                                        </p:attrNameLst>
                                      </p:cBhvr>
                                      <p:to>
                                        <p:strVal val="visible"/>
                                      </p:to>
                                    </p:set>
                                    <p:animEffect transition="in" filter="fade">
                                      <p:cBhvr>
                                        <p:cTn id="366" dur="1000"/>
                                        <p:tgtEl>
                                          <p:spTgt spid="282"/>
                                        </p:tgtEl>
                                      </p:cBhvr>
                                    </p:animEffect>
                                  </p:childTnLst>
                                </p:cTn>
                              </p:par>
                              <p:par>
                                <p:cTn id="367" presetID="10" presetClass="entr" presetSubtype="0" fill="hold" grpId="0" nodeType="withEffect">
                                  <p:stCondLst>
                                    <p:cond delay="4000"/>
                                  </p:stCondLst>
                                  <p:childTnLst>
                                    <p:set>
                                      <p:cBhvr>
                                        <p:cTn id="368" dur="1" fill="hold">
                                          <p:stCondLst>
                                            <p:cond delay="0"/>
                                          </p:stCondLst>
                                        </p:cTn>
                                        <p:tgtEl>
                                          <p:spTgt spid="280"/>
                                        </p:tgtEl>
                                        <p:attrNameLst>
                                          <p:attrName>style.visibility</p:attrName>
                                        </p:attrNameLst>
                                      </p:cBhvr>
                                      <p:to>
                                        <p:strVal val="visible"/>
                                      </p:to>
                                    </p:set>
                                    <p:animEffect transition="in" filter="fade">
                                      <p:cBhvr>
                                        <p:cTn id="369" dur="1000"/>
                                        <p:tgtEl>
                                          <p:spTgt spid="280"/>
                                        </p:tgtEl>
                                      </p:cBhvr>
                                    </p:animEffect>
                                  </p:childTnLst>
                                </p:cTn>
                              </p:par>
                              <p:par>
                                <p:cTn id="370" presetID="10" presetClass="entr" presetSubtype="0" fill="hold" grpId="0" nodeType="withEffect">
                                  <p:stCondLst>
                                    <p:cond delay="4000"/>
                                  </p:stCondLst>
                                  <p:childTnLst>
                                    <p:set>
                                      <p:cBhvr>
                                        <p:cTn id="371" dur="1" fill="hold">
                                          <p:stCondLst>
                                            <p:cond delay="0"/>
                                          </p:stCondLst>
                                        </p:cTn>
                                        <p:tgtEl>
                                          <p:spTgt spid="278"/>
                                        </p:tgtEl>
                                        <p:attrNameLst>
                                          <p:attrName>style.visibility</p:attrName>
                                        </p:attrNameLst>
                                      </p:cBhvr>
                                      <p:to>
                                        <p:strVal val="visible"/>
                                      </p:to>
                                    </p:set>
                                    <p:animEffect transition="in" filter="fade">
                                      <p:cBhvr>
                                        <p:cTn id="372" dur="1000"/>
                                        <p:tgtEl>
                                          <p:spTgt spid="278"/>
                                        </p:tgtEl>
                                      </p:cBhvr>
                                    </p:animEffect>
                                  </p:childTnLst>
                                </p:cTn>
                              </p:par>
                              <p:par>
                                <p:cTn id="373" presetID="10" presetClass="entr" presetSubtype="0" fill="hold" grpId="0" nodeType="withEffect">
                                  <p:stCondLst>
                                    <p:cond delay="4000"/>
                                  </p:stCondLst>
                                  <p:childTnLst>
                                    <p:set>
                                      <p:cBhvr>
                                        <p:cTn id="374" dur="1" fill="hold">
                                          <p:stCondLst>
                                            <p:cond delay="0"/>
                                          </p:stCondLst>
                                        </p:cTn>
                                        <p:tgtEl>
                                          <p:spTgt spid="276"/>
                                        </p:tgtEl>
                                        <p:attrNameLst>
                                          <p:attrName>style.visibility</p:attrName>
                                        </p:attrNameLst>
                                      </p:cBhvr>
                                      <p:to>
                                        <p:strVal val="visible"/>
                                      </p:to>
                                    </p:set>
                                    <p:animEffect transition="in" filter="fade">
                                      <p:cBhvr>
                                        <p:cTn id="375" dur="1000"/>
                                        <p:tgtEl>
                                          <p:spTgt spid="276"/>
                                        </p:tgtEl>
                                      </p:cBhvr>
                                    </p:animEffect>
                                  </p:childTnLst>
                                </p:cTn>
                              </p:par>
                              <p:par>
                                <p:cTn id="376" presetID="10" presetClass="entr" presetSubtype="0" fill="hold" grpId="0" nodeType="withEffect">
                                  <p:stCondLst>
                                    <p:cond delay="4000"/>
                                  </p:stCondLst>
                                  <p:childTnLst>
                                    <p:set>
                                      <p:cBhvr>
                                        <p:cTn id="377" dur="1" fill="hold">
                                          <p:stCondLst>
                                            <p:cond delay="0"/>
                                          </p:stCondLst>
                                        </p:cTn>
                                        <p:tgtEl>
                                          <p:spTgt spid="274"/>
                                        </p:tgtEl>
                                        <p:attrNameLst>
                                          <p:attrName>style.visibility</p:attrName>
                                        </p:attrNameLst>
                                      </p:cBhvr>
                                      <p:to>
                                        <p:strVal val="visible"/>
                                      </p:to>
                                    </p:set>
                                    <p:animEffect transition="in" filter="fade">
                                      <p:cBhvr>
                                        <p:cTn id="378" dur="1000"/>
                                        <p:tgtEl>
                                          <p:spTgt spid="274"/>
                                        </p:tgtEl>
                                      </p:cBhvr>
                                    </p:animEffect>
                                  </p:childTnLst>
                                </p:cTn>
                              </p:par>
                              <p:par>
                                <p:cTn id="379" presetID="10" presetClass="entr" presetSubtype="0" fill="hold" grpId="0" nodeType="withEffect">
                                  <p:stCondLst>
                                    <p:cond delay="4000"/>
                                  </p:stCondLst>
                                  <p:childTnLst>
                                    <p:set>
                                      <p:cBhvr>
                                        <p:cTn id="380" dur="1" fill="hold">
                                          <p:stCondLst>
                                            <p:cond delay="0"/>
                                          </p:stCondLst>
                                        </p:cTn>
                                        <p:tgtEl>
                                          <p:spTgt spid="272"/>
                                        </p:tgtEl>
                                        <p:attrNameLst>
                                          <p:attrName>style.visibility</p:attrName>
                                        </p:attrNameLst>
                                      </p:cBhvr>
                                      <p:to>
                                        <p:strVal val="visible"/>
                                      </p:to>
                                    </p:set>
                                    <p:animEffect transition="in" filter="fade">
                                      <p:cBhvr>
                                        <p:cTn id="381" dur="1000"/>
                                        <p:tgtEl>
                                          <p:spTgt spid="272"/>
                                        </p:tgtEl>
                                      </p:cBhvr>
                                    </p:animEffect>
                                  </p:childTnLst>
                                </p:cTn>
                              </p:par>
                              <p:par>
                                <p:cTn id="382" presetID="10" presetClass="entr" presetSubtype="0" fill="hold" grpId="0" nodeType="withEffect">
                                  <p:stCondLst>
                                    <p:cond delay="4000"/>
                                  </p:stCondLst>
                                  <p:childTnLst>
                                    <p:set>
                                      <p:cBhvr>
                                        <p:cTn id="383" dur="1" fill="hold">
                                          <p:stCondLst>
                                            <p:cond delay="0"/>
                                          </p:stCondLst>
                                        </p:cTn>
                                        <p:tgtEl>
                                          <p:spTgt spid="270"/>
                                        </p:tgtEl>
                                        <p:attrNameLst>
                                          <p:attrName>style.visibility</p:attrName>
                                        </p:attrNameLst>
                                      </p:cBhvr>
                                      <p:to>
                                        <p:strVal val="visible"/>
                                      </p:to>
                                    </p:set>
                                    <p:animEffect transition="in" filter="fade">
                                      <p:cBhvr>
                                        <p:cTn id="384" dur="1000"/>
                                        <p:tgtEl>
                                          <p:spTgt spid="270"/>
                                        </p:tgtEl>
                                      </p:cBhvr>
                                    </p:animEffect>
                                  </p:childTnLst>
                                </p:cTn>
                              </p:par>
                              <p:par>
                                <p:cTn id="385" presetID="10" presetClass="entr" presetSubtype="0" fill="hold" grpId="0" nodeType="withEffect">
                                  <p:stCondLst>
                                    <p:cond delay="4000"/>
                                  </p:stCondLst>
                                  <p:childTnLst>
                                    <p:set>
                                      <p:cBhvr>
                                        <p:cTn id="386" dur="1" fill="hold">
                                          <p:stCondLst>
                                            <p:cond delay="0"/>
                                          </p:stCondLst>
                                        </p:cTn>
                                        <p:tgtEl>
                                          <p:spTgt spid="268"/>
                                        </p:tgtEl>
                                        <p:attrNameLst>
                                          <p:attrName>style.visibility</p:attrName>
                                        </p:attrNameLst>
                                      </p:cBhvr>
                                      <p:to>
                                        <p:strVal val="visible"/>
                                      </p:to>
                                    </p:set>
                                    <p:animEffect transition="in" filter="fade">
                                      <p:cBhvr>
                                        <p:cTn id="387" dur="1000"/>
                                        <p:tgtEl>
                                          <p:spTgt spid="268"/>
                                        </p:tgtEl>
                                      </p:cBhvr>
                                    </p:animEffect>
                                  </p:childTnLst>
                                </p:cTn>
                              </p:par>
                              <p:par>
                                <p:cTn id="388" presetID="10" presetClass="entr" presetSubtype="0" fill="hold" grpId="0" nodeType="withEffect">
                                  <p:stCondLst>
                                    <p:cond delay="4000"/>
                                  </p:stCondLst>
                                  <p:childTnLst>
                                    <p:set>
                                      <p:cBhvr>
                                        <p:cTn id="389" dur="1" fill="hold">
                                          <p:stCondLst>
                                            <p:cond delay="0"/>
                                          </p:stCondLst>
                                        </p:cTn>
                                        <p:tgtEl>
                                          <p:spTgt spid="266"/>
                                        </p:tgtEl>
                                        <p:attrNameLst>
                                          <p:attrName>style.visibility</p:attrName>
                                        </p:attrNameLst>
                                      </p:cBhvr>
                                      <p:to>
                                        <p:strVal val="visible"/>
                                      </p:to>
                                    </p:set>
                                    <p:animEffect transition="in" filter="fade">
                                      <p:cBhvr>
                                        <p:cTn id="390" dur="1000"/>
                                        <p:tgtEl>
                                          <p:spTgt spid="266"/>
                                        </p:tgtEl>
                                      </p:cBhvr>
                                    </p:animEffect>
                                  </p:childTnLst>
                                </p:cTn>
                              </p:par>
                              <p:par>
                                <p:cTn id="391" presetID="10" presetClass="entr" presetSubtype="0" fill="hold" grpId="0" nodeType="withEffect">
                                  <p:stCondLst>
                                    <p:cond delay="4000"/>
                                  </p:stCondLst>
                                  <p:childTnLst>
                                    <p:set>
                                      <p:cBhvr>
                                        <p:cTn id="392" dur="1" fill="hold">
                                          <p:stCondLst>
                                            <p:cond delay="0"/>
                                          </p:stCondLst>
                                        </p:cTn>
                                        <p:tgtEl>
                                          <p:spTgt spid="219"/>
                                        </p:tgtEl>
                                        <p:attrNameLst>
                                          <p:attrName>style.visibility</p:attrName>
                                        </p:attrNameLst>
                                      </p:cBhvr>
                                      <p:to>
                                        <p:strVal val="visible"/>
                                      </p:to>
                                    </p:set>
                                    <p:animEffect transition="in" filter="fade">
                                      <p:cBhvr>
                                        <p:cTn id="393" dur="1000"/>
                                        <p:tgtEl>
                                          <p:spTgt spid="219"/>
                                        </p:tgtEl>
                                      </p:cBhvr>
                                    </p:animEffect>
                                  </p:childTnLst>
                                </p:cTn>
                              </p:par>
                              <p:par>
                                <p:cTn id="394" presetID="10" presetClass="entr" presetSubtype="0" fill="hold" grpId="0" nodeType="withEffect">
                                  <p:stCondLst>
                                    <p:cond delay="4000"/>
                                  </p:stCondLst>
                                  <p:childTnLst>
                                    <p:set>
                                      <p:cBhvr>
                                        <p:cTn id="395" dur="1" fill="hold">
                                          <p:stCondLst>
                                            <p:cond delay="0"/>
                                          </p:stCondLst>
                                        </p:cTn>
                                        <p:tgtEl>
                                          <p:spTgt spid="315"/>
                                        </p:tgtEl>
                                        <p:attrNameLst>
                                          <p:attrName>style.visibility</p:attrName>
                                        </p:attrNameLst>
                                      </p:cBhvr>
                                      <p:to>
                                        <p:strVal val="visible"/>
                                      </p:to>
                                    </p:set>
                                    <p:animEffect transition="in" filter="fade">
                                      <p:cBhvr>
                                        <p:cTn id="396" dur="1000"/>
                                        <p:tgtEl>
                                          <p:spTgt spid="315"/>
                                        </p:tgtEl>
                                      </p:cBhvr>
                                    </p:animEffect>
                                  </p:childTnLst>
                                </p:cTn>
                              </p:par>
                              <p:par>
                                <p:cTn id="397" presetID="10" presetClass="entr" presetSubtype="0" fill="hold" grpId="0" nodeType="withEffect">
                                  <p:stCondLst>
                                    <p:cond delay="4000"/>
                                  </p:stCondLst>
                                  <p:childTnLst>
                                    <p:set>
                                      <p:cBhvr>
                                        <p:cTn id="398" dur="1" fill="hold">
                                          <p:stCondLst>
                                            <p:cond delay="0"/>
                                          </p:stCondLst>
                                        </p:cTn>
                                        <p:tgtEl>
                                          <p:spTgt spid="313"/>
                                        </p:tgtEl>
                                        <p:attrNameLst>
                                          <p:attrName>style.visibility</p:attrName>
                                        </p:attrNameLst>
                                      </p:cBhvr>
                                      <p:to>
                                        <p:strVal val="visible"/>
                                      </p:to>
                                    </p:set>
                                    <p:animEffect transition="in" filter="fade">
                                      <p:cBhvr>
                                        <p:cTn id="399" dur="1000"/>
                                        <p:tgtEl>
                                          <p:spTgt spid="313"/>
                                        </p:tgtEl>
                                      </p:cBhvr>
                                    </p:animEffect>
                                  </p:childTnLst>
                                </p:cTn>
                              </p:par>
                              <p:par>
                                <p:cTn id="400" presetID="10" presetClass="entr" presetSubtype="0" fill="hold" grpId="0" nodeType="withEffect">
                                  <p:stCondLst>
                                    <p:cond delay="4000"/>
                                  </p:stCondLst>
                                  <p:childTnLst>
                                    <p:set>
                                      <p:cBhvr>
                                        <p:cTn id="401" dur="1" fill="hold">
                                          <p:stCondLst>
                                            <p:cond delay="0"/>
                                          </p:stCondLst>
                                        </p:cTn>
                                        <p:tgtEl>
                                          <p:spTgt spid="311"/>
                                        </p:tgtEl>
                                        <p:attrNameLst>
                                          <p:attrName>style.visibility</p:attrName>
                                        </p:attrNameLst>
                                      </p:cBhvr>
                                      <p:to>
                                        <p:strVal val="visible"/>
                                      </p:to>
                                    </p:set>
                                    <p:animEffect transition="in" filter="fade">
                                      <p:cBhvr>
                                        <p:cTn id="402" dur="1000"/>
                                        <p:tgtEl>
                                          <p:spTgt spid="311"/>
                                        </p:tgtEl>
                                      </p:cBhvr>
                                    </p:animEffect>
                                  </p:childTnLst>
                                </p:cTn>
                              </p:par>
                              <p:par>
                                <p:cTn id="403" presetID="10" presetClass="entr" presetSubtype="0" fill="hold" grpId="0" nodeType="withEffect">
                                  <p:stCondLst>
                                    <p:cond delay="4000"/>
                                  </p:stCondLst>
                                  <p:childTnLst>
                                    <p:set>
                                      <p:cBhvr>
                                        <p:cTn id="404" dur="1" fill="hold">
                                          <p:stCondLst>
                                            <p:cond delay="0"/>
                                          </p:stCondLst>
                                        </p:cTn>
                                        <p:tgtEl>
                                          <p:spTgt spid="309"/>
                                        </p:tgtEl>
                                        <p:attrNameLst>
                                          <p:attrName>style.visibility</p:attrName>
                                        </p:attrNameLst>
                                      </p:cBhvr>
                                      <p:to>
                                        <p:strVal val="visible"/>
                                      </p:to>
                                    </p:set>
                                    <p:animEffect transition="in" filter="fade">
                                      <p:cBhvr>
                                        <p:cTn id="405" dur="1000"/>
                                        <p:tgtEl>
                                          <p:spTgt spid="309"/>
                                        </p:tgtEl>
                                      </p:cBhvr>
                                    </p:animEffect>
                                  </p:childTnLst>
                                </p:cTn>
                              </p:par>
                              <p:par>
                                <p:cTn id="406" presetID="10" presetClass="entr" presetSubtype="0" fill="hold" grpId="0" nodeType="withEffect">
                                  <p:stCondLst>
                                    <p:cond delay="4000"/>
                                  </p:stCondLst>
                                  <p:childTnLst>
                                    <p:set>
                                      <p:cBhvr>
                                        <p:cTn id="407" dur="1" fill="hold">
                                          <p:stCondLst>
                                            <p:cond delay="0"/>
                                          </p:stCondLst>
                                        </p:cTn>
                                        <p:tgtEl>
                                          <p:spTgt spid="307"/>
                                        </p:tgtEl>
                                        <p:attrNameLst>
                                          <p:attrName>style.visibility</p:attrName>
                                        </p:attrNameLst>
                                      </p:cBhvr>
                                      <p:to>
                                        <p:strVal val="visible"/>
                                      </p:to>
                                    </p:set>
                                    <p:animEffect transition="in" filter="fade">
                                      <p:cBhvr>
                                        <p:cTn id="408" dur="1000"/>
                                        <p:tgtEl>
                                          <p:spTgt spid="307"/>
                                        </p:tgtEl>
                                      </p:cBhvr>
                                    </p:animEffect>
                                  </p:childTnLst>
                                </p:cTn>
                              </p:par>
                              <p:par>
                                <p:cTn id="409" presetID="10" presetClass="entr" presetSubtype="0" fill="hold" grpId="0" nodeType="withEffect">
                                  <p:stCondLst>
                                    <p:cond delay="4000"/>
                                  </p:stCondLst>
                                  <p:childTnLst>
                                    <p:set>
                                      <p:cBhvr>
                                        <p:cTn id="410" dur="1" fill="hold">
                                          <p:stCondLst>
                                            <p:cond delay="0"/>
                                          </p:stCondLst>
                                        </p:cTn>
                                        <p:tgtEl>
                                          <p:spTgt spid="305"/>
                                        </p:tgtEl>
                                        <p:attrNameLst>
                                          <p:attrName>style.visibility</p:attrName>
                                        </p:attrNameLst>
                                      </p:cBhvr>
                                      <p:to>
                                        <p:strVal val="visible"/>
                                      </p:to>
                                    </p:set>
                                    <p:animEffect transition="in" filter="fade">
                                      <p:cBhvr>
                                        <p:cTn id="411" dur="1000"/>
                                        <p:tgtEl>
                                          <p:spTgt spid="305"/>
                                        </p:tgtEl>
                                      </p:cBhvr>
                                    </p:animEffect>
                                  </p:childTnLst>
                                </p:cTn>
                              </p:par>
                              <p:par>
                                <p:cTn id="412" presetID="10" presetClass="entr" presetSubtype="0" fill="hold" grpId="0" nodeType="withEffect">
                                  <p:stCondLst>
                                    <p:cond delay="4000"/>
                                  </p:stCondLst>
                                  <p:childTnLst>
                                    <p:set>
                                      <p:cBhvr>
                                        <p:cTn id="413" dur="1" fill="hold">
                                          <p:stCondLst>
                                            <p:cond delay="0"/>
                                          </p:stCondLst>
                                        </p:cTn>
                                        <p:tgtEl>
                                          <p:spTgt spid="303"/>
                                        </p:tgtEl>
                                        <p:attrNameLst>
                                          <p:attrName>style.visibility</p:attrName>
                                        </p:attrNameLst>
                                      </p:cBhvr>
                                      <p:to>
                                        <p:strVal val="visible"/>
                                      </p:to>
                                    </p:set>
                                    <p:animEffect transition="in" filter="fade">
                                      <p:cBhvr>
                                        <p:cTn id="414" dur="1000"/>
                                        <p:tgtEl>
                                          <p:spTgt spid="303"/>
                                        </p:tgtEl>
                                      </p:cBhvr>
                                    </p:animEffect>
                                  </p:childTnLst>
                                </p:cTn>
                              </p:par>
                              <p:par>
                                <p:cTn id="415" presetID="10" presetClass="entr" presetSubtype="0" fill="hold" grpId="0" nodeType="withEffect">
                                  <p:stCondLst>
                                    <p:cond delay="4000"/>
                                  </p:stCondLst>
                                  <p:childTnLst>
                                    <p:set>
                                      <p:cBhvr>
                                        <p:cTn id="416" dur="1" fill="hold">
                                          <p:stCondLst>
                                            <p:cond delay="0"/>
                                          </p:stCondLst>
                                        </p:cTn>
                                        <p:tgtEl>
                                          <p:spTgt spid="301"/>
                                        </p:tgtEl>
                                        <p:attrNameLst>
                                          <p:attrName>style.visibility</p:attrName>
                                        </p:attrNameLst>
                                      </p:cBhvr>
                                      <p:to>
                                        <p:strVal val="visible"/>
                                      </p:to>
                                    </p:set>
                                    <p:animEffect transition="in" filter="fade">
                                      <p:cBhvr>
                                        <p:cTn id="417" dur="1000"/>
                                        <p:tgtEl>
                                          <p:spTgt spid="301"/>
                                        </p:tgtEl>
                                      </p:cBhvr>
                                    </p:animEffect>
                                  </p:childTnLst>
                                </p:cTn>
                              </p:par>
                              <p:par>
                                <p:cTn id="418" presetID="10" presetClass="entr" presetSubtype="0" fill="hold" grpId="0" nodeType="withEffect">
                                  <p:stCondLst>
                                    <p:cond delay="4000"/>
                                  </p:stCondLst>
                                  <p:childTnLst>
                                    <p:set>
                                      <p:cBhvr>
                                        <p:cTn id="419" dur="1" fill="hold">
                                          <p:stCondLst>
                                            <p:cond delay="0"/>
                                          </p:stCondLst>
                                        </p:cTn>
                                        <p:tgtEl>
                                          <p:spTgt spid="299"/>
                                        </p:tgtEl>
                                        <p:attrNameLst>
                                          <p:attrName>style.visibility</p:attrName>
                                        </p:attrNameLst>
                                      </p:cBhvr>
                                      <p:to>
                                        <p:strVal val="visible"/>
                                      </p:to>
                                    </p:set>
                                    <p:animEffect transition="in" filter="fade">
                                      <p:cBhvr>
                                        <p:cTn id="420" dur="1000"/>
                                        <p:tgtEl>
                                          <p:spTgt spid="299"/>
                                        </p:tgtEl>
                                      </p:cBhvr>
                                    </p:animEffect>
                                  </p:childTnLst>
                                </p:cTn>
                              </p:par>
                              <p:par>
                                <p:cTn id="421" presetID="10" presetClass="entr" presetSubtype="0" fill="hold" grpId="0" nodeType="withEffect">
                                  <p:stCondLst>
                                    <p:cond delay="4000"/>
                                  </p:stCondLst>
                                  <p:childTnLst>
                                    <p:set>
                                      <p:cBhvr>
                                        <p:cTn id="422" dur="1" fill="hold">
                                          <p:stCondLst>
                                            <p:cond delay="0"/>
                                          </p:stCondLst>
                                        </p:cTn>
                                        <p:tgtEl>
                                          <p:spTgt spid="297"/>
                                        </p:tgtEl>
                                        <p:attrNameLst>
                                          <p:attrName>style.visibility</p:attrName>
                                        </p:attrNameLst>
                                      </p:cBhvr>
                                      <p:to>
                                        <p:strVal val="visible"/>
                                      </p:to>
                                    </p:set>
                                    <p:animEffect transition="in" filter="fade">
                                      <p:cBhvr>
                                        <p:cTn id="423" dur="1000"/>
                                        <p:tgtEl>
                                          <p:spTgt spid="297"/>
                                        </p:tgtEl>
                                      </p:cBhvr>
                                    </p:animEffect>
                                  </p:childTnLst>
                                </p:cTn>
                              </p:par>
                              <p:par>
                                <p:cTn id="424" presetID="10" presetClass="entr" presetSubtype="0" fill="hold" grpId="0" nodeType="withEffect">
                                  <p:stCondLst>
                                    <p:cond delay="4000"/>
                                  </p:stCondLst>
                                  <p:childTnLst>
                                    <p:set>
                                      <p:cBhvr>
                                        <p:cTn id="425" dur="1" fill="hold">
                                          <p:stCondLst>
                                            <p:cond delay="0"/>
                                          </p:stCondLst>
                                        </p:cTn>
                                        <p:tgtEl>
                                          <p:spTgt spid="222"/>
                                        </p:tgtEl>
                                        <p:attrNameLst>
                                          <p:attrName>style.visibility</p:attrName>
                                        </p:attrNameLst>
                                      </p:cBhvr>
                                      <p:to>
                                        <p:strVal val="visible"/>
                                      </p:to>
                                    </p:set>
                                    <p:animEffect transition="in" filter="fade">
                                      <p:cBhvr>
                                        <p:cTn id="426" dur="1000"/>
                                        <p:tgtEl>
                                          <p:spTgt spid="2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83" grpId="0"/>
      <p:bldP spid="84" grpId="0" animBg="1"/>
      <p:bldP spid="96" grpId="0"/>
      <p:bldP spid="97" grpId="0" animBg="1"/>
      <p:bldP spid="103" grpId="0"/>
      <p:bldP spid="104" grpId="0" animBg="1"/>
      <p:bldP spid="106" grpId="0"/>
      <p:bldP spid="107" grpId="0" animBg="1"/>
      <p:bldP spid="109" grpId="0"/>
      <p:bldP spid="110" grpId="0" animBg="1"/>
      <p:bldP spid="112" grpId="0"/>
      <p:bldP spid="113" grpId="0" animBg="1"/>
      <p:bldP spid="115" grpId="0"/>
      <p:bldP spid="116" grpId="0" animBg="1"/>
      <p:bldP spid="118" grpId="0"/>
      <p:bldP spid="119" grpId="0" animBg="1"/>
      <p:bldP spid="121" grpId="0"/>
      <p:bldP spid="122" grpId="0" animBg="1"/>
      <p:bldP spid="124" grpId="0"/>
      <p:bldP spid="125" grpId="0" animBg="1"/>
      <p:bldP spid="158" grpId="0"/>
      <p:bldP spid="159" grpId="0" animBg="1"/>
      <p:bldP spid="156" grpId="0"/>
      <p:bldP spid="157" grpId="0" animBg="1"/>
      <p:bldP spid="154" grpId="0"/>
      <p:bldP spid="155" grpId="0" animBg="1"/>
      <p:bldP spid="152" grpId="0"/>
      <p:bldP spid="153" grpId="0" animBg="1"/>
      <p:bldP spid="150" grpId="0"/>
      <p:bldP spid="151" grpId="0" animBg="1"/>
      <p:bldP spid="148" grpId="0"/>
      <p:bldP spid="149" grpId="0" animBg="1"/>
      <p:bldP spid="146" grpId="0"/>
      <p:bldP spid="147" grpId="0" animBg="1"/>
      <p:bldP spid="144" grpId="0"/>
      <p:bldP spid="145" grpId="0" animBg="1"/>
      <p:bldP spid="142" grpId="0"/>
      <p:bldP spid="143" grpId="0" animBg="1"/>
      <p:bldP spid="140" grpId="0"/>
      <p:bldP spid="141" grpId="0" animBg="1"/>
      <p:bldP spid="189" grpId="0"/>
      <p:bldP spid="190" grpId="0" animBg="1"/>
      <p:bldP spid="187" grpId="0"/>
      <p:bldP spid="188" grpId="0" animBg="1"/>
      <p:bldP spid="185" grpId="0"/>
      <p:bldP spid="186" grpId="0" animBg="1"/>
      <p:bldP spid="183" grpId="0"/>
      <p:bldP spid="184" grpId="0" animBg="1"/>
      <p:bldP spid="181" grpId="0"/>
      <p:bldP spid="182" grpId="0" animBg="1"/>
      <p:bldP spid="179" grpId="0"/>
      <p:bldP spid="180" grpId="0" animBg="1"/>
      <p:bldP spid="177" grpId="0"/>
      <p:bldP spid="178" grpId="0" animBg="1"/>
      <p:bldP spid="175" grpId="0"/>
      <p:bldP spid="176" grpId="0" animBg="1"/>
      <p:bldP spid="173" grpId="0"/>
      <p:bldP spid="174" grpId="0" animBg="1"/>
      <p:bldP spid="171" grpId="0"/>
      <p:bldP spid="172" grpId="0" animBg="1"/>
      <p:bldP spid="284" grpId="0"/>
      <p:bldP spid="285" grpId="0" animBg="1"/>
      <p:bldP spid="282" grpId="0"/>
      <p:bldP spid="283" grpId="0" animBg="1"/>
      <p:bldP spid="280" grpId="0"/>
      <p:bldP spid="281" grpId="0" animBg="1"/>
      <p:bldP spid="278" grpId="0"/>
      <p:bldP spid="279" grpId="0" animBg="1"/>
      <p:bldP spid="276" grpId="0"/>
      <p:bldP spid="277" grpId="0" animBg="1"/>
      <p:bldP spid="274" grpId="0"/>
      <p:bldP spid="275" grpId="0" animBg="1"/>
      <p:bldP spid="272" grpId="0"/>
      <p:bldP spid="273" grpId="0" animBg="1"/>
      <p:bldP spid="270" grpId="0"/>
      <p:bldP spid="271" grpId="0" animBg="1"/>
      <p:bldP spid="268" grpId="0"/>
      <p:bldP spid="269" grpId="0" animBg="1"/>
      <p:bldP spid="266" grpId="0"/>
      <p:bldP spid="267" grpId="0" animBg="1"/>
      <p:bldP spid="315" grpId="0"/>
      <p:bldP spid="316" grpId="0" animBg="1"/>
      <p:bldP spid="313" grpId="0"/>
      <p:bldP spid="314" grpId="0" animBg="1"/>
      <p:bldP spid="311" grpId="0"/>
      <p:bldP spid="312" grpId="0" animBg="1"/>
      <p:bldP spid="309" grpId="0"/>
      <p:bldP spid="310" grpId="0" animBg="1"/>
      <p:bldP spid="307" grpId="0"/>
      <p:bldP spid="308" grpId="0" animBg="1"/>
      <p:bldP spid="305" grpId="0"/>
      <p:bldP spid="306" grpId="0" animBg="1"/>
      <p:bldP spid="303" grpId="0"/>
      <p:bldP spid="304" grpId="0" animBg="1"/>
      <p:bldP spid="301" grpId="0"/>
      <p:bldP spid="302" grpId="0" animBg="1"/>
      <p:bldP spid="299" grpId="0"/>
      <p:bldP spid="300" grpId="0" animBg="1"/>
      <p:bldP spid="297" grpId="0"/>
      <p:bldP spid="298" grpId="0" animBg="1"/>
      <p:bldP spid="210" grpId="0"/>
      <p:bldP spid="211" grpId="0" animBg="1"/>
      <p:bldP spid="213" grpId="0"/>
      <p:bldP spid="214" grpId="0" animBg="1"/>
      <p:bldP spid="216" grpId="0"/>
      <p:bldP spid="217" grpId="0" animBg="1"/>
      <p:bldP spid="219" grpId="0"/>
      <p:bldP spid="220" grpId="0" animBg="1"/>
      <p:bldP spid="222" grpId="0"/>
      <p:bldP spid="2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Group 82">
            <a:extLst>
              <a:ext uri="{FF2B5EF4-FFF2-40B4-BE49-F238E27FC236}">
                <a16:creationId xmlns:a16="http://schemas.microsoft.com/office/drawing/2014/main" id="{277720B9-E0D6-4B0B-BDD7-CFA82E932DA4}"/>
              </a:ext>
            </a:extLst>
          </p:cNvPr>
          <p:cNvGrpSpPr/>
          <p:nvPr/>
        </p:nvGrpSpPr>
        <p:grpSpPr>
          <a:xfrm rot="10800000">
            <a:off x="10002580" y="2028297"/>
            <a:ext cx="4211668" cy="5115870"/>
            <a:chOff x="5668775" y="1917931"/>
            <a:chExt cx="790769" cy="960539"/>
          </a:xfrm>
        </p:grpSpPr>
        <p:sp>
          <p:nvSpPr>
            <p:cNvPr id="84" name="Freeform: Shape 83">
              <a:extLst>
                <a:ext uri="{FF2B5EF4-FFF2-40B4-BE49-F238E27FC236}">
                  <a16:creationId xmlns:a16="http://schemas.microsoft.com/office/drawing/2014/main" id="{31BD786D-97F6-4373-9F69-735ADF803B80}"/>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262E8AC9-4E98-4F15-9677-7CBFDB2379ED}"/>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F32525B8-ACDD-44BB-9D53-B8C3D0371F81}"/>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1CD73ACF-5048-4526-B84F-CA014A864E16}"/>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BE268660-4666-4E01-A238-EE1C2532CEFB}"/>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63CC6C08-2FEB-43D9-A189-4A8CD9DB0C9B}"/>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AF8D41C1-2D8E-45AA-8785-4B81E05EFB5E}"/>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55B6E6D4-B685-4B07-98C1-A291BDC662E9}"/>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AC357E3B-6D22-4086-A61A-C9B9EE4A66A9}"/>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91075C3D-F929-497F-A679-B7CA8A244ED1}"/>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46DF23D4-BAF2-4C8F-90E4-0C9511880F65}"/>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CF9575F2-CEE5-4256-BAF0-B286FC109570}"/>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53328111-5D84-458B-AA0B-5DDB508FB17D}"/>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53550B90-B0B2-4E18-A69E-5E581F56E04A}"/>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61677980-0950-4BF7-980E-05EFD3EBCC1B}"/>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308EB578-9221-4E3A-B903-90232860F297}"/>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1CD46ADE-2836-435D-B315-101A15BC1F2B}"/>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D892A09D-E04D-48C5-A98D-DBD9C359FC6A}"/>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CE13360E-ED3F-41DF-8BA2-14CA97B35E3A}"/>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B2098B55-B889-40F4-962A-F96349A5D5D8}"/>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AACD1286-9EBE-4574-8709-EB6D13755D87}"/>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C59F92C8-04B9-4FBF-BF15-E70CD23BD46B}"/>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06" name="Group 105">
            <a:extLst>
              <a:ext uri="{FF2B5EF4-FFF2-40B4-BE49-F238E27FC236}">
                <a16:creationId xmlns:a16="http://schemas.microsoft.com/office/drawing/2014/main" id="{1313494E-6159-489B-A1D7-A037A2259391}"/>
              </a:ext>
            </a:extLst>
          </p:cNvPr>
          <p:cNvGrpSpPr/>
          <p:nvPr/>
        </p:nvGrpSpPr>
        <p:grpSpPr>
          <a:xfrm>
            <a:off x="-3572653" y="-2697234"/>
            <a:ext cx="7044342" cy="6783306"/>
            <a:chOff x="7416801" y="3824149"/>
            <a:chExt cx="1119157" cy="1077686"/>
          </a:xfrm>
        </p:grpSpPr>
        <p:sp>
          <p:nvSpPr>
            <p:cNvPr id="107" name="Freeform: Shape 106">
              <a:extLst>
                <a:ext uri="{FF2B5EF4-FFF2-40B4-BE49-F238E27FC236}">
                  <a16:creationId xmlns:a16="http://schemas.microsoft.com/office/drawing/2014/main" id="{9BD3A8AA-276F-40EB-8970-361A4A01AD08}"/>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B238A4D4-6240-48A7-ACC5-7F9CD36A83A5}"/>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6AA16107-8F9C-44F0-95A1-8EA68D3254A4}"/>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BEDAC6D9-2E91-4AF9-9922-C826ECAB5A0E}"/>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31C2AD1B-876A-4E29-B444-F88A7F1C0B43}"/>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ED685CC5-6D85-46A6-8BF4-8303BEAA0172}"/>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B417DE9D-186C-43F0-8776-74193435A203}"/>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9C05FD34-619C-486A-AD3D-A7FB8B615343}"/>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8A879A4B-361A-4701-8FB6-323F39F6BA7E}"/>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6" name="Freeform: Shape 115">
              <a:extLst>
                <a:ext uri="{FF2B5EF4-FFF2-40B4-BE49-F238E27FC236}">
                  <a16:creationId xmlns:a16="http://schemas.microsoft.com/office/drawing/2014/main" id="{4DAF5AFC-90B4-4AA3-8919-B8443DAEC922}"/>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8334955A-692D-46AB-87E7-8BBE01F7896E}"/>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62A1B097-323E-44D7-A28C-BC7DFE773F39}"/>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42BF3711-0D61-4CC7-8BB5-E06508454E18}"/>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EE16EDDD-E379-4BF7-8B45-5BB55DE4C82C}"/>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31FBB12B-1D4A-4C94-B4FF-1C7A26AF6801}"/>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107BF13C-8B3F-4945-BC4D-AD94C87E1C47}"/>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6C111020-00B7-45C5-89A5-685D0DC64BFF}"/>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CBC5D6A1-3CA7-48CB-A0C2-87ED6E73CA18}"/>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19796B63-783A-40AA-A063-14D149EADF35}"/>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791A0F63-8C33-4F60-BF84-2C9A6E89CCEF}"/>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09FA39BF-0B6F-4071-BE82-D6D0C773242E}"/>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6B9A2BA0-37DF-4C36-99A8-93DE44BBF5A9}"/>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
        <p:nvSpPr>
          <p:cNvPr id="5" name="TextBox 4">
            <a:extLst>
              <a:ext uri="{FF2B5EF4-FFF2-40B4-BE49-F238E27FC236}">
                <a16:creationId xmlns:a16="http://schemas.microsoft.com/office/drawing/2014/main" id="{F477192C-4969-4E5B-9644-53E6F5D4588A}"/>
              </a:ext>
            </a:extLst>
          </p:cNvPr>
          <p:cNvSpPr txBox="1"/>
          <p:nvPr/>
        </p:nvSpPr>
        <p:spPr>
          <a:xfrm>
            <a:off x="4451960" y="529978"/>
            <a:ext cx="3288080"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ROBOTICS POTENTIAL</a:t>
            </a:r>
          </a:p>
        </p:txBody>
      </p:sp>
      <p:sp>
        <p:nvSpPr>
          <p:cNvPr id="36" name="Graphic 253">
            <a:extLst>
              <a:ext uri="{FF2B5EF4-FFF2-40B4-BE49-F238E27FC236}">
                <a16:creationId xmlns:a16="http://schemas.microsoft.com/office/drawing/2014/main" id="{F5B8AEBE-32E0-4661-9973-BAC12265D205}"/>
              </a:ext>
            </a:extLst>
          </p:cNvPr>
          <p:cNvSpPr/>
          <p:nvPr/>
        </p:nvSpPr>
        <p:spPr>
          <a:xfrm>
            <a:off x="8290064" y="1468946"/>
            <a:ext cx="2197401" cy="2197401"/>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00" b="1" dirty="0">
              <a:solidFill>
                <a:schemeClr val="bg1"/>
              </a:solidFill>
              <a:latin typeface="Century Gothic" panose="020B0502020202020204" pitchFamily="34" charset="0"/>
            </a:endParaRPr>
          </a:p>
        </p:txBody>
      </p:sp>
      <p:sp>
        <p:nvSpPr>
          <p:cNvPr id="35" name="Graphic 253">
            <a:extLst>
              <a:ext uri="{FF2B5EF4-FFF2-40B4-BE49-F238E27FC236}">
                <a16:creationId xmlns:a16="http://schemas.microsoft.com/office/drawing/2014/main" id="{932E3B6A-48F3-4F37-9ED2-9DFC85FCF07A}"/>
              </a:ext>
            </a:extLst>
          </p:cNvPr>
          <p:cNvSpPr/>
          <p:nvPr/>
        </p:nvSpPr>
        <p:spPr>
          <a:xfrm>
            <a:off x="4997300" y="1468946"/>
            <a:ext cx="2197401" cy="2197401"/>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99000">
                <a:schemeClr val="bg1">
                  <a:alpha val="18184"/>
                </a:schemeClr>
              </a:gs>
              <a:gs pos="68000">
                <a:schemeClr val="bg1">
                  <a:alpha val="28824"/>
                </a:schemeClr>
              </a:gs>
              <a:gs pos="8000">
                <a:schemeClr val="bg1">
                  <a:alpha val="54000"/>
                </a:schemeClr>
              </a:gs>
            </a:gsLst>
            <a:path path="circle">
              <a:fillToRect l="50000" t="130000" r="50000" b="-30000"/>
            </a:path>
            <a:tileRect/>
          </a:gradFill>
          <a:ln w="19050" cap="flat">
            <a:gradFill>
              <a:gsLst>
                <a:gs pos="42500">
                  <a:schemeClr val="tx2">
                    <a:lumMod val="75000"/>
                    <a:alpha val="65000"/>
                  </a:schemeClr>
                </a:gs>
                <a:gs pos="0">
                  <a:schemeClr val="bg1"/>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00" b="1" dirty="0">
              <a:solidFill>
                <a:schemeClr val="bg1"/>
              </a:solidFill>
              <a:latin typeface="Century Gothic" panose="020B0502020202020204" pitchFamily="34" charset="0"/>
            </a:endParaRPr>
          </a:p>
        </p:txBody>
      </p:sp>
      <p:sp>
        <p:nvSpPr>
          <p:cNvPr id="33" name="Graphic 253">
            <a:extLst>
              <a:ext uri="{FF2B5EF4-FFF2-40B4-BE49-F238E27FC236}">
                <a16:creationId xmlns:a16="http://schemas.microsoft.com/office/drawing/2014/main" id="{07E96A73-DA5B-45D7-981D-0AA11D825F54}"/>
              </a:ext>
            </a:extLst>
          </p:cNvPr>
          <p:cNvSpPr/>
          <p:nvPr/>
        </p:nvSpPr>
        <p:spPr>
          <a:xfrm>
            <a:off x="1704536" y="1468946"/>
            <a:ext cx="2197401" cy="2197401"/>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99000">
                <a:schemeClr val="bg1">
                  <a:alpha val="18184"/>
                </a:schemeClr>
              </a:gs>
              <a:gs pos="68000">
                <a:schemeClr val="bg1">
                  <a:alpha val="28824"/>
                </a:schemeClr>
              </a:gs>
              <a:gs pos="8000">
                <a:schemeClr val="bg1">
                  <a:alpha val="54000"/>
                </a:schemeClr>
              </a:gs>
            </a:gsLst>
            <a:path path="circle">
              <a:fillToRect l="50000" t="130000" r="50000" b="-30000"/>
            </a:path>
            <a:tileRect/>
          </a:gradFill>
          <a:ln w="19050" cap="flat">
            <a:gradFill>
              <a:gsLst>
                <a:gs pos="42500">
                  <a:schemeClr val="tx2">
                    <a:lumMod val="75000"/>
                    <a:alpha val="65000"/>
                  </a:schemeClr>
                </a:gs>
                <a:gs pos="0">
                  <a:schemeClr val="tx2">
                    <a:lumMod val="60000"/>
                    <a:lumOff val="4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300" b="1" dirty="0">
              <a:solidFill>
                <a:schemeClr val="bg1"/>
              </a:solidFill>
              <a:latin typeface="Century Gothic" panose="020B0502020202020204" pitchFamily="34" charset="0"/>
            </a:endParaRPr>
          </a:p>
        </p:txBody>
      </p:sp>
      <p:sp>
        <p:nvSpPr>
          <p:cNvPr id="8" name="Oval 7">
            <a:extLst>
              <a:ext uri="{FF2B5EF4-FFF2-40B4-BE49-F238E27FC236}">
                <a16:creationId xmlns:a16="http://schemas.microsoft.com/office/drawing/2014/main" id="{9B896769-B6AE-49DE-A315-E1263BED7CE7}"/>
              </a:ext>
            </a:extLst>
          </p:cNvPr>
          <p:cNvSpPr/>
          <p:nvPr/>
        </p:nvSpPr>
        <p:spPr>
          <a:xfrm>
            <a:off x="2016157" y="1780569"/>
            <a:ext cx="1574159" cy="1574157"/>
          </a:xfrm>
          <a:prstGeom prst="ellipse">
            <a:avLst/>
          </a:prstGeom>
          <a:gradFill flip="none" rotWithShape="1">
            <a:gsLst>
              <a:gs pos="100000">
                <a:schemeClr val="tx2"/>
              </a:gs>
              <a:gs pos="68000">
                <a:schemeClr val="tx2">
                  <a:lumMod val="60000"/>
                  <a:lumOff val="40000"/>
                  <a:alpha val="50000"/>
                </a:schemeClr>
              </a:gs>
              <a:gs pos="0">
                <a:schemeClr val="bg2">
                  <a:lumMod val="50000"/>
                </a:schemeClr>
              </a:gs>
            </a:gsLst>
            <a:path path="circle">
              <a:fillToRect l="50000" t="130000" r="50000" b="-30000"/>
            </a:path>
            <a:tileRect/>
          </a:gradFill>
          <a:ln w="19050" cap="flat">
            <a:gradFill>
              <a:gsLst>
                <a:gs pos="42500">
                  <a:schemeClr val="tx2">
                    <a:lumMod val="75000"/>
                  </a:schemeClr>
                </a:gs>
                <a:gs pos="0">
                  <a:schemeClr val="tx2">
                    <a:lumMod val="60000"/>
                    <a:lumOff val="4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1300" dirty="0">
                <a:solidFill>
                  <a:schemeClr val="bg1"/>
                </a:solidFill>
                <a:latin typeface="Century Gothic" panose="020B0502020202020204" pitchFamily="34" charset="0"/>
              </a:rPr>
              <a:t>Costs</a:t>
            </a:r>
          </a:p>
          <a:p>
            <a:pPr algn="ctr"/>
            <a:r>
              <a:rPr lang="en-GB" sz="2500" b="1" dirty="0">
                <a:solidFill>
                  <a:schemeClr val="bg1"/>
                </a:solidFill>
                <a:latin typeface="Century Gothic" panose="020B0502020202020204" pitchFamily="34" charset="0"/>
              </a:rPr>
              <a:t>100%</a:t>
            </a:r>
          </a:p>
        </p:txBody>
      </p:sp>
      <p:sp>
        <p:nvSpPr>
          <p:cNvPr id="9" name="Arc 8">
            <a:extLst>
              <a:ext uri="{FF2B5EF4-FFF2-40B4-BE49-F238E27FC236}">
                <a16:creationId xmlns:a16="http://schemas.microsoft.com/office/drawing/2014/main" id="{17831A00-0FB8-44D7-A664-9799BC18D353}"/>
              </a:ext>
            </a:extLst>
          </p:cNvPr>
          <p:cNvSpPr/>
          <p:nvPr/>
        </p:nvSpPr>
        <p:spPr>
          <a:xfrm>
            <a:off x="2016157" y="1780569"/>
            <a:ext cx="1574159" cy="1574157"/>
          </a:xfrm>
          <a:prstGeom prst="arc">
            <a:avLst>
              <a:gd name="adj1" fmla="val 16204803"/>
              <a:gd name="adj2" fmla="val 16194640"/>
            </a:avLst>
          </a:prstGeom>
          <a:noFill/>
          <a:ln w="152400" cap="rnd">
            <a:solidFill>
              <a:schemeClr val="bg1"/>
            </a:soli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sz="1300" b="1" dirty="0">
              <a:solidFill>
                <a:schemeClr val="bg1"/>
              </a:solidFill>
              <a:latin typeface="Century Gothic" panose="020B0502020202020204" pitchFamily="34" charset="0"/>
            </a:endParaRPr>
          </a:p>
        </p:txBody>
      </p:sp>
      <p:sp>
        <p:nvSpPr>
          <p:cNvPr id="23" name="Oval 22">
            <a:extLst>
              <a:ext uri="{FF2B5EF4-FFF2-40B4-BE49-F238E27FC236}">
                <a16:creationId xmlns:a16="http://schemas.microsoft.com/office/drawing/2014/main" id="{FF8022AD-530C-4C32-BF20-EA6224F26A4A}"/>
              </a:ext>
            </a:extLst>
          </p:cNvPr>
          <p:cNvSpPr/>
          <p:nvPr/>
        </p:nvSpPr>
        <p:spPr>
          <a:xfrm>
            <a:off x="5308920" y="1780569"/>
            <a:ext cx="1574159" cy="1574157"/>
          </a:xfrm>
          <a:prstGeom prst="ellipse">
            <a:avLst/>
          </a:prstGeom>
          <a:gradFill flip="none" rotWithShape="1">
            <a:gsLst>
              <a:gs pos="100000">
                <a:schemeClr val="tx2"/>
              </a:gs>
              <a:gs pos="68000">
                <a:schemeClr val="tx2">
                  <a:lumMod val="60000"/>
                  <a:lumOff val="40000"/>
                  <a:alpha val="50000"/>
                </a:schemeClr>
              </a:gs>
              <a:gs pos="0">
                <a:schemeClr val="bg2">
                  <a:lumMod val="50000"/>
                </a:schemeClr>
              </a:gs>
            </a:gsLst>
            <a:path path="circle">
              <a:fillToRect l="50000" t="130000" r="50000" b="-30000"/>
            </a:path>
            <a:tileRect/>
          </a:gradFill>
          <a:ln w="19050" cap="flat">
            <a:gradFill>
              <a:gsLst>
                <a:gs pos="42500">
                  <a:schemeClr val="tx2">
                    <a:lumMod val="75000"/>
                  </a:schemeClr>
                </a:gs>
                <a:gs pos="0">
                  <a:schemeClr val="tx2">
                    <a:lumMod val="60000"/>
                    <a:lumOff val="4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1300" dirty="0">
                <a:solidFill>
                  <a:schemeClr val="bg1"/>
                </a:solidFill>
                <a:latin typeface="Century Gothic" panose="020B0502020202020204" pitchFamily="34" charset="0"/>
              </a:rPr>
              <a:t>Costs</a:t>
            </a:r>
          </a:p>
          <a:p>
            <a:pPr algn="ctr"/>
            <a:r>
              <a:rPr lang="en-GB" sz="2500" b="1" dirty="0">
                <a:solidFill>
                  <a:schemeClr val="bg1"/>
                </a:solidFill>
                <a:latin typeface="Century Gothic" panose="020B0502020202020204" pitchFamily="34" charset="0"/>
              </a:rPr>
              <a:t>33%</a:t>
            </a:r>
          </a:p>
        </p:txBody>
      </p:sp>
      <p:sp>
        <p:nvSpPr>
          <p:cNvPr id="24" name="Arc 23">
            <a:extLst>
              <a:ext uri="{FF2B5EF4-FFF2-40B4-BE49-F238E27FC236}">
                <a16:creationId xmlns:a16="http://schemas.microsoft.com/office/drawing/2014/main" id="{DB62D5A3-9260-4A66-A963-935BA95A9F05}"/>
              </a:ext>
            </a:extLst>
          </p:cNvPr>
          <p:cNvSpPr/>
          <p:nvPr/>
        </p:nvSpPr>
        <p:spPr>
          <a:xfrm>
            <a:off x="5308920" y="1780569"/>
            <a:ext cx="1574159" cy="1574157"/>
          </a:xfrm>
          <a:prstGeom prst="arc">
            <a:avLst>
              <a:gd name="adj1" fmla="val 16368722"/>
              <a:gd name="adj2" fmla="val 2843251"/>
            </a:avLst>
          </a:prstGeom>
          <a:noFill/>
          <a:ln w="152400" cap="rnd">
            <a:solidFill>
              <a:schemeClr val="bg1"/>
            </a:soli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sz="1300" b="1" dirty="0">
              <a:solidFill>
                <a:schemeClr val="bg1"/>
              </a:solidFill>
              <a:latin typeface="Century Gothic" panose="020B0502020202020204" pitchFamily="34" charset="0"/>
            </a:endParaRPr>
          </a:p>
        </p:txBody>
      </p:sp>
      <p:sp>
        <p:nvSpPr>
          <p:cNvPr id="27" name="Oval 26">
            <a:extLst>
              <a:ext uri="{FF2B5EF4-FFF2-40B4-BE49-F238E27FC236}">
                <a16:creationId xmlns:a16="http://schemas.microsoft.com/office/drawing/2014/main" id="{A4B3C623-C2C7-4635-A048-D9804669187E}"/>
              </a:ext>
            </a:extLst>
          </p:cNvPr>
          <p:cNvSpPr/>
          <p:nvPr/>
        </p:nvSpPr>
        <p:spPr>
          <a:xfrm>
            <a:off x="8601684" y="1780569"/>
            <a:ext cx="1574159" cy="1574157"/>
          </a:xfrm>
          <a:prstGeom prst="ellipse">
            <a:avLst/>
          </a:prstGeom>
          <a:gradFill flip="none" rotWithShape="1">
            <a:gsLst>
              <a:gs pos="100000">
                <a:schemeClr val="accent4">
                  <a:lumMod val="50000"/>
                  <a:alpha val="60461"/>
                </a:schemeClr>
              </a:gs>
              <a:gs pos="43000">
                <a:schemeClr val="accent2">
                  <a:lumMod val="75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1300" dirty="0">
                <a:solidFill>
                  <a:schemeClr val="accent4">
                    <a:lumMod val="60000"/>
                    <a:lumOff val="40000"/>
                  </a:schemeClr>
                </a:solidFill>
                <a:latin typeface="Century Gothic" panose="020B0502020202020204" pitchFamily="34" charset="0"/>
              </a:rPr>
              <a:t>Costs</a:t>
            </a:r>
          </a:p>
          <a:p>
            <a:pPr algn="ctr"/>
            <a:r>
              <a:rPr lang="en-GB" sz="2500" b="1" dirty="0">
                <a:solidFill>
                  <a:schemeClr val="accent4">
                    <a:lumMod val="60000"/>
                    <a:lumOff val="40000"/>
                  </a:schemeClr>
                </a:solidFill>
                <a:latin typeface="Century Gothic" panose="020B0502020202020204" pitchFamily="34" charset="0"/>
              </a:rPr>
              <a:t>11%</a:t>
            </a:r>
          </a:p>
        </p:txBody>
      </p:sp>
      <p:sp>
        <p:nvSpPr>
          <p:cNvPr id="28" name="Arc 27">
            <a:extLst>
              <a:ext uri="{FF2B5EF4-FFF2-40B4-BE49-F238E27FC236}">
                <a16:creationId xmlns:a16="http://schemas.microsoft.com/office/drawing/2014/main" id="{1EF433BF-54FC-4BD0-9D45-B896D35BDA45}"/>
              </a:ext>
            </a:extLst>
          </p:cNvPr>
          <p:cNvSpPr/>
          <p:nvPr/>
        </p:nvSpPr>
        <p:spPr>
          <a:xfrm>
            <a:off x="8601684" y="1780569"/>
            <a:ext cx="1574159" cy="1574157"/>
          </a:xfrm>
          <a:prstGeom prst="arc">
            <a:avLst>
              <a:gd name="adj1" fmla="val 16236859"/>
              <a:gd name="adj2" fmla="val 19021122"/>
            </a:avLst>
          </a:prstGeom>
          <a:noFill/>
          <a:ln w="152400" cap="rnd">
            <a:solidFill>
              <a:schemeClr val="accent4">
                <a:lumMod val="60000"/>
                <a:lumOff val="40000"/>
              </a:schemeClr>
            </a:soli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sz="1300" b="1" dirty="0">
              <a:solidFill>
                <a:schemeClr val="bg1"/>
              </a:solidFill>
              <a:latin typeface="Century Gothic" panose="020B0502020202020204" pitchFamily="34" charset="0"/>
            </a:endParaRPr>
          </a:p>
        </p:txBody>
      </p:sp>
      <p:sp>
        <p:nvSpPr>
          <p:cNvPr id="31" name="Speech Bubble: Rectangle with Corners Rounded 30">
            <a:extLst>
              <a:ext uri="{FF2B5EF4-FFF2-40B4-BE49-F238E27FC236}">
                <a16:creationId xmlns:a16="http://schemas.microsoft.com/office/drawing/2014/main" id="{6D80F5F4-760F-4BD6-A32F-D30D1AECB311}"/>
              </a:ext>
            </a:extLst>
          </p:cNvPr>
          <p:cNvSpPr/>
          <p:nvPr/>
        </p:nvSpPr>
        <p:spPr>
          <a:xfrm rot="10800000">
            <a:off x="1704536" y="4572601"/>
            <a:ext cx="8782929" cy="1723996"/>
          </a:xfrm>
          <a:prstGeom prst="wedgeRoundRectCallout">
            <a:avLst>
              <a:gd name="adj1" fmla="val -33334"/>
              <a:gd name="adj2" fmla="val 64782"/>
              <a:gd name="adj3" fmla="val 16667"/>
            </a:avLst>
          </a:prstGeom>
          <a:solidFill>
            <a:schemeClr val="bg1">
              <a:alpha val="18596"/>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endParaRPr lang="en-US" sz="800" dirty="0">
              <a:solidFill>
                <a:schemeClr val="bg1"/>
              </a:solidFill>
              <a:latin typeface="Century Gothic" panose="020B0502020202020204" pitchFamily="34" charset="0"/>
            </a:endParaRPr>
          </a:p>
        </p:txBody>
      </p:sp>
      <p:sp>
        <p:nvSpPr>
          <p:cNvPr id="43" name="TextBox 42">
            <a:extLst>
              <a:ext uri="{FF2B5EF4-FFF2-40B4-BE49-F238E27FC236}">
                <a16:creationId xmlns:a16="http://schemas.microsoft.com/office/drawing/2014/main" id="{805DE77F-7B2E-4AEB-88F2-59F021E15419}"/>
              </a:ext>
            </a:extLst>
          </p:cNvPr>
          <p:cNvSpPr txBox="1"/>
          <p:nvPr/>
        </p:nvSpPr>
        <p:spPr>
          <a:xfrm>
            <a:off x="2034363" y="3813944"/>
            <a:ext cx="1537746" cy="507447"/>
          </a:xfrm>
          <a:prstGeom prst="rect">
            <a:avLst/>
          </a:prstGeom>
          <a:noFill/>
        </p:spPr>
        <p:txBody>
          <a:bodyPr wrap="square" rtlCol="0">
            <a:spAutoFit/>
          </a:bodyPr>
          <a:lstStyle/>
          <a:p>
            <a:pPr algn="ctr">
              <a:lnSpc>
                <a:spcPts val="1700"/>
              </a:lnSpc>
            </a:pPr>
            <a:r>
              <a:rPr lang="en-US" sz="1200" b="1" dirty="0">
                <a:solidFill>
                  <a:schemeClr val="bg1"/>
                </a:solidFill>
                <a:latin typeface="Century Gothic" panose="020B0502020202020204" pitchFamily="34" charset="0"/>
              </a:rPr>
              <a:t>Onshore Fulltime Equivalent (FTE)</a:t>
            </a:r>
          </a:p>
        </p:txBody>
      </p:sp>
      <p:sp>
        <p:nvSpPr>
          <p:cNvPr id="44" name="TextBox 43">
            <a:extLst>
              <a:ext uri="{FF2B5EF4-FFF2-40B4-BE49-F238E27FC236}">
                <a16:creationId xmlns:a16="http://schemas.microsoft.com/office/drawing/2014/main" id="{EF96787F-3E78-489C-88FB-DBAB62FAE6B6}"/>
              </a:ext>
            </a:extLst>
          </p:cNvPr>
          <p:cNvSpPr txBox="1"/>
          <p:nvPr/>
        </p:nvSpPr>
        <p:spPr>
          <a:xfrm>
            <a:off x="5327127" y="3813944"/>
            <a:ext cx="1537746" cy="507447"/>
          </a:xfrm>
          <a:prstGeom prst="rect">
            <a:avLst/>
          </a:prstGeom>
          <a:noFill/>
        </p:spPr>
        <p:txBody>
          <a:bodyPr wrap="square" rtlCol="0">
            <a:spAutoFit/>
          </a:bodyPr>
          <a:lstStyle/>
          <a:p>
            <a:pPr algn="ctr">
              <a:lnSpc>
                <a:spcPts val="1700"/>
              </a:lnSpc>
            </a:pPr>
            <a:r>
              <a:rPr lang="en-US" sz="1200" b="1" dirty="0">
                <a:solidFill>
                  <a:schemeClr val="bg1"/>
                </a:solidFill>
                <a:latin typeface="Century Gothic" panose="020B0502020202020204" pitchFamily="34" charset="0"/>
              </a:rPr>
              <a:t>Offshore Fulltime Equivalent (FTE)</a:t>
            </a:r>
          </a:p>
        </p:txBody>
      </p:sp>
      <p:sp>
        <p:nvSpPr>
          <p:cNvPr id="45" name="TextBox 44">
            <a:extLst>
              <a:ext uri="{FF2B5EF4-FFF2-40B4-BE49-F238E27FC236}">
                <a16:creationId xmlns:a16="http://schemas.microsoft.com/office/drawing/2014/main" id="{6F1660F5-4F31-4491-A7D8-AAB4DE6347B0}"/>
              </a:ext>
            </a:extLst>
          </p:cNvPr>
          <p:cNvSpPr txBox="1"/>
          <p:nvPr/>
        </p:nvSpPr>
        <p:spPr>
          <a:xfrm>
            <a:off x="8619891" y="3922948"/>
            <a:ext cx="1537746" cy="289438"/>
          </a:xfrm>
          <a:prstGeom prst="rect">
            <a:avLst/>
          </a:prstGeom>
          <a:noFill/>
        </p:spPr>
        <p:txBody>
          <a:bodyPr wrap="square" rtlCol="0">
            <a:spAutoFit/>
          </a:bodyPr>
          <a:lstStyle/>
          <a:p>
            <a:pPr algn="ctr">
              <a:lnSpc>
                <a:spcPts val="1700"/>
              </a:lnSpc>
            </a:pPr>
            <a:r>
              <a:rPr lang="en-US" sz="1200" b="1" dirty="0">
                <a:solidFill>
                  <a:schemeClr val="accent4">
                    <a:lumMod val="60000"/>
                    <a:lumOff val="40000"/>
                  </a:schemeClr>
                </a:solidFill>
                <a:latin typeface="Century Gothic" panose="020B0502020202020204" pitchFamily="34" charset="0"/>
              </a:rPr>
              <a:t>ROBOT</a:t>
            </a:r>
          </a:p>
        </p:txBody>
      </p:sp>
      <p:graphicFrame>
        <p:nvGraphicFramePr>
          <p:cNvPr id="37" name="Table 37">
            <a:extLst>
              <a:ext uri="{FF2B5EF4-FFF2-40B4-BE49-F238E27FC236}">
                <a16:creationId xmlns:a16="http://schemas.microsoft.com/office/drawing/2014/main" id="{4908C63C-1458-4D04-868E-ADD88944D6DD}"/>
              </a:ext>
            </a:extLst>
          </p:cNvPr>
          <p:cNvGraphicFramePr>
            <a:graphicFrameLocks noGrp="1"/>
          </p:cNvGraphicFramePr>
          <p:nvPr>
            <p:extLst>
              <p:ext uri="{D42A27DB-BD31-4B8C-83A1-F6EECF244321}">
                <p14:modId xmlns:p14="http://schemas.microsoft.com/office/powerpoint/2010/main" val="1629863394"/>
              </p:ext>
            </p:extLst>
          </p:nvPr>
        </p:nvGraphicFramePr>
        <p:xfrm>
          <a:off x="2016157" y="4614240"/>
          <a:ext cx="8159686" cy="1585302"/>
        </p:xfrm>
        <a:graphic>
          <a:graphicData uri="http://schemas.openxmlformats.org/drawingml/2006/table">
            <a:tbl>
              <a:tblPr firstRow="1" bandRow="1">
                <a:tableStyleId>{5C22544A-7EE6-4342-B048-85BDC9FD1C3A}</a:tableStyleId>
              </a:tblPr>
              <a:tblGrid>
                <a:gridCol w="4079843">
                  <a:extLst>
                    <a:ext uri="{9D8B030D-6E8A-4147-A177-3AD203B41FA5}">
                      <a16:colId xmlns:a16="http://schemas.microsoft.com/office/drawing/2014/main" val="1307898948"/>
                    </a:ext>
                  </a:extLst>
                </a:gridCol>
                <a:gridCol w="4079843">
                  <a:extLst>
                    <a:ext uri="{9D8B030D-6E8A-4147-A177-3AD203B41FA5}">
                      <a16:colId xmlns:a16="http://schemas.microsoft.com/office/drawing/2014/main" val="1648598015"/>
                    </a:ext>
                  </a:extLst>
                </a:gridCol>
              </a:tblGrid>
              <a:tr h="508704">
                <a:tc gridSpan="2">
                  <a:txBody>
                    <a:bodyPr/>
                    <a:lstStyle/>
                    <a:p>
                      <a:pPr algn="ctr"/>
                      <a:r>
                        <a:rPr lang="en-US" sz="1300" dirty="0">
                          <a:solidFill>
                            <a:schemeClr val="accent4">
                              <a:lumMod val="60000"/>
                              <a:lumOff val="40000"/>
                            </a:schemeClr>
                          </a:solidFill>
                          <a:latin typeface="Century Gothic" panose="020B0502020202020204" pitchFamily="34" charset="0"/>
                        </a:rPr>
                        <a:t>OPERATIONAL BENEFITS</a:t>
                      </a:r>
                    </a:p>
                  </a:txBody>
                  <a:tcPr marL="88487" marR="88487" marT="44244" marB="44244" anchor="ctr">
                    <a:lnL w="12700" cmpd="sng">
                      <a:noFill/>
                    </a:lnL>
                    <a:lnR w="12700" cmpd="sng">
                      <a:noFill/>
                    </a:lnR>
                    <a:lnT w="12700" cmpd="sng">
                      <a:noFill/>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tc>
                <a:extLst>
                  <a:ext uri="{0D108BD9-81ED-4DB2-BD59-A6C34878D82A}">
                    <a16:rowId xmlns:a16="http://schemas.microsoft.com/office/drawing/2014/main" val="1856015040"/>
                  </a:ext>
                </a:extLst>
              </a:tr>
              <a:tr h="358866">
                <a:tc>
                  <a:txBody>
                    <a:bodyPr/>
                    <a:lstStyle/>
                    <a:p>
                      <a:pPr algn="ctr"/>
                      <a:r>
                        <a:rPr lang="en-US" sz="1000" dirty="0">
                          <a:solidFill>
                            <a:schemeClr val="bg1"/>
                          </a:solidFill>
                          <a:latin typeface="Century Gothic" panose="020B0502020202020204" pitchFamily="34" charset="0"/>
                        </a:rPr>
                        <a:t>Lower Costs/Risk</a:t>
                      </a:r>
                    </a:p>
                  </a:txBody>
                  <a:tcPr marL="88487" marR="88487" marT="44244" marB="44244"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bg1"/>
                          </a:solidFill>
                          <a:latin typeface="Century Gothic" panose="020B0502020202020204" pitchFamily="34" charset="0"/>
                        </a:rPr>
                        <a:t>Management Information</a:t>
                      </a:r>
                    </a:p>
                  </a:txBody>
                  <a:tcPr marL="88487" marR="88487" marT="44244" marB="44244"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0390062"/>
                  </a:ext>
                </a:extLst>
              </a:tr>
              <a:tr h="358866">
                <a:tc>
                  <a:txBody>
                    <a:bodyPr/>
                    <a:lstStyle/>
                    <a:p>
                      <a:pPr algn="ctr"/>
                      <a:r>
                        <a:rPr lang="en-US" sz="1000" dirty="0">
                          <a:solidFill>
                            <a:schemeClr val="bg1"/>
                          </a:solidFill>
                          <a:latin typeface="Century Gothic" panose="020B0502020202020204" pitchFamily="34" charset="0"/>
                        </a:rPr>
                        <a:t>Non Invasive</a:t>
                      </a:r>
                    </a:p>
                  </a:txBody>
                  <a:tcPr marL="88487" marR="88487" marT="44244" marB="44244"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bg1"/>
                          </a:solidFill>
                          <a:latin typeface="Century Gothic" panose="020B0502020202020204" pitchFamily="34" charset="0"/>
                        </a:rPr>
                        <a:t>Work Performed on demand</a:t>
                      </a:r>
                    </a:p>
                  </a:txBody>
                  <a:tcPr marL="88487" marR="88487" marT="44244" marB="44244"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5893470"/>
                  </a:ext>
                </a:extLst>
              </a:tr>
              <a:tr h="358866">
                <a:tc>
                  <a:txBody>
                    <a:bodyPr/>
                    <a:lstStyle/>
                    <a:p>
                      <a:pPr algn="ctr"/>
                      <a:r>
                        <a:rPr lang="en-US" sz="1000" dirty="0">
                          <a:solidFill>
                            <a:schemeClr val="bg1"/>
                          </a:solidFill>
                          <a:latin typeface="Century Gothic" panose="020B0502020202020204" pitchFamily="34" charset="0"/>
                        </a:rPr>
                        <a:t>Scalable0</a:t>
                      </a:r>
                    </a:p>
                  </a:txBody>
                  <a:tcPr marL="88487" marR="88487" marT="44244" marB="44244" anchor="ctr">
                    <a:lnL w="12700" cmpd="sng">
                      <a:noFill/>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bg1"/>
                          </a:solidFill>
                          <a:latin typeface="Century Gothic" panose="020B0502020202020204" pitchFamily="34" charset="0"/>
                        </a:rPr>
                        <a:t>Integration with Artificial Intelligence</a:t>
                      </a:r>
                    </a:p>
                  </a:txBody>
                  <a:tcPr marL="88487" marR="88487" marT="44244" marB="44244" anchor="ctr">
                    <a:lnL w="3175" cap="flat" cmpd="sng" algn="ctr">
                      <a:solidFill>
                        <a:schemeClr val="bg1"/>
                      </a:solidFill>
                      <a:prstDash val="solid"/>
                      <a:round/>
                      <a:headEnd type="none" w="med" len="med"/>
                      <a:tailEnd type="none" w="med" len="med"/>
                    </a:lnL>
                    <a:lnR w="12700" cmpd="sng">
                      <a:noFill/>
                    </a:lnR>
                    <a:lnT w="317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01213536"/>
                  </a:ext>
                </a:extLst>
              </a:tr>
            </a:tbl>
          </a:graphicData>
        </a:graphic>
      </p:graphicFrame>
    </p:spTree>
    <p:extLst>
      <p:ext uri="{BB962C8B-B14F-4D97-AF65-F5344CB8AC3E}">
        <p14:creationId xmlns:p14="http://schemas.microsoft.com/office/powerpoint/2010/main" val="16875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1000"/>
                                  </p:stCondLst>
                                  <p:childTnLst>
                                    <p:set>
                                      <p:cBhvr>
                                        <p:cTn id="6" dur="1" fill="hold">
                                          <p:stCondLst>
                                            <p:cond delay="0"/>
                                          </p:stCondLst>
                                        </p:cTn>
                                        <p:tgtEl>
                                          <p:spTgt spid="83"/>
                                        </p:tgtEl>
                                        <p:attrNameLst>
                                          <p:attrName>style.visibility</p:attrName>
                                        </p:attrNameLst>
                                      </p:cBhvr>
                                      <p:to>
                                        <p:strVal val="visible"/>
                                      </p:to>
                                    </p:set>
                                    <p:animEffect transition="in" filter="wipe(left)">
                                      <p:cBhvr>
                                        <p:cTn id="7" dur="4000"/>
                                        <p:tgtEl>
                                          <p:spTgt spid="83"/>
                                        </p:tgtEl>
                                      </p:cBhvr>
                                    </p:animEffect>
                                  </p:childTnLst>
                                </p:cTn>
                              </p:par>
                              <p:par>
                                <p:cTn id="8" presetID="22" presetClass="entr" presetSubtype="4" fill="hold" nodeType="withEffect">
                                  <p:stCondLst>
                                    <p:cond delay="0"/>
                                  </p:stCondLst>
                                  <p:childTnLst>
                                    <p:set>
                                      <p:cBhvr>
                                        <p:cTn id="9" dur="1" fill="hold">
                                          <p:stCondLst>
                                            <p:cond delay="0"/>
                                          </p:stCondLst>
                                        </p:cTn>
                                        <p:tgtEl>
                                          <p:spTgt spid="106"/>
                                        </p:tgtEl>
                                        <p:attrNameLst>
                                          <p:attrName>style.visibility</p:attrName>
                                        </p:attrNameLst>
                                      </p:cBhvr>
                                      <p:to>
                                        <p:strVal val="visible"/>
                                      </p:to>
                                    </p:set>
                                    <p:animEffect transition="in" filter="wipe(down)">
                                      <p:cBhvr>
                                        <p:cTn id="10" dur="5000"/>
                                        <p:tgtEl>
                                          <p:spTgt spid="106"/>
                                        </p:tgtEl>
                                      </p:cBhvr>
                                    </p:animEffect>
                                  </p:childTnLst>
                                </p:cTn>
                              </p:par>
                              <p:par>
                                <p:cTn id="11" presetID="23" presetClass="entr" presetSubtype="288"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2000" fill="hold"/>
                                        <p:tgtEl>
                                          <p:spTgt spid="33"/>
                                        </p:tgtEl>
                                        <p:attrNameLst>
                                          <p:attrName>ppt_w</p:attrName>
                                        </p:attrNameLst>
                                      </p:cBhvr>
                                      <p:tavLst>
                                        <p:tav tm="0">
                                          <p:val>
                                            <p:strVal val="4/3*#ppt_w"/>
                                          </p:val>
                                        </p:tav>
                                        <p:tav tm="100000">
                                          <p:val>
                                            <p:strVal val="#ppt_w"/>
                                          </p:val>
                                        </p:tav>
                                      </p:tavLst>
                                    </p:anim>
                                    <p:anim calcmode="lin" valueType="num">
                                      <p:cBhvr>
                                        <p:cTn id="14" dur="2000" fill="hold"/>
                                        <p:tgtEl>
                                          <p:spTgt spid="33"/>
                                        </p:tgtEl>
                                        <p:attrNameLst>
                                          <p:attrName>ppt_h</p:attrName>
                                        </p:attrNameLst>
                                      </p:cBhvr>
                                      <p:tavLst>
                                        <p:tav tm="0">
                                          <p:val>
                                            <p:strVal val="4/3*#ppt_h"/>
                                          </p:val>
                                        </p:tav>
                                        <p:tav tm="100000">
                                          <p:val>
                                            <p:strVal val="#ppt_h"/>
                                          </p:val>
                                        </p:tav>
                                      </p:tavLst>
                                    </p:anim>
                                  </p:childTnLst>
                                </p:cTn>
                              </p:par>
                              <p:par>
                                <p:cTn id="15" presetID="23" presetClass="entr" presetSubtype="288"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2000" fill="hold"/>
                                        <p:tgtEl>
                                          <p:spTgt spid="35"/>
                                        </p:tgtEl>
                                        <p:attrNameLst>
                                          <p:attrName>ppt_w</p:attrName>
                                        </p:attrNameLst>
                                      </p:cBhvr>
                                      <p:tavLst>
                                        <p:tav tm="0">
                                          <p:val>
                                            <p:strVal val="4/3*#ppt_w"/>
                                          </p:val>
                                        </p:tav>
                                        <p:tav tm="100000">
                                          <p:val>
                                            <p:strVal val="#ppt_w"/>
                                          </p:val>
                                        </p:tav>
                                      </p:tavLst>
                                    </p:anim>
                                    <p:anim calcmode="lin" valueType="num">
                                      <p:cBhvr>
                                        <p:cTn id="18" dur="2000" fill="hold"/>
                                        <p:tgtEl>
                                          <p:spTgt spid="35"/>
                                        </p:tgtEl>
                                        <p:attrNameLst>
                                          <p:attrName>ppt_h</p:attrName>
                                        </p:attrNameLst>
                                      </p:cBhvr>
                                      <p:tavLst>
                                        <p:tav tm="0">
                                          <p:val>
                                            <p:strVal val="4/3*#ppt_h"/>
                                          </p:val>
                                        </p:tav>
                                        <p:tav tm="100000">
                                          <p:val>
                                            <p:strVal val="#ppt_h"/>
                                          </p:val>
                                        </p:tav>
                                      </p:tavLst>
                                    </p:anim>
                                  </p:childTnLst>
                                </p:cTn>
                              </p:par>
                              <p:par>
                                <p:cTn id="19" presetID="23" presetClass="entr" presetSubtype="288"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anim calcmode="lin" valueType="num">
                                      <p:cBhvr>
                                        <p:cTn id="21" dur="2000" fill="hold"/>
                                        <p:tgtEl>
                                          <p:spTgt spid="36"/>
                                        </p:tgtEl>
                                        <p:attrNameLst>
                                          <p:attrName>ppt_w</p:attrName>
                                        </p:attrNameLst>
                                      </p:cBhvr>
                                      <p:tavLst>
                                        <p:tav tm="0">
                                          <p:val>
                                            <p:strVal val="4/3*#ppt_w"/>
                                          </p:val>
                                        </p:tav>
                                        <p:tav tm="100000">
                                          <p:val>
                                            <p:strVal val="#ppt_w"/>
                                          </p:val>
                                        </p:tav>
                                      </p:tavLst>
                                    </p:anim>
                                    <p:anim calcmode="lin" valueType="num">
                                      <p:cBhvr>
                                        <p:cTn id="22" dur="2000" fill="hold"/>
                                        <p:tgtEl>
                                          <p:spTgt spid="36"/>
                                        </p:tgtEl>
                                        <p:attrNameLst>
                                          <p:attrName>ppt_h</p:attrName>
                                        </p:attrNameLst>
                                      </p:cBhvr>
                                      <p:tavLst>
                                        <p:tav tm="0">
                                          <p:val>
                                            <p:strVal val="4/3*#ppt_h"/>
                                          </p:val>
                                        </p:tav>
                                        <p:tav tm="100000">
                                          <p:val>
                                            <p:strVal val="#ppt_h"/>
                                          </p:val>
                                        </p:tav>
                                      </p:tavLst>
                                    </p:anim>
                                  </p:childTnLst>
                                </p:cTn>
                              </p:par>
                              <p:par>
                                <p:cTn id="23" presetID="23" presetClass="entr" presetSubtype="16"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2000" fill="hold"/>
                                        <p:tgtEl>
                                          <p:spTgt spid="8"/>
                                        </p:tgtEl>
                                        <p:attrNameLst>
                                          <p:attrName>ppt_w</p:attrName>
                                        </p:attrNameLst>
                                      </p:cBhvr>
                                      <p:tavLst>
                                        <p:tav tm="0">
                                          <p:val>
                                            <p:fltVal val="0"/>
                                          </p:val>
                                        </p:tav>
                                        <p:tav tm="100000">
                                          <p:val>
                                            <p:strVal val="#ppt_w"/>
                                          </p:val>
                                        </p:tav>
                                      </p:tavLst>
                                    </p:anim>
                                    <p:anim calcmode="lin" valueType="num">
                                      <p:cBhvr>
                                        <p:cTn id="26" dur="2000" fill="hold"/>
                                        <p:tgtEl>
                                          <p:spTgt spid="8"/>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 calcmode="lin" valueType="num">
                                      <p:cBhvr>
                                        <p:cTn id="29" dur="2000" fill="hold"/>
                                        <p:tgtEl>
                                          <p:spTgt spid="23"/>
                                        </p:tgtEl>
                                        <p:attrNameLst>
                                          <p:attrName>ppt_w</p:attrName>
                                        </p:attrNameLst>
                                      </p:cBhvr>
                                      <p:tavLst>
                                        <p:tav tm="0">
                                          <p:val>
                                            <p:fltVal val="0"/>
                                          </p:val>
                                        </p:tav>
                                        <p:tav tm="100000">
                                          <p:val>
                                            <p:strVal val="#ppt_w"/>
                                          </p:val>
                                        </p:tav>
                                      </p:tavLst>
                                    </p:anim>
                                    <p:anim calcmode="lin" valueType="num">
                                      <p:cBhvr>
                                        <p:cTn id="30" dur="2000" fill="hold"/>
                                        <p:tgtEl>
                                          <p:spTgt spid="23"/>
                                        </p:tgtEl>
                                        <p:attrNameLst>
                                          <p:attrName>ppt_h</p:attrName>
                                        </p:attrNameLst>
                                      </p:cBhvr>
                                      <p:tavLst>
                                        <p:tav tm="0">
                                          <p:val>
                                            <p:fltVal val="0"/>
                                          </p:val>
                                        </p:tav>
                                        <p:tav tm="100000">
                                          <p:val>
                                            <p:strVal val="#ppt_h"/>
                                          </p:val>
                                        </p:tav>
                                      </p:tavLst>
                                    </p:anim>
                                  </p:childTnLst>
                                </p:cTn>
                              </p:par>
                              <p:par>
                                <p:cTn id="31" presetID="23" presetClass="entr" presetSubtype="16"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p:cTn id="33" dur="2000" fill="hold"/>
                                        <p:tgtEl>
                                          <p:spTgt spid="27"/>
                                        </p:tgtEl>
                                        <p:attrNameLst>
                                          <p:attrName>ppt_w</p:attrName>
                                        </p:attrNameLst>
                                      </p:cBhvr>
                                      <p:tavLst>
                                        <p:tav tm="0">
                                          <p:val>
                                            <p:fltVal val="0"/>
                                          </p:val>
                                        </p:tav>
                                        <p:tav tm="100000">
                                          <p:val>
                                            <p:strVal val="#ppt_w"/>
                                          </p:val>
                                        </p:tav>
                                      </p:tavLst>
                                    </p:anim>
                                    <p:anim calcmode="lin" valueType="num">
                                      <p:cBhvr>
                                        <p:cTn id="34" dur="2000" fill="hold"/>
                                        <p:tgtEl>
                                          <p:spTgt spid="27"/>
                                        </p:tgtEl>
                                        <p:attrNameLst>
                                          <p:attrName>ppt_h</p:attrName>
                                        </p:attrNameLst>
                                      </p:cBhvr>
                                      <p:tavLst>
                                        <p:tav tm="0">
                                          <p:val>
                                            <p:fltVal val="0"/>
                                          </p:val>
                                        </p:tav>
                                        <p:tav tm="100000">
                                          <p:val>
                                            <p:strVal val="#ppt_h"/>
                                          </p:val>
                                        </p:tav>
                                      </p:tavLst>
                                    </p:anim>
                                  </p:childTnLst>
                                </p:cTn>
                              </p:par>
                              <p:par>
                                <p:cTn id="35" presetID="21" presetClass="entr" presetSubtype="1" fill="hold" grpId="0" nodeType="withEffect">
                                  <p:stCondLst>
                                    <p:cond delay="2000"/>
                                  </p:stCondLst>
                                  <p:childTnLst>
                                    <p:set>
                                      <p:cBhvr>
                                        <p:cTn id="36" dur="1" fill="hold">
                                          <p:stCondLst>
                                            <p:cond delay="0"/>
                                          </p:stCondLst>
                                        </p:cTn>
                                        <p:tgtEl>
                                          <p:spTgt spid="9"/>
                                        </p:tgtEl>
                                        <p:attrNameLst>
                                          <p:attrName>style.visibility</p:attrName>
                                        </p:attrNameLst>
                                      </p:cBhvr>
                                      <p:to>
                                        <p:strVal val="visible"/>
                                      </p:to>
                                    </p:set>
                                    <p:animEffect transition="in" filter="wheel(1)">
                                      <p:cBhvr>
                                        <p:cTn id="37" dur="1500"/>
                                        <p:tgtEl>
                                          <p:spTgt spid="9"/>
                                        </p:tgtEl>
                                      </p:cBhvr>
                                    </p:animEffect>
                                  </p:childTnLst>
                                </p:cTn>
                              </p:par>
                              <p:par>
                                <p:cTn id="38" presetID="22" presetClass="entr" presetSubtype="1" fill="hold" grpId="0" nodeType="withEffect">
                                  <p:stCondLst>
                                    <p:cond delay="2000"/>
                                  </p:stCondLst>
                                  <p:childTnLst>
                                    <p:set>
                                      <p:cBhvr>
                                        <p:cTn id="39" dur="1" fill="hold">
                                          <p:stCondLst>
                                            <p:cond delay="0"/>
                                          </p:stCondLst>
                                        </p:cTn>
                                        <p:tgtEl>
                                          <p:spTgt spid="24"/>
                                        </p:tgtEl>
                                        <p:attrNameLst>
                                          <p:attrName>style.visibility</p:attrName>
                                        </p:attrNameLst>
                                      </p:cBhvr>
                                      <p:to>
                                        <p:strVal val="visible"/>
                                      </p:to>
                                    </p:set>
                                    <p:animEffect transition="in" filter="wipe(up)">
                                      <p:cBhvr>
                                        <p:cTn id="40" dur="1500"/>
                                        <p:tgtEl>
                                          <p:spTgt spid="24"/>
                                        </p:tgtEl>
                                      </p:cBhvr>
                                    </p:animEffect>
                                  </p:childTnLst>
                                </p:cTn>
                              </p:par>
                              <p:par>
                                <p:cTn id="41" presetID="22" presetClass="entr" presetSubtype="8" fill="hold" grpId="0" nodeType="withEffect">
                                  <p:stCondLst>
                                    <p:cond delay="2000"/>
                                  </p:stCondLst>
                                  <p:childTnLst>
                                    <p:set>
                                      <p:cBhvr>
                                        <p:cTn id="42" dur="1" fill="hold">
                                          <p:stCondLst>
                                            <p:cond delay="0"/>
                                          </p:stCondLst>
                                        </p:cTn>
                                        <p:tgtEl>
                                          <p:spTgt spid="28"/>
                                        </p:tgtEl>
                                        <p:attrNameLst>
                                          <p:attrName>style.visibility</p:attrName>
                                        </p:attrNameLst>
                                      </p:cBhvr>
                                      <p:to>
                                        <p:strVal val="visible"/>
                                      </p:to>
                                    </p:set>
                                    <p:animEffect transition="in" filter="wipe(left)">
                                      <p:cBhvr>
                                        <p:cTn id="43" dur="1500"/>
                                        <p:tgtEl>
                                          <p:spTgt spid="28"/>
                                        </p:tgtEl>
                                      </p:cBhvr>
                                    </p:animEffect>
                                  </p:childTnLst>
                                </p:cTn>
                              </p:par>
                              <p:par>
                                <p:cTn id="44" presetID="12" presetClass="entr" presetSubtype="1" fill="hold" grpId="0" nodeType="withEffect">
                                  <p:stCondLst>
                                    <p:cond delay="2000"/>
                                  </p:stCondLst>
                                  <p:childTnLst>
                                    <p:set>
                                      <p:cBhvr>
                                        <p:cTn id="45" dur="1" fill="hold">
                                          <p:stCondLst>
                                            <p:cond delay="0"/>
                                          </p:stCondLst>
                                        </p:cTn>
                                        <p:tgtEl>
                                          <p:spTgt spid="43"/>
                                        </p:tgtEl>
                                        <p:attrNameLst>
                                          <p:attrName>style.visibility</p:attrName>
                                        </p:attrNameLst>
                                      </p:cBhvr>
                                      <p:to>
                                        <p:strVal val="visible"/>
                                      </p:to>
                                    </p:set>
                                    <p:anim calcmode="lin" valueType="num">
                                      <p:cBhvr additive="base">
                                        <p:cTn id="46" dur="1500"/>
                                        <p:tgtEl>
                                          <p:spTgt spid="43"/>
                                        </p:tgtEl>
                                        <p:attrNameLst>
                                          <p:attrName>ppt_y</p:attrName>
                                        </p:attrNameLst>
                                      </p:cBhvr>
                                      <p:tavLst>
                                        <p:tav tm="0">
                                          <p:val>
                                            <p:strVal val="#ppt_y-#ppt_h*1.125000"/>
                                          </p:val>
                                        </p:tav>
                                        <p:tav tm="100000">
                                          <p:val>
                                            <p:strVal val="#ppt_y"/>
                                          </p:val>
                                        </p:tav>
                                      </p:tavLst>
                                    </p:anim>
                                    <p:animEffect transition="in" filter="wipe(down)">
                                      <p:cBhvr>
                                        <p:cTn id="47" dur="1500"/>
                                        <p:tgtEl>
                                          <p:spTgt spid="43"/>
                                        </p:tgtEl>
                                      </p:cBhvr>
                                    </p:animEffect>
                                  </p:childTnLst>
                                </p:cTn>
                              </p:par>
                              <p:par>
                                <p:cTn id="48" presetID="12" presetClass="entr" presetSubtype="1" fill="hold" grpId="0" nodeType="withEffect">
                                  <p:stCondLst>
                                    <p:cond delay="2000"/>
                                  </p:stCondLst>
                                  <p:childTnLst>
                                    <p:set>
                                      <p:cBhvr>
                                        <p:cTn id="49" dur="1" fill="hold">
                                          <p:stCondLst>
                                            <p:cond delay="0"/>
                                          </p:stCondLst>
                                        </p:cTn>
                                        <p:tgtEl>
                                          <p:spTgt spid="44"/>
                                        </p:tgtEl>
                                        <p:attrNameLst>
                                          <p:attrName>style.visibility</p:attrName>
                                        </p:attrNameLst>
                                      </p:cBhvr>
                                      <p:to>
                                        <p:strVal val="visible"/>
                                      </p:to>
                                    </p:set>
                                    <p:anim calcmode="lin" valueType="num">
                                      <p:cBhvr additive="base">
                                        <p:cTn id="50" dur="1500"/>
                                        <p:tgtEl>
                                          <p:spTgt spid="44"/>
                                        </p:tgtEl>
                                        <p:attrNameLst>
                                          <p:attrName>ppt_y</p:attrName>
                                        </p:attrNameLst>
                                      </p:cBhvr>
                                      <p:tavLst>
                                        <p:tav tm="0">
                                          <p:val>
                                            <p:strVal val="#ppt_y-#ppt_h*1.125000"/>
                                          </p:val>
                                        </p:tav>
                                        <p:tav tm="100000">
                                          <p:val>
                                            <p:strVal val="#ppt_y"/>
                                          </p:val>
                                        </p:tav>
                                      </p:tavLst>
                                    </p:anim>
                                    <p:animEffect transition="in" filter="wipe(down)">
                                      <p:cBhvr>
                                        <p:cTn id="51" dur="1500"/>
                                        <p:tgtEl>
                                          <p:spTgt spid="44"/>
                                        </p:tgtEl>
                                      </p:cBhvr>
                                    </p:animEffect>
                                  </p:childTnLst>
                                </p:cTn>
                              </p:par>
                              <p:par>
                                <p:cTn id="52" presetID="12" presetClass="entr" presetSubtype="1" fill="hold" grpId="0" nodeType="withEffect">
                                  <p:stCondLst>
                                    <p:cond delay="2000"/>
                                  </p:stCondLst>
                                  <p:childTnLst>
                                    <p:set>
                                      <p:cBhvr>
                                        <p:cTn id="53" dur="1" fill="hold">
                                          <p:stCondLst>
                                            <p:cond delay="0"/>
                                          </p:stCondLst>
                                        </p:cTn>
                                        <p:tgtEl>
                                          <p:spTgt spid="45"/>
                                        </p:tgtEl>
                                        <p:attrNameLst>
                                          <p:attrName>style.visibility</p:attrName>
                                        </p:attrNameLst>
                                      </p:cBhvr>
                                      <p:to>
                                        <p:strVal val="visible"/>
                                      </p:to>
                                    </p:set>
                                    <p:anim calcmode="lin" valueType="num">
                                      <p:cBhvr additive="base">
                                        <p:cTn id="54" dur="1500"/>
                                        <p:tgtEl>
                                          <p:spTgt spid="45"/>
                                        </p:tgtEl>
                                        <p:attrNameLst>
                                          <p:attrName>ppt_y</p:attrName>
                                        </p:attrNameLst>
                                      </p:cBhvr>
                                      <p:tavLst>
                                        <p:tav tm="0">
                                          <p:val>
                                            <p:strVal val="#ppt_y-#ppt_h*1.125000"/>
                                          </p:val>
                                        </p:tav>
                                        <p:tav tm="100000">
                                          <p:val>
                                            <p:strVal val="#ppt_y"/>
                                          </p:val>
                                        </p:tav>
                                      </p:tavLst>
                                    </p:anim>
                                    <p:animEffect transition="in" filter="wipe(down)">
                                      <p:cBhvr>
                                        <p:cTn id="55" dur="1500"/>
                                        <p:tgtEl>
                                          <p:spTgt spid="45"/>
                                        </p:tgtEl>
                                      </p:cBhvr>
                                    </p:animEffect>
                                  </p:childTnLst>
                                </p:cTn>
                              </p:par>
                              <p:par>
                                <p:cTn id="56" presetID="17" presetClass="entr" presetSubtype="1" fill="hold" grpId="0" nodeType="withEffect">
                                  <p:stCondLst>
                                    <p:cond delay="2500"/>
                                  </p:stCondLst>
                                  <p:childTnLst>
                                    <p:set>
                                      <p:cBhvr>
                                        <p:cTn id="57" dur="1" fill="hold">
                                          <p:stCondLst>
                                            <p:cond delay="0"/>
                                          </p:stCondLst>
                                        </p:cTn>
                                        <p:tgtEl>
                                          <p:spTgt spid="31"/>
                                        </p:tgtEl>
                                        <p:attrNameLst>
                                          <p:attrName>style.visibility</p:attrName>
                                        </p:attrNameLst>
                                      </p:cBhvr>
                                      <p:to>
                                        <p:strVal val="visible"/>
                                      </p:to>
                                    </p:set>
                                    <p:anim calcmode="lin" valueType="num">
                                      <p:cBhvr>
                                        <p:cTn id="58" dur="2000" fill="hold"/>
                                        <p:tgtEl>
                                          <p:spTgt spid="31"/>
                                        </p:tgtEl>
                                        <p:attrNameLst>
                                          <p:attrName>ppt_x</p:attrName>
                                        </p:attrNameLst>
                                      </p:cBhvr>
                                      <p:tavLst>
                                        <p:tav tm="0">
                                          <p:val>
                                            <p:strVal val="#ppt_x"/>
                                          </p:val>
                                        </p:tav>
                                        <p:tav tm="100000">
                                          <p:val>
                                            <p:strVal val="#ppt_x"/>
                                          </p:val>
                                        </p:tav>
                                      </p:tavLst>
                                    </p:anim>
                                    <p:anim calcmode="lin" valueType="num">
                                      <p:cBhvr>
                                        <p:cTn id="59" dur="2000" fill="hold"/>
                                        <p:tgtEl>
                                          <p:spTgt spid="31"/>
                                        </p:tgtEl>
                                        <p:attrNameLst>
                                          <p:attrName>ppt_y</p:attrName>
                                        </p:attrNameLst>
                                      </p:cBhvr>
                                      <p:tavLst>
                                        <p:tav tm="0">
                                          <p:val>
                                            <p:strVal val="#ppt_y-#ppt_h/2"/>
                                          </p:val>
                                        </p:tav>
                                        <p:tav tm="100000">
                                          <p:val>
                                            <p:strVal val="#ppt_y"/>
                                          </p:val>
                                        </p:tav>
                                      </p:tavLst>
                                    </p:anim>
                                    <p:anim calcmode="lin" valueType="num">
                                      <p:cBhvr>
                                        <p:cTn id="60" dur="2000" fill="hold"/>
                                        <p:tgtEl>
                                          <p:spTgt spid="31"/>
                                        </p:tgtEl>
                                        <p:attrNameLst>
                                          <p:attrName>ppt_w</p:attrName>
                                        </p:attrNameLst>
                                      </p:cBhvr>
                                      <p:tavLst>
                                        <p:tav tm="0">
                                          <p:val>
                                            <p:strVal val="#ppt_w"/>
                                          </p:val>
                                        </p:tav>
                                        <p:tav tm="100000">
                                          <p:val>
                                            <p:strVal val="#ppt_w"/>
                                          </p:val>
                                        </p:tav>
                                      </p:tavLst>
                                    </p:anim>
                                    <p:anim calcmode="lin" valueType="num">
                                      <p:cBhvr>
                                        <p:cTn id="61" dur="2000" fill="hold"/>
                                        <p:tgtEl>
                                          <p:spTgt spid="31"/>
                                        </p:tgtEl>
                                        <p:attrNameLst>
                                          <p:attrName>ppt_h</p:attrName>
                                        </p:attrNameLst>
                                      </p:cBhvr>
                                      <p:tavLst>
                                        <p:tav tm="0">
                                          <p:val>
                                            <p:fltVal val="0"/>
                                          </p:val>
                                        </p:tav>
                                        <p:tav tm="100000">
                                          <p:val>
                                            <p:strVal val="#ppt_h"/>
                                          </p:val>
                                        </p:tav>
                                      </p:tavLst>
                                    </p:anim>
                                  </p:childTnLst>
                                </p:cTn>
                              </p:par>
                              <p:par>
                                <p:cTn id="62" presetID="10" presetClass="entr" presetSubtype="0" fill="hold" nodeType="withEffect">
                                  <p:stCondLst>
                                    <p:cond delay="400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1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33" grpId="0" animBg="1"/>
      <p:bldP spid="8" grpId="0" animBg="1"/>
      <p:bldP spid="9" grpId="0" animBg="1"/>
      <p:bldP spid="23" grpId="0" animBg="1"/>
      <p:bldP spid="24" grpId="0" animBg="1"/>
      <p:bldP spid="27" grpId="0" animBg="1"/>
      <p:bldP spid="28" grpId="0" animBg="1"/>
      <p:bldP spid="31" grpId="0" animBg="1"/>
      <p:bldP spid="43" grpId="0"/>
      <p:bldP spid="44" grpId="0"/>
      <p:bldP spid="4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BD1667-3162-457D-994C-B393A6E29C73}"/>
              </a:ext>
            </a:extLst>
          </p:cNvPr>
          <p:cNvSpPr txBox="1"/>
          <p:nvPr/>
        </p:nvSpPr>
        <p:spPr>
          <a:xfrm>
            <a:off x="4254791" y="661588"/>
            <a:ext cx="3682418"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COST CATEGORIZATION</a:t>
            </a:r>
          </a:p>
        </p:txBody>
      </p:sp>
      <p:graphicFrame>
        <p:nvGraphicFramePr>
          <p:cNvPr id="8" name="Chart 7">
            <a:extLst>
              <a:ext uri="{FF2B5EF4-FFF2-40B4-BE49-F238E27FC236}">
                <a16:creationId xmlns:a16="http://schemas.microsoft.com/office/drawing/2014/main" id="{2ACE7FD4-2DD8-4543-B076-14196A253A57}"/>
              </a:ext>
            </a:extLst>
          </p:cNvPr>
          <p:cNvGraphicFramePr/>
          <p:nvPr>
            <p:extLst>
              <p:ext uri="{D42A27DB-BD31-4B8C-83A1-F6EECF244321}">
                <p14:modId xmlns:p14="http://schemas.microsoft.com/office/powerpoint/2010/main" val="3330061581"/>
              </p:ext>
            </p:extLst>
          </p:nvPr>
        </p:nvGraphicFramePr>
        <p:xfrm>
          <a:off x="4005095" y="1680344"/>
          <a:ext cx="4181810" cy="4073604"/>
        </p:xfrm>
        <a:graphic>
          <a:graphicData uri="http://schemas.openxmlformats.org/drawingml/2006/chart">
            <c:chart xmlns:c="http://schemas.openxmlformats.org/drawingml/2006/chart" xmlns:r="http://schemas.openxmlformats.org/officeDocument/2006/relationships" r:id="rId2"/>
          </a:graphicData>
        </a:graphic>
      </p:graphicFrame>
      <p:sp>
        <p:nvSpPr>
          <p:cNvPr id="13" name="Freeform: Shape 12">
            <a:extLst>
              <a:ext uri="{FF2B5EF4-FFF2-40B4-BE49-F238E27FC236}">
                <a16:creationId xmlns:a16="http://schemas.microsoft.com/office/drawing/2014/main" id="{F79CFA60-5FC8-4965-8F59-D50DCCBA9905}"/>
              </a:ext>
            </a:extLst>
          </p:cNvPr>
          <p:cNvSpPr/>
          <p:nvPr/>
        </p:nvSpPr>
        <p:spPr>
          <a:xfrm>
            <a:off x="3491345" y="1112491"/>
            <a:ext cx="5209310" cy="5209310"/>
          </a:xfrm>
          <a:custGeom>
            <a:avLst/>
            <a:gdLst>
              <a:gd name="connsiteX0" fmla="*/ 1913313 w 3812856"/>
              <a:gd name="connsiteY0" fmla="*/ 807729 h 3812856"/>
              <a:gd name="connsiteX1" fmla="*/ 1380514 w 3812856"/>
              <a:gd name="connsiteY1" fmla="*/ 888461 h 3812856"/>
              <a:gd name="connsiteX2" fmla="*/ 888461 w 3812856"/>
              <a:gd name="connsiteY2" fmla="*/ 1380514 h 3812856"/>
              <a:gd name="connsiteX3" fmla="*/ 888461 w 3812856"/>
              <a:gd name="connsiteY3" fmla="*/ 2446112 h 3812856"/>
              <a:gd name="connsiteX4" fmla="*/ 1380514 w 3812856"/>
              <a:gd name="connsiteY4" fmla="*/ 2938165 h 3812856"/>
              <a:gd name="connsiteX5" fmla="*/ 2446112 w 3812856"/>
              <a:gd name="connsiteY5" fmla="*/ 2938165 h 3812856"/>
              <a:gd name="connsiteX6" fmla="*/ 2938165 w 3812856"/>
              <a:gd name="connsiteY6" fmla="*/ 2446112 h 3812856"/>
              <a:gd name="connsiteX7" fmla="*/ 2938165 w 3812856"/>
              <a:gd name="connsiteY7" fmla="*/ 1380514 h 3812856"/>
              <a:gd name="connsiteX8" fmla="*/ 2446112 w 3812856"/>
              <a:gd name="connsiteY8" fmla="*/ 888461 h 3812856"/>
              <a:gd name="connsiteX9" fmla="*/ 1913313 w 3812856"/>
              <a:gd name="connsiteY9" fmla="*/ 807729 h 3812856"/>
              <a:gd name="connsiteX10" fmla="*/ 0 w 3812856"/>
              <a:gd name="connsiteY10" fmla="*/ 0 h 3812856"/>
              <a:gd name="connsiteX11" fmla="*/ 3812856 w 3812856"/>
              <a:gd name="connsiteY11" fmla="*/ 0 h 3812856"/>
              <a:gd name="connsiteX12" fmla="*/ 3812856 w 3812856"/>
              <a:gd name="connsiteY12" fmla="*/ 3812856 h 3812856"/>
              <a:gd name="connsiteX13" fmla="*/ 0 w 3812856"/>
              <a:gd name="connsiteY13" fmla="*/ 3812856 h 381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2856" h="3812856">
                <a:moveTo>
                  <a:pt x="1913313" y="807729"/>
                </a:moveTo>
                <a:cubicBezTo>
                  <a:pt x="1727160" y="807729"/>
                  <a:pt x="1541007" y="834640"/>
                  <a:pt x="1380514" y="888461"/>
                </a:cubicBezTo>
                <a:cubicBezTo>
                  <a:pt x="1148811" y="966066"/>
                  <a:pt x="966066" y="1148811"/>
                  <a:pt x="888461" y="1380514"/>
                </a:cubicBezTo>
                <a:cubicBezTo>
                  <a:pt x="780818" y="1701500"/>
                  <a:pt x="780818" y="2125126"/>
                  <a:pt x="888461" y="2446112"/>
                </a:cubicBezTo>
                <a:cubicBezTo>
                  <a:pt x="966066" y="2677535"/>
                  <a:pt x="1148811" y="2860560"/>
                  <a:pt x="1380514" y="2938165"/>
                </a:cubicBezTo>
                <a:cubicBezTo>
                  <a:pt x="1701500" y="3045808"/>
                  <a:pt x="2125126" y="3045808"/>
                  <a:pt x="2446112" y="2938165"/>
                </a:cubicBezTo>
                <a:cubicBezTo>
                  <a:pt x="2677534" y="2860560"/>
                  <a:pt x="2860560" y="2677815"/>
                  <a:pt x="2938165" y="2446112"/>
                </a:cubicBezTo>
                <a:cubicBezTo>
                  <a:pt x="3045808" y="2125126"/>
                  <a:pt x="3045808" y="1701500"/>
                  <a:pt x="2938165" y="1380514"/>
                </a:cubicBezTo>
                <a:cubicBezTo>
                  <a:pt x="2860560" y="1148811"/>
                  <a:pt x="2677815" y="966066"/>
                  <a:pt x="2446112" y="888461"/>
                </a:cubicBezTo>
                <a:cubicBezTo>
                  <a:pt x="2285619" y="834640"/>
                  <a:pt x="2099466" y="807729"/>
                  <a:pt x="1913313" y="807729"/>
                </a:cubicBezTo>
                <a:close/>
                <a:moveTo>
                  <a:pt x="0" y="0"/>
                </a:moveTo>
                <a:lnTo>
                  <a:pt x="3812856" y="0"/>
                </a:lnTo>
                <a:lnTo>
                  <a:pt x="3812856" y="3812856"/>
                </a:lnTo>
                <a:lnTo>
                  <a:pt x="0" y="3812856"/>
                </a:lnTo>
                <a:close/>
              </a:path>
            </a:pathLst>
          </a:custGeom>
          <a:gradFill>
            <a:gsLst>
              <a:gs pos="50000">
                <a:srgbClr val="047DA0"/>
              </a:gs>
              <a:gs pos="0">
                <a:srgbClr val="02A3AF"/>
              </a:gs>
              <a:gs pos="100000">
                <a:srgbClr val="065790"/>
              </a:gs>
            </a:gsLst>
            <a:lin ang="135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Graphic 253">
            <a:extLst>
              <a:ext uri="{FF2B5EF4-FFF2-40B4-BE49-F238E27FC236}">
                <a16:creationId xmlns:a16="http://schemas.microsoft.com/office/drawing/2014/main" id="{093F042B-5E80-4B8D-98AD-9AC55924415A}"/>
              </a:ext>
            </a:extLst>
          </p:cNvPr>
          <p:cNvSpPr/>
          <p:nvPr/>
        </p:nvSpPr>
        <p:spPr>
          <a:xfrm>
            <a:off x="5087516" y="2708663"/>
            <a:ext cx="2016970" cy="2016968"/>
          </a:xfrm>
          <a:custGeom>
            <a:avLst/>
            <a:gdLst>
              <a:gd name="connsiteX0" fmla="*/ 729544 w 752475"/>
              <a:gd name="connsiteY0" fmla="*/ 196144 h 752475"/>
              <a:gd name="connsiteX1" fmla="*/ 729544 w 752475"/>
              <a:gd name="connsiteY1" fmla="*/ 561046 h 752475"/>
              <a:gd name="connsiteX2" fmla="*/ 561046 w 752475"/>
              <a:gd name="connsiteY2" fmla="*/ 729544 h 752475"/>
              <a:gd name="connsiteX3" fmla="*/ 196144 w 752475"/>
              <a:gd name="connsiteY3" fmla="*/ 729544 h 752475"/>
              <a:gd name="connsiteX4" fmla="*/ 27646 w 752475"/>
              <a:gd name="connsiteY4" fmla="*/ 561046 h 752475"/>
              <a:gd name="connsiteX5" fmla="*/ 27646 w 752475"/>
              <a:gd name="connsiteY5" fmla="*/ 196144 h 752475"/>
              <a:gd name="connsiteX6" fmla="*/ 196144 w 752475"/>
              <a:gd name="connsiteY6" fmla="*/ 27646 h 752475"/>
              <a:gd name="connsiteX7" fmla="*/ 561046 w 752475"/>
              <a:gd name="connsiteY7" fmla="*/ 27646 h 752475"/>
              <a:gd name="connsiteX8" fmla="*/ 729544 w 752475"/>
              <a:gd name="connsiteY8" fmla="*/ 196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52475" h="752475">
                <a:moveTo>
                  <a:pt x="729544" y="196144"/>
                </a:moveTo>
                <a:cubicBezTo>
                  <a:pt x="766405" y="306062"/>
                  <a:pt x="766405" y="451128"/>
                  <a:pt x="729544" y="561046"/>
                </a:cubicBezTo>
                <a:cubicBezTo>
                  <a:pt x="702969" y="640390"/>
                  <a:pt x="640294" y="702969"/>
                  <a:pt x="561046" y="729544"/>
                </a:cubicBezTo>
                <a:cubicBezTo>
                  <a:pt x="451128" y="766405"/>
                  <a:pt x="306062" y="766405"/>
                  <a:pt x="196144" y="729544"/>
                </a:cubicBezTo>
                <a:cubicBezTo>
                  <a:pt x="116800" y="702969"/>
                  <a:pt x="54221" y="640294"/>
                  <a:pt x="27646" y="561046"/>
                </a:cubicBezTo>
                <a:cubicBezTo>
                  <a:pt x="-9215" y="451128"/>
                  <a:pt x="-9215" y="306062"/>
                  <a:pt x="27646" y="196144"/>
                </a:cubicBezTo>
                <a:cubicBezTo>
                  <a:pt x="54221" y="116800"/>
                  <a:pt x="116800" y="54221"/>
                  <a:pt x="196144" y="27646"/>
                </a:cubicBezTo>
                <a:cubicBezTo>
                  <a:pt x="306062" y="-9215"/>
                  <a:pt x="451128" y="-9215"/>
                  <a:pt x="561046" y="27646"/>
                </a:cubicBezTo>
                <a:cubicBezTo>
                  <a:pt x="640390" y="54221"/>
                  <a:pt x="702969" y="116800"/>
                  <a:pt x="729544" y="196144"/>
                </a:cubicBezTo>
                <a:close/>
              </a:path>
            </a:pathLst>
          </a:custGeom>
          <a:gradFill flip="none" rotWithShape="1">
            <a:gsLst>
              <a:gs pos="100000">
                <a:schemeClr val="accent4"/>
              </a:gs>
              <a:gs pos="68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2300"/>
              </a:lnSpc>
            </a:pPr>
            <a:r>
              <a:rPr lang="en-US" sz="1500" b="1" dirty="0">
                <a:solidFill>
                  <a:schemeClr val="bg1"/>
                </a:solidFill>
                <a:latin typeface="Century Gothic" panose="020B0502020202020204" pitchFamily="34" charset="0"/>
              </a:rPr>
              <a:t>COST </a:t>
            </a:r>
          </a:p>
          <a:p>
            <a:pPr algn="ctr">
              <a:lnSpc>
                <a:spcPts val="2300"/>
              </a:lnSpc>
            </a:pPr>
            <a:r>
              <a:rPr lang="en-US" sz="1500" b="1" dirty="0">
                <a:solidFill>
                  <a:schemeClr val="bg1"/>
                </a:solidFill>
                <a:latin typeface="Century Gothic" panose="020B0502020202020204" pitchFamily="34" charset="0"/>
              </a:rPr>
              <a:t>BREAKDOWN</a:t>
            </a:r>
          </a:p>
        </p:txBody>
      </p:sp>
      <p:sp>
        <p:nvSpPr>
          <p:cNvPr id="42" name="Arc 41">
            <a:extLst>
              <a:ext uri="{FF2B5EF4-FFF2-40B4-BE49-F238E27FC236}">
                <a16:creationId xmlns:a16="http://schemas.microsoft.com/office/drawing/2014/main" id="{75F95BB5-F572-4B24-9F23-623E95C5BEEC}"/>
              </a:ext>
            </a:extLst>
          </p:cNvPr>
          <p:cNvSpPr/>
          <p:nvPr/>
        </p:nvSpPr>
        <p:spPr>
          <a:xfrm rot="16200000">
            <a:off x="6851750" y="1780356"/>
            <a:ext cx="1374158" cy="1374158"/>
          </a:xfrm>
          <a:prstGeom prst="arc">
            <a:avLst>
              <a:gd name="adj1" fmla="val 17436616"/>
              <a:gd name="adj2" fmla="val 2605328"/>
            </a:avLst>
          </a:prstGeom>
          <a:ln cap="rnd">
            <a:solidFill>
              <a:schemeClr val="bg1"/>
            </a:solidFill>
            <a:prstDash val="dash"/>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3" name="Arc 42">
            <a:extLst>
              <a:ext uri="{FF2B5EF4-FFF2-40B4-BE49-F238E27FC236}">
                <a16:creationId xmlns:a16="http://schemas.microsoft.com/office/drawing/2014/main" id="{F7E90594-0CC1-4A6E-8B61-AD64821399D1}"/>
              </a:ext>
            </a:extLst>
          </p:cNvPr>
          <p:cNvSpPr/>
          <p:nvPr/>
        </p:nvSpPr>
        <p:spPr>
          <a:xfrm rot="5400000" flipV="1">
            <a:off x="7081995" y="3717146"/>
            <a:ext cx="1374158" cy="1374158"/>
          </a:xfrm>
          <a:prstGeom prst="arc">
            <a:avLst>
              <a:gd name="adj1" fmla="val 19169051"/>
              <a:gd name="adj2" fmla="val 1383561"/>
            </a:avLst>
          </a:prstGeom>
          <a:ln cap="rnd">
            <a:solidFill>
              <a:schemeClr val="bg1"/>
            </a:solidFill>
            <a:prstDash val="dash"/>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4" name="Arc 43">
            <a:extLst>
              <a:ext uri="{FF2B5EF4-FFF2-40B4-BE49-F238E27FC236}">
                <a16:creationId xmlns:a16="http://schemas.microsoft.com/office/drawing/2014/main" id="{284409A0-BCE6-4945-9B5F-635E68F03FF7}"/>
              </a:ext>
            </a:extLst>
          </p:cNvPr>
          <p:cNvSpPr/>
          <p:nvPr/>
        </p:nvSpPr>
        <p:spPr>
          <a:xfrm rot="16200000" flipH="1" flipV="1">
            <a:off x="3735848" y="3717146"/>
            <a:ext cx="1374158" cy="1374158"/>
          </a:xfrm>
          <a:prstGeom prst="arc">
            <a:avLst>
              <a:gd name="adj1" fmla="val 19169051"/>
              <a:gd name="adj2" fmla="val 1383561"/>
            </a:avLst>
          </a:prstGeom>
          <a:ln cap="rnd">
            <a:solidFill>
              <a:schemeClr val="bg1"/>
            </a:solidFill>
            <a:prstDash val="dash"/>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5" name="Arc 44">
            <a:extLst>
              <a:ext uri="{FF2B5EF4-FFF2-40B4-BE49-F238E27FC236}">
                <a16:creationId xmlns:a16="http://schemas.microsoft.com/office/drawing/2014/main" id="{B2AEA72F-D571-41EE-80AB-93963D35AAFF}"/>
              </a:ext>
            </a:extLst>
          </p:cNvPr>
          <p:cNvSpPr/>
          <p:nvPr/>
        </p:nvSpPr>
        <p:spPr>
          <a:xfrm rot="5400000" flipH="1">
            <a:off x="3735848" y="2173078"/>
            <a:ext cx="1374158" cy="1374158"/>
          </a:xfrm>
          <a:prstGeom prst="arc">
            <a:avLst>
              <a:gd name="adj1" fmla="val 18733942"/>
              <a:gd name="adj2" fmla="val 1383561"/>
            </a:avLst>
          </a:prstGeom>
          <a:ln cap="rnd">
            <a:solidFill>
              <a:schemeClr val="bg1"/>
            </a:solidFill>
            <a:prstDash val="dash"/>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71" name="Group 70">
            <a:extLst>
              <a:ext uri="{FF2B5EF4-FFF2-40B4-BE49-F238E27FC236}">
                <a16:creationId xmlns:a16="http://schemas.microsoft.com/office/drawing/2014/main" id="{BDDD64A5-859F-44E7-80A6-28CCFEA83707}"/>
              </a:ext>
            </a:extLst>
          </p:cNvPr>
          <p:cNvGrpSpPr/>
          <p:nvPr/>
        </p:nvGrpSpPr>
        <p:grpSpPr>
          <a:xfrm>
            <a:off x="4137465" y="-1298199"/>
            <a:ext cx="3420502" cy="3420418"/>
            <a:chOff x="3574257" y="-97394"/>
            <a:chExt cx="1063056" cy="1063030"/>
          </a:xfrm>
        </p:grpSpPr>
        <p:sp>
          <p:nvSpPr>
            <p:cNvPr id="72" name="Freeform: Shape 71">
              <a:extLst>
                <a:ext uri="{FF2B5EF4-FFF2-40B4-BE49-F238E27FC236}">
                  <a16:creationId xmlns:a16="http://schemas.microsoft.com/office/drawing/2014/main" id="{1CDFF83D-88D1-433E-91D4-B256ACB20877}"/>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3" name="Freeform: Shape 72">
              <a:extLst>
                <a:ext uri="{FF2B5EF4-FFF2-40B4-BE49-F238E27FC236}">
                  <a16:creationId xmlns:a16="http://schemas.microsoft.com/office/drawing/2014/main" id="{7C4A3A2B-0F3A-4CBB-83B7-4512B4724DAC}"/>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4" name="Freeform: Shape 73">
              <a:extLst>
                <a:ext uri="{FF2B5EF4-FFF2-40B4-BE49-F238E27FC236}">
                  <a16:creationId xmlns:a16="http://schemas.microsoft.com/office/drawing/2014/main" id="{6CF85B43-AA27-44F2-AA92-3AA1B8FEABFC}"/>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5" name="Freeform: Shape 74">
              <a:extLst>
                <a:ext uri="{FF2B5EF4-FFF2-40B4-BE49-F238E27FC236}">
                  <a16:creationId xmlns:a16="http://schemas.microsoft.com/office/drawing/2014/main" id="{D8E21D50-1948-46B0-B84A-82F7E259E422}"/>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6" name="Freeform: Shape 75">
              <a:extLst>
                <a:ext uri="{FF2B5EF4-FFF2-40B4-BE49-F238E27FC236}">
                  <a16:creationId xmlns:a16="http://schemas.microsoft.com/office/drawing/2014/main" id="{61FFC797-4A38-460F-8B01-3AAA5FF27BE0}"/>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7" name="Freeform: Shape 76">
              <a:extLst>
                <a:ext uri="{FF2B5EF4-FFF2-40B4-BE49-F238E27FC236}">
                  <a16:creationId xmlns:a16="http://schemas.microsoft.com/office/drawing/2014/main" id="{05A5F421-5648-4A8A-BB7B-A451DC13769E}"/>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8" name="Freeform: Shape 77">
              <a:extLst>
                <a:ext uri="{FF2B5EF4-FFF2-40B4-BE49-F238E27FC236}">
                  <a16:creationId xmlns:a16="http://schemas.microsoft.com/office/drawing/2014/main" id="{12D33E51-29DD-454D-8D21-57BAEC2ED5FA}"/>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79" name="Freeform: Shape 78">
              <a:extLst>
                <a:ext uri="{FF2B5EF4-FFF2-40B4-BE49-F238E27FC236}">
                  <a16:creationId xmlns:a16="http://schemas.microsoft.com/office/drawing/2014/main" id="{5FAD4FEF-771C-48EA-8A42-75FAFE8097AE}"/>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0" name="Freeform: Shape 79">
              <a:extLst>
                <a:ext uri="{FF2B5EF4-FFF2-40B4-BE49-F238E27FC236}">
                  <a16:creationId xmlns:a16="http://schemas.microsoft.com/office/drawing/2014/main" id="{79EDB311-91F4-4925-9FEC-134AEE30D932}"/>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1" name="Freeform: Shape 80">
              <a:extLst>
                <a:ext uri="{FF2B5EF4-FFF2-40B4-BE49-F238E27FC236}">
                  <a16:creationId xmlns:a16="http://schemas.microsoft.com/office/drawing/2014/main" id="{04B65BEE-502F-40DE-9D3F-2558ACF7C906}"/>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2" name="Freeform: Shape 81">
              <a:extLst>
                <a:ext uri="{FF2B5EF4-FFF2-40B4-BE49-F238E27FC236}">
                  <a16:creationId xmlns:a16="http://schemas.microsoft.com/office/drawing/2014/main" id="{4BDA35E4-380A-4C71-8C7E-349FC4EB6A9D}"/>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4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83" name="Group 82">
            <a:extLst>
              <a:ext uri="{FF2B5EF4-FFF2-40B4-BE49-F238E27FC236}">
                <a16:creationId xmlns:a16="http://schemas.microsoft.com/office/drawing/2014/main" id="{13A73022-0A05-4FEE-81E2-03ACF9FB361A}"/>
              </a:ext>
            </a:extLst>
          </p:cNvPr>
          <p:cNvGrpSpPr/>
          <p:nvPr/>
        </p:nvGrpSpPr>
        <p:grpSpPr>
          <a:xfrm rot="10800000">
            <a:off x="4089486" y="5578171"/>
            <a:ext cx="4211668" cy="5115870"/>
            <a:chOff x="5668775" y="1917931"/>
            <a:chExt cx="790769" cy="960539"/>
          </a:xfrm>
        </p:grpSpPr>
        <p:sp>
          <p:nvSpPr>
            <p:cNvPr id="84" name="Freeform: Shape 83">
              <a:extLst>
                <a:ext uri="{FF2B5EF4-FFF2-40B4-BE49-F238E27FC236}">
                  <a16:creationId xmlns:a16="http://schemas.microsoft.com/office/drawing/2014/main" id="{849018F6-7275-4176-B07F-2D152DE0F5B3}"/>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1762D234-21E6-4FBA-98B8-2162AD20C65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A6272C14-4EDC-49E8-A940-DDAC94DC5CEA}"/>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DB30A022-8B23-4F35-B58E-DB1EA9C11A0D}"/>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E74CE49F-3C1A-41CC-830A-582F79F4CE5F}"/>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E2DC33C7-D6E0-44BE-89D8-372E9137F334}"/>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18050674-6497-4176-97EF-2B95D425B9DB}"/>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F0C28FAC-3384-46D9-BD7B-2BA5A3E86F6E}"/>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5FD61F5E-0C8C-4945-9C4E-CC94561EA027}"/>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3" name="Freeform: Shape 92">
              <a:extLst>
                <a:ext uri="{FF2B5EF4-FFF2-40B4-BE49-F238E27FC236}">
                  <a16:creationId xmlns:a16="http://schemas.microsoft.com/office/drawing/2014/main" id="{12CDFF2F-9123-427D-9F14-CCB66EBCA2EB}"/>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4" name="Freeform: Shape 93">
              <a:extLst>
                <a:ext uri="{FF2B5EF4-FFF2-40B4-BE49-F238E27FC236}">
                  <a16:creationId xmlns:a16="http://schemas.microsoft.com/office/drawing/2014/main" id="{397D44F8-4D1D-4A9C-87E0-197CBEE8DC3D}"/>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9D36DB56-BC17-495A-A7FF-4936E402D689}"/>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BBD8E5C8-AA13-4138-A1C9-547B11A50AF0}"/>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638C0D4C-0365-4DBC-8880-BE8662C44A59}"/>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EA9E8BDF-6D24-4845-9B56-BE8A9862535E}"/>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B36F3234-3B68-4456-B874-23171CC9987F}"/>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1D844099-7A82-4EFF-8F17-5A8CAFEFF582}"/>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B7BF5D2B-82B0-49D7-B89B-ED75D1E42D41}"/>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B3C23D3E-23B4-4CFA-AD04-AF2DCC4632B3}"/>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F0A207E2-734F-4F18-8492-9620E50342B5}"/>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FD7EF945-DDBB-4161-BB4C-228AB4741645}"/>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EE4606D7-6F62-444C-A7CD-4FFF16A788F7}"/>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rgbClr val="FFFFFF">
                      <a:alpha val="2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2" name="Group 1">
            <a:extLst>
              <a:ext uri="{FF2B5EF4-FFF2-40B4-BE49-F238E27FC236}">
                <a16:creationId xmlns:a16="http://schemas.microsoft.com/office/drawing/2014/main" id="{0C5DF766-6E6D-5C41-9DB3-CBF7524B0B63}"/>
              </a:ext>
            </a:extLst>
          </p:cNvPr>
          <p:cNvGrpSpPr/>
          <p:nvPr/>
        </p:nvGrpSpPr>
        <p:grpSpPr>
          <a:xfrm>
            <a:off x="8140701" y="1824195"/>
            <a:ext cx="3505418" cy="1516130"/>
            <a:chOff x="8140701" y="1824195"/>
            <a:chExt cx="3505418" cy="1516130"/>
          </a:xfrm>
        </p:grpSpPr>
        <p:sp>
          <p:nvSpPr>
            <p:cNvPr id="15" name="Rounded Rectangle 18">
              <a:extLst>
                <a:ext uri="{FF2B5EF4-FFF2-40B4-BE49-F238E27FC236}">
                  <a16:creationId xmlns:a16="http://schemas.microsoft.com/office/drawing/2014/main" id="{9838039F-2E4C-4DD7-BB01-7496681D1F4C}"/>
                </a:ext>
              </a:extLst>
            </p:cNvPr>
            <p:cNvSpPr/>
            <p:nvPr/>
          </p:nvSpPr>
          <p:spPr>
            <a:xfrm>
              <a:off x="8140701" y="1824195"/>
              <a:ext cx="3505418" cy="1516130"/>
            </a:xfrm>
            <a:prstGeom prst="roundRect">
              <a:avLst>
                <a:gd name="adj" fmla="val 16807"/>
              </a:avLst>
            </a:prstGeom>
            <a:solidFill>
              <a:schemeClr val="accent4">
                <a:alpha val="18596"/>
              </a:schemeClr>
            </a:solidFill>
            <a:ln w="15875">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274320" rIns="91440" rtlCol="0" anchor="t" anchorCtr="0"/>
            <a:lstStyle/>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Activities required to “Keep the lights on”/ operate (e.g. property)</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Look for opportunities to increase efficiency.</a:t>
              </a:r>
            </a:p>
            <a:p>
              <a:pPr marL="171450" indent="-171450">
                <a:lnSpc>
                  <a:spcPts val="1200"/>
                </a:lnSpc>
                <a:spcAft>
                  <a:spcPts val="600"/>
                </a:spcAft>
                <a:buFont typeface="Arial" panose="020B0604020202020204" pitchFamily="34" charset="0"/>
                <a:buChar char="•"/>
              </a:pPr>
              <a:endParaRPr lang="en-US" sz="800" dirty="0">
                <a:solidFill>
                  <a:schemeClr val="bg1"/>
                </a:solidFill>
                <a:latin typeface="Century Gothic" panose="020B0502020202020204" pitchFamily="34" charset="0"/>
              </a:endParaRPr>
            </a:p>
            <a:p>
              <a:pPr algn="ctr">
                <a:lnSpc>
                  <a:spcPts val="1200"/>
                </a:lnSpc>
                <a:spcAft>
                  <a:spcPts val="600"/>
                </a:spcAft>
              </a:pPr>
              <a:r>
                <a:rPr lang="en-US" sz="900" b="1" i="1" dirty="0">
                  <a:solidFill>
                    <a:schemeClr val="bg1"/>
                  </a:solidFill>
                  <a:latin typeface="Century Gothic" panose="020B0502020202020204" pitchFamily="34" charset="0"/>
                </a:rPr>
                <a:t>AIM FOR BEST IN CLASS COST LEVEL</a:t>
              </a:r>
            </a:p>
          </p:txBody>
        </p:sp>
        <p:cxnSp>
          <p:nvCxnSpPr>
            <p:cNvPr id="22" name="Straight Connector 21">
              <a:extLst>
                <a:ext uri="{FF2B5EF4-FFF2-40B4-BE49-F238E27FC236}">
                  <a16:creationId xmlns:a16="http://schemas.microsoft.com/office/drawing/2014/main" id="{5AD20E40-117C-4027-B9FE-8CD6C6979F42}"/>
                </a:ext>
              </a:extLst>
            </p:cNvPr>
            <p:cNvCxnSpPr>
              <a:cxnSpLocks/>
            </p:cNvCxnSpPr>
            <p:nvPr/>
          </p:nvCxnSpPr>
          <p:spPr>
            <a:xfrm flipV="1">
              <a:off x="8140701" y="2868154"/>
              <a:ext cx="3505418" cy="5590"/>
            </a:xfrm>
            <a:prstGeom prst="line">
              <a:avLst/>
            </a:prstGeom>
            <a:solidFill>
              <a:srgbClr val="A5C5FA">
                <a:alpha val="18596"/>
              </a:srgbClr>
            </a:solidFill>
            <a:ln w="15875">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3" name="Group 2">
            <a:extLst>
              <a:ext uri="{FF2B5EF4-FFF2-40B4-BE49-F238E27FC236}">
                <a16:creationId xmlns:a16="http://schemas.microsoft.com/office/drawing/2014/main" id="{AC7E948B-B1F3-BC4E-B1AA-DA7AFA3CC776}"/>
              </a:ext>
            </a:extLst>
          </p:cNvPr>
          <p:cNvGrpSpPr/>
          <p:nvPr/>
        </p:nvGrpSpPr>
        <p:grpSpPr>
          <a:xfrm>
            <a:off x="8140701" y="4292337"/>
            <a:ext cx="3505418" cy="1516130"/>
            <a:chOff x="8140701" y="4292337"/>
            <a:chExt cx="3505418" cy="1516130"/>
          </a:xfrm>
        </p:grpSpPr>
        <p:sp>
          <p:nvSpPr>
            <p:cNvPr id="27" name="Rounded Rectangle 18">
              <a:extLst>
                <a:ext uri="{FF2B5EF4-FFF2-40B4-BE49-F238E27FC236}">
                  <a16:creationId xmlns:a16="http://schemas.microsoft.com/office/drawing/2014/main" id="{E6607771-711A-4346-B191-C8E7AD13BBCB}"/>
                </a:ext>
              </a:extLst>
            </p:cNvPr>
            <p:cNvSpPr/>
            <p:nvPr/>
          </p:nvSpPr>
          <p:spPr>
            <a:xfrm>
              <a:off x="8140701" y="4292337"/>
              <a:ext cx="3505418" cy="1516130"/>
            </a:xfrm>
            <a:prstGeom prst="roundRect">
              <a:avLst>
                <a:gd name="adj" fmla="val 16807"/>
              </a:avLst>
            </a:prstGeom>
            <a:solidFill>
              <a:schemeClr val="accent1">
                <a:lumMod val="60000"/>
                <a:lumOff val="40000"/>
                <a:alpha val="18596"/>
              </a:schemeClr>
            </a:solidFill>
            <a:ln w="15875">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274320" rIns="91440" rtlCol="0" anchor="t" anchorCtr="0"/>
            <a:lstStyle/>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Activities required by to compete</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Look for opportunities to increase efficiency.</a:t>
              </a:r>
            </a:p>
            <a:p>
              <a:pPr>
                <a:lnSpc>
                  <a:spcPts val="1200"/>
                </a:lnSpc>
                <a:spcAft>
                  <a:spcPts val="600"/>
                </a:spcAft>
              </a:pPr>
              <a:endParaRPr lang="en-US" sz="800" dirty="0">
                <a:solidFill>
                  <a:schemeClr val="bg1"/>
                </a:solidFill>
                <a:latin typeface="Century Gothic" panose="020B0502020202020204" pitchFamily="34" charset="0"/>
              </a:endParaRPr>
            </a:p>
            <a:p>
              <a:pPr algn="ctr">
                <a:lnSpc>
                  <a:spcPts val="1200"/>
                </a:lnSpc>
                <a:spcAft>
                  <a:spcPts val="600"/>
                </a:spcAft>
              </a:pPr>
              <a:endParaRPr lang="en-US" sz="900" b="1" i="1" dirty="0">
                <a:solidFill>
                  <a:schemeClr val="bg1"/>
                </a:solidFill>
                <a:latin typeface="Century Gothic" panose="020B0502020202020204" pitchFamily="34" charset="0"/>
              </a:endParaRPr>
            </a:p>
            <a:p>
              <a:pPr algn="ctr">
                <a:lnSpc>
                  <a:spcPts val="1200"/>
                </a:lnSpc>
                <a:spcAft>
                  <a:spcPts val="600"/>
                </a:spcAft>
              </a:pPr>
              <a:r>
                <a:rPr lang="en-US" sz="900" b="1" i="1" dirty="0">
                  <a:solidFill>
                    <a:schemeClr val="bg1"/>
                  </a:solidFill>
                  <a:latin typeface="Century Gothic" panose="020B0502020202020204" pitchFamily="34" charset="0"/>
                </a:rPr>
                <a:t>AIM FOR BEST IN CLASS COST LEVEL</a:t>
              </a:r>
            </a:p>
          </p:txBody>
        </p:sp>
        <p:cxnSp>
          <p:nvCxnSpPr>
            <p:cNvPr id="26" name="Straight Connector 25">
              <a:extLst>
                <a:ext uri="{FF2B5EF4-FFF2-40B4-BE49-F238E27FC236}">
                  <a16:creationId xmlns:a16="http://schemas.microsoft.com/office/drawing/2014/main" id="{07163D81-91E9-42F0-9F40-07AEB2B740D2}"/>
                </a:ext>
              </a:extLst>
            </p:cNvPr>
            <p:cNvCxnSpPr>
              <a:cxnSpLocks/>
            </p:cNvCxnSpPr>
            <p:nvPr/>
          </p:nvCxnSpPr>
          <p:spPr>
            <a:xfrm flipV="1">
              <a:off x="8140701" y="5336296"/>
              <a:ext cx="3505418" cy="5590"/>
            </a:xfrm>
            <a:prstGeom prst="line">
              <a:avLst/>
            </a:prstGeom>
            <a:solidFill>
              <a:srgbClr val="A5C5FA">
                <a:alpha val="18596"/>
              </a:srgbClr>
            </a:solidFill>
            <a:ln w="15875">
              <a:solidFill>
                <a:schemeClr val="accent1">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7" name="Group 6">
            <a:extLst>
              <a:ext uri="{FF2B5EF4-FFF2-40B4-BE49-F238E27FC236}">
                <a16:creationId xmlns:a16="http://schemas.microsoft.com/office/drawing/2014/main" id="{38740A24-6D68-7641-A172-9562D2B9B345}"/>
              </a:ext>
            </a:extLst>
          </p:cNvPr>
          <p:cNvGrpSpPr/>
          <p:nvPr/>
        </p:nvGrpSpPr>
        <p:grpSpPr>
          <a:xfrm>
            <a:off x="545882" y="1726787"/>
            <a:ext cx="3505418" cy="1560849"/>
            <a:chOff x="545882" y="1726787"/>
            <a:chExt cx="3505418" cy="1560849"/>
          </a:xfrm>
        </p:grpSpPr>
        <p:sp>
          <p:nvSpPr>
            <p:cNvPr id="39" name="Rounded Rectangle 18">
              <a:extLst>
                <a:ext uri="{FF2B5EF4-FFF2-40B4-BE49-F238E27FC236}">
                  <a16:creationId xmlns:a16="http://schemas.microsoft.com/office/drawing/2014/main" id="{E7516FE1-5B31-445C-BACB-296872164A1E}"/>
                </a:ext>
              </a:extLst>
            </p:cNvPr>
            <p:cNvSpPr/>
            <p:nvPr/>
          </p:nvSpPr>
          <p:spPr>
            <a:xfrm>
              <a:off x="545882" y="1726787"/>
              <a:ext cx="3505418" cy="1560849"/>
            </a:xfrm>
            <a:prstGeom prst="roundRect">
              <a:avLst>
                <a:gd name="adj" fmla="val 16807"/>
              </a:avLst>
            </a:prstGeom>
            <a:solidFill>
              <a:schemeClr val="bg1">
                <a:lumMod val="75000"/>
                <a:alpha val="18596"/>
              </a:schemeClr>
            </a:solidFill>
            <a:ln w="158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274320" rIns="91440" rtlCol="0" anchor="t" anchorCtr="0"/>
            <a:lstStyle/>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Non-essential capabilities</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Challenges the need to have any cost at all</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Increase efficiency or lower service levels for what you keep</a:t>
              </a:r>
            </a:p>
            <a:p>
              <a:pPr marL="171450" indent="-171450">
                <a:lnSpc>
                  <a:spcPts val="1200"/>
                </a:lnSpc>
                <a:spcAft>
                  <a:spcPts val="600"/>
                </a:spcAft>
                <a:buFont typeface="Arial" panose="020B0604020202020204" pitchFamily="34" charset="0"/>
                <a:buChar char="•"/>
              </a:pPr>
              <a:endParaRPr lang="en-US" sz="800" dirty="0">
                <a:solidFill>
                  <a:schemeClr val="bg1"/>
                </a:solidFill>
                <a:latin typeface="Century Gothic" panose="020B0502020202020204" pitchFamily="34" charset="0"/>
              </a:endParaRPr>
            </a:p>
            <a:p>
              <a:pPr algn="ctr">
                <a:lnSpc>
                  <a:spcPts val="1200"/>
                </a:lnSpc>
                <a:spcAft>
                  <a:spcPts val="600"/>
                </a:spcAft>
              </a:pPr>
              <a:r>
                <a:rPr lang="en-US" sz="900" b="1" i="1" dirty="0">
                  <a:solidFill>
                    <a:schemeClr val="bg1"/>
                  </a:solidFill>
                  <a:latin typeface="Century Gothic" panose="020B0502020202020204" pitchFamily="34" charset="0"/>
                </a:rPr>
                <a:t>ELIMINATE OR BE PARE DOWN</a:t>
              </a:r>
            </a:p>
          </p:txBody>
        </p:sp>
        <p:cxnSp>
          <p:nvCxnSpPr>
            <p:cNvPr id="38" name="Straight Connector 37">
              <a:extLst>
                <a:ext uri="{FF2B5EF4-FFF2-40B4-BE49-F238E27FC236}">
                  <a16:creationId xmlns:a16="http://schemas.microsoft.com/office/drawing/2014/main" id="{8153F522-8D30-484F-815B-E020A51A8544}"/>
                </a:ext>
              </a:extLst>
            </p:cNvPr>
            <p:cNvCxnSpPr>
              <a:cxnSpLocks/>
            </p:cNvCxnSpPr>
            <p:nvPr/>
          </p:nvCxnSpPr>
          <p:spPr>
            <a:xfrm flipV="1">
              <a:off x="545882" y="2854567"/>
              <a:ext cx="3505418" cy="5590"/>
            </a:xfrm>
            <a:prstGeom prst="line">
              <a:avLst/>
            </a:prstGeom>
            <a:solidFill>
              <a:srgbClr val="A5C5FA">
                <a:alpha val="18596"/>
              </a:srgbClr>
            </a:solidFill>
            <a:ln w="158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4" name="Group 3">
            <a:extLst>
              <a:ext uri="{FF2B5EF4-FFF2-40B4-BE49-F238E27FC236}">
                <a16:creationId xmlns:a16="http://schemas.microsoft.com/office/drawing/2014/main" id="{F9999176-4D54-2344-BDA6-DDB6837E41A9}"/>
              </a:ext>
            </a:extLst>
          </p:cNvPr>
          <p:cNvGrpSpPr/>
          <p:nvPr/>
        </p:nvGrpSpPr>
        <p:grpSpPr>
          <a:xfrm>
            <a:off x="545882" y="4194929"/>
            <a:ext cx="3505418" cy="1710945"/>
            <a:chOff x="545882" y="4194929"/>
            <a:chExt cx="3505418" cy="1710945"/>
          </a:xfrm>
        </p:grpSpPr>
        <p:sp>
          <p:nvSpPr>
            <p:cNvPr id="35" name="Rounded Rectangle 18">
              <a:extLst>
                <a:ext uri="{FF2B5EF4-FFF2-40B4-BE49-F238E27FC236}">
                  <a16:creationId xmlns:a16="http://schemas.microsoft.com/office/drawing/2014/main" id="{64B75935-60D7-42E7-A30C-B6454CC3CE9B}"/>
                </a:ext>
              </a:extLst>
            </p:cNvPr>
            <p:cNvSpPr/>
            <p:nvPr/>
          </p:nvSpPr>
          <p:spPr>
            <a:xfrm>
              <a:off x="545882" y="4194929"/>
              <a:ext cx="3505418" cy="1710945"/>
            </a:xfrm>
            <a:prstGeom prst="roundRect">
              <a:avLst>
                <a:gd name="adj" fmla="val 13070"/>
              </a:avLst>
            </a:prstGeom>
            <a:solidFill>
              <a:schemeClr val="accent2">
                <a:lumMod val="60000"/>
                <a:lumOff val="40000"/>
                <a:alpha val="18596"/>
              </a:schemeClr>
            </a:solidFill>
            <a:ln w="15875">
              <a:solidFill>
                <a:schemeClr val="accent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274320" rIns="91440" rtlCol="0" anchor="t" anchorCtr="0"/>
            <a:lstStyle/>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3-6 Differentiating capabilities that build  sustainable advantage</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Streamline for effectiveness and efficiency</a:t>
              </a:r>
            </a:p>
            <a:p>
              <a:pPr marL="171450" indent="-171450">
                <a:lnSpc>
                  <a:spcPts val="1200"/>
                </a:lnSpc>
                <a:spcAft>
                  <a:spcPts val="600"/>
                </a:spcAft>
                <a:buFont typeface="Arial" panose="020B0604020202020204" pitchFamily="34" charset="0"/>
                <a:buChar char="•"/>
              </a:pPr>
              <a:r>
                <a:rPr lang="en-US" sz="800" dirty="0">
                  <a:solidFill>
                    <a:schemeClr val="bg1"/>
                  </a:solidFill>
                  <a:latin typeface="Century Gothic" panose="020B0502020202020204" pitchFamily="34" charset="0"/>
                </a:rPr>
                <a:t>Invest in critical activities to reach best-in-class service levels</a:t>
              </a:r>
            </a:p>
            <a:p>
              <a:pPr marL="171450" indent="-171450">
                <a:lnSpc>
                  <a:spcPts val="1200"/>
                </a:lnSpc>
                <a:spcAft>
                  <a:spcPts val="600"/>
                </a:spcAft>
                <a:buFont typeface="Arial" panose="020B0604020202020204" pitchFamily="34" charset="0"/>
                <a:buChar char="•"/>
              </a:pPr>
              <a:endParaRPr lang="en-US" sz="800" dirty="0">
                <a:solidFill>
                  <a:schemeClr val="bg1"/>
                </a:solidFill>
                <a:latin typeface="Century Gothic" panose="020B0502020202020204" pitchFamily="34" charset="0"/>
              </a:endParaRPr>
            </a:p>
            <a:p>
              <a:pPr algn="ctr">
                <a:lnSpc>
                  <a:spcPts val="1200"/>
                </a:lnSpc>
                <a:spcAft>
                  <a:spcPts val="600"/>
                </a:spcAft>
              </a:pPr>
              <a:r>
                <a:rPr lang="en-US" sz="900" b="1" i="1" dirty="0">
                  <a:solidFill>
                    <a:schemeClr val="bg1"/>
                  </a:solidFill>
                  <a:latin typeface="Century Gothic" panose="020B0502020202020204" pitchFamily="34" charset="0"/>
                </a:rPr>
                <a:t>MAY SPEND MORE THAN COMPETITORS</a:t>
              </a:r>
            </a:p>
          </p:txBody>
        </p:sp>
        <p:cxnSp>
          <p:nvCxnSpPr>
            <p:cNvPr id="34" name="Straight Connector 33">
              <a:extLst>
                <a:ext uri="{FF2B5EF4-FFF2-40B4-BE49-F238E27FC236}">
                  <a16:creationId xmlns:a16="http://schemas.microsoft.com/office/drawing/2014/main" id="{F5535363-CA8F-40C4-8C51-6BA1091AEBA6}"/>
                </a:ext>
              </a:extLst>
            </p:cNvPr>
            <p:cNvCxnSpPr>
              <a:cxnSpLocks/>
            </p:cNvCxnSpPr>
            <p:nvPr/>
          </p:nvCxnSpPr>
          <p:spPr>
            <a:xfrm flipV="1">
              <a:off x="545882" y="5475359"/>
              <a:ext cx="3505418" cy="5590"/>
            </a:xfrm>
            <a:prstGeom prst="line">
              <a:avLst/>
            </a:prstGeom>
            <a:solidFill>
              <a:srgbClr val="A5C5FA">
                <a:alpha val="18596"/>
              </a:srgbClr>
            </a:solidFill>
            <a:ln w="15875">
              <a:solidFill>
                <a:schemeClr val="accent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cxnSp>
      </p:grpSp>
      <p:sp>
        <p:nvSpPr>
          <p:cNvPr id="16" name="Rounded Rectangle 18">
            <a:extLst>
              <a:ext uri="{FF2B5EF4-FFF2-40B4-BE49-F238E27FC236}">
                <a16:creationId xmlns:a16="http://schemas.microsoft.com/office/drawing/2014/main" id="{7DD402AF-8E81-4F69-9B6E-9B06BE22000E}"/>
              </a:ext>
            </a:extLst>
          </p:cNvPr>
          <p:cNvSpPr/>
          <p:nvPr/>
        </p:nvSpPr>
        <p:spPr>
          <a:xfrm>
            <a:off x="8929153" y="1625825"/>
            <a:ext cx="1928515" cy="396740"/>
          </a:xfrm>
          <a:prstGeom prst="roundRect">
            <a:avLst>
              <a:gd name="adj" fmla="val 50000"/>
            </a:avLst>
          </a:prstGeom>
          <a:solidFill>
            <a:schemeClr val="accent4"/>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45720" tIns="0" rIns="45720" bIns="0" rtlCol="0" anchor="ctr"/>
          <a:lstStyle/>
          <a:p>
            <a:pPr algn="ctr"/>
            <a:r>
              <a:rPr lang="en-US" sz="1300" b="1" dirty="0">
                <a:solidFill>
                  <a:schemeClr val="bg1"/>
                </a:solidFill>
                <a:latin typeface="Century Gothic" panose="020B0502020202020204" pitchFamily="34" charset="0"/>
              </a:rPr>
              <a:t>“Lights-On”</a:t>
            </a:r>
          </a:p>
        </p:txBody>
      </p:sp>
      <p:sp>
        <p:nvSpPr>
          <p:cNvPr id="28" name="Rounded Rectangle 18">
            <a:extLst>
              <a:ext uri="{FF2B5EF4-FFF2-40B4-BE49-F238E27FC236}">
                <a16:creationId xmlns:a16="http://schemas.microsoft.com/office/drawing/2014/main" id="{554426BA-4CC3-4BC2-A129-160EAD0BD342}"/>
              </a:ext>
            </a:extLst>
          </p:cNvPr>
          <p:cNvSpPr/>
          <p:nvPr/>
        </p:nvSpPr>
        <p:spPr>
          <a:xfrm>
            <a:off x="8929153" y="4093967"/>
            <a:ext cx="1928515" cy="396740"/>
          </a:xfrm>
          <a:prstGeom prst="roundRect">
            <a:avLst>
              <a:gd name="adj" fmla="val 50000"/>
            </a:avLst>
          </a:prstGeom>
          <a:solidFill>
            <a:schemeClr val="accent1">
              <a:lumMod val="60000"/>
              <a:lumOff val="40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45720" tIns="0" rIns="45720" bIns="0" rtlCol="0" anchor="ctr"/>
          <a:lstStyle/>
          <a:p>
            <a:pPr algn="ctr"/>
            <a:r>
              <a:rPr lang="en-US" sz="1300" b="1" dirty="0">
                <a:solidFill>
                  <a:schemeClr val="bg1"/>
                </a:solidFill>
                <a:latin typeface="Century Gothic" panose="020B0502020202020204" pitchFamily="34" charset="0"/>
              </a:rPr>
              <a:t>“Can’t Avoid”</a:t>
            </a:r>
          </a:p>
        </p:txBody>
      </p:sp>
      <p:sp>
        <p:nvSpPr>
          <p:cNvPr id="40" name="Rounded Rectangle 18">
            <a:extLst>
              <a:ext uri="{FF2B5EF4-FFF2-40B4-BE49-F238E27FC236}">
                <a16:creationId xmlns:a16="http://schemas.microsoft.com/office/drawing/2014/main" id="{8449240A-B79D-4781-9F71-C572736F4486}"/>
              </a:ext>
            </a:extLst>
          </p:cNvPr>
          <p:cNvSpPr/>
          <p:nvPr/>
        </p:nvSpPr>
        <p:spPr>
          <a:xfrm>
            <a:off x="1334334" y="1528418"/>
            <a:ext cx="1928515" cy="396740"/>
          </a:xfrm>
          <a:prstGeom prst="roundRect">
            <a:avLst>
              <a:gd name="adj" fmla="val 50000"/>
            </a:avLst>
          </a:prstGeom>
          <a:solidFill>
            <a:schemeClr val="bg1">
              <a:lumMod val="75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45720" tIns="0" rIns="45720" bIns="0" rtlCol="0" anchor="ctr"/>
          <a:lstStyle/>
          <a:p>
            <a:pPr algn="ctr"/>
            <a:r>
              <a:rPr lang="en-US" sz="1300" b="1" dirty="0">
                <a:solidFill>
                  <a:schemeClr val="bg1"/>
                </a:solidFill>
                <a:latin typeface="Century Gothic" panose="020B0502020202020204" pitchFamily="34" charset="0"/>
              </a:rPr>
              <a:t>Not Required</a:t>
            </a:r>
          </a:p>
        </p:txBody>
      </p:sp>
      <p:sp>
        <p:nvSpPr>
          <p:cNvPr id="36" name="Rounded Rectangle 18">
            <a:extLst>
              <a:ext uri="{FF2B5EF4-FFF2-40B4-BE49-F238E27FC236}">
                <a16:creationId xmlns:a16="http://schemas.microsoft.com/office/drawing/2014/main" id="{0294FD55-D84F-480F-A5B5-087165A38631}"/>
              </a:ext>
            </a:extLst>
          </p:cNvPr>
          <p:cNvSpPr/>
          <p:nvPr/>
        </p:nvSpPr>
        <p:spPr>
          <a:xfrm>
            <a:off x="906478" y="3996560"/>
            <a:ext cx="2784229" cy="396740"/>
          </a:xfrm>
          <a:prstGeom prst="roundRect">
            <a:avLst>
              <a:gd name="adj" fmla="val 50000"/>
            </a:avLst>
          </a:prstGeom>
          <a:solidFill>
            <a:schemeClr val="accent2">
              <a:lumMod val="60000"/>
              <a:lumOff val="40000"/>
            </a:schemeClr>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45720" tIns="0" rIns="45720" bIns="0" rtlCol="0" anchor="ctr"/>
          <a:lstStyle/>
          <a:p>
            <a:pPr algn="ctr"/>
            <a:r>
              <a:rPr lang="en-US" sz="1300" b="1" dirty="0">
                <a:solidFill>
                  <a:schemeClr val="bg1"/>
                </a:solidFill>
                <a:latin typeface="Century Gothic" panose="020B0502020202020204" pitchFamily="34" charset="0"/>
              </a:rPr>
              <a:t>Differentiating Capabilities</a:t>
            </a:r>
          </a:p>
        </p:txBody>
      </p:sp>
    </p:spTree>
    <p:extLst>
      <p:ext uri="{BB962C8B-B14F-4D97-AF65-F5344CB8AC3E}">
        <p14:creationId xmlns:p14="http://schemas.microsoft.com/office/powerpoint/2010/main" val="2418572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afterEffect">
                                  <p:stCondLst>
                                    <p:cond delay="0"/>
                                  </p:stCondLst>
                                  <p:endCondLst>
                                    <p:cond evt="onNext" delay="0">
                                      <p:tgtEl>
                                        <p:sldTgt/>
                                      </p:tgtEl>
                                    </p:cond>
                                  </p:endCondLst>
                                  <p:childTnLst>
                                    <p:animScale>
                                      <p:cBhvr>
                                        <p:cTn id="6" dur="5000" fill="hold"/>
                                        <p:tgtEl>
                                          <p:spTgt spid="83"/>
                                        </p:tgtEl>
                                      </p:cBhvr>
                                      <p:by x="115000" y="115000"/>
                                    </p:animScale>
                                  </p:childTnLst>
                                </p:cTn>
                              </p:par>
                              <p:par>
                                <p:cTn id="7" presetID="2" presetClass="entr" presetSubtype="1" decel="50000" fill="hold" nodeType="withEffect">
                                  <p:stCondLst>
                                    <p:cond delay="0"/>
                                  </p:stCondLst>
                                  <p:childTnLst>
                                    <p:set>
                                      <p:cBhvr>
                                        <p:cTn id="8" dur="1" fill="hold">
                                          <p:stCondLst>
                                            <p:cond delay="0"/>
                                          </p:stCondLst>
                                        </p:cTn>
                                        <p:tgtEl>
                                          <p:spTgt spid="71"/>
                                        </p:tgtEl>
                                        <p:attrNameLst>
                                          <p:attrName>style.visibility</p:attrName>
                                        </p:attrNameLst>
                                      </p:cBhvr>
                                      <p:to>
                                        <p:strVal val="visible"/>
                                      </p:to>
                                    </p:set>
                                    <p:anim calcmode="lin" valueType="num">
                                      <p:cBhvr additive="base">
                                        <p:cTn id="9" dur="5000" fill="hold"/>
                                        <p:tgtEl>
                                          <p:spTgt spid="71"/>
                                        </p:tgtEl>
                                        <p:attrNameLst>
                                          <p:attrName>ppt_x</p:attrName>
                                        </p:attrNameLst>
                                      </p:cBhvr>
                                      <p:tavLst>
                                        <p:tav tm="0">
                                          <p:val>
                                            <p:strVal val="#ppt_x"/>
                                          </p:val>
                                        </p:tav>
                                        <p:tav tm="100000">
                                          <p:val>
                                            <p:strVal val="#ppt_x"/>
                                          </p:val>
                                        </p:tav>
                                      </p:tavLst>
                                    </p:anim>
                                    <p:anim calcmode="lin" valueType="num">
                                      <p:cBhvr additive="base">
                                        <p:cTn id="10" dur="5000" fill="hold"/>
                                        <p:tgtEl>
                                          <p:spTgt spid="71"/>
                                        </p:tgtEl>
                                        <p:attrNameLst>
                                          <p:attrName>ppt_y</p:attrName>
                                        </p:attrNameLst>
                                      </p:cBhvr>
                                      <p:tavLst>
                                        <p:tav tm="0">
                                          <p:val>
                                            <p:strVal val="0-#ppt_h/2"/>
                                          </p:val>
                                        </p:tav>
                                        <p:tav tm="100000">
                                          <p:val>
                                            <p:strVal val="#ppt_y"/>
                                          </p:val>
                                        </p:tav>
                                      </p:tavLst>
                                    </p:anim>
                                  </p:childTnLst>
                                </p:cTn>
                              </p:par>
                              <p:par>
                                <p:cTn id="11" presetID="8" presetClass="emph" presetSubtype="0" fill="hold" nodeType="withEffect">
                                  <p:stCondLst>
                                    <p:cond delay="0"/>
                                  </p:stCondLst>
                                  <p:childTnLst>
                                    <p:animRot by="21600000">
                                      <p:cBhvr>
                                        <p:cTn id="12" dur="60000" fill="hold"/>
                                        <p:tgtEl>
                                          <p:spTgt spid="71"/>
                                        </p:tgtEl>
                                        <p:attrNameLst>
                                          <p:attrName>r</p:attrName>
                                        </p:attrNameLst>
                                      </p:cBhvr>
                                    </p:animRo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500"/>
                                        <p:tgtEl>
                                          <p:spTgt spid="6"/>
                                        </p:tgtEl>
                                      </p:cBhvr>
                                    </p:animEffect>
                                  </p:childTnLst>
                                </p:cTn>
                              </p:par>
                              <p:par>
                                <p:cTn id="16" presetID="21" presetClass="entr" presetSubtype="1" fill="hold" grpId="0" nodeType="withEffect">
                                  <p:stCondLst>
                                    <p:cond delay="1000"/>
                                  </p:stCondLst>
                                  <p:childTnLst>
                                    <p:set>
                                      <p:cBhvr>
                                        <p:cTn id="17" dur="1" fill="hold">
                                          <p:stCondLst>
                                            <p:cond delay="0"/>
                                          </p:stCondLst>
                                        </p:cTn>
                                        <p:tgtEl>
                                          <p:spTgt spid="8"/>
                                        </p:tgtEl>
                                        <p:attrNameLst>
                                          <p:attrName>style.visibility</p:attrName>
                                        </p:attrNameLst>
                                      </p:cBhvr>
                                      <p:to>
                                        <p:strVal val="visible"/>
                                      </p:to>
                                    </p:set>
                                    <p:animEffect transition="in" filter="wheel(1)">
                                      <p:cBhvr>
                                        <p:cTn id="18" dur="4000"/>
                                        <p:tgtEl>
                                          <p:spTgt spid="8"/>
                                        </p:tgtEl>
                                      </p:cBhvr>
                                    </p:animEffect>
                                  </p:childTnLst>
                                </p:cTn>
                              </p:par>
                              <p:par>
                                <p:cTn id="19" presetID="22" presetClass="entr" presetSubtype="8" fill="hold" grpId="0" nodeType="withEffect">
                                  <p:stCondLst>
                                    <p:cond delay="1000"/>
                                  </p:stCondLst>
                                  <p:childTnLst>
                                    <p:set>
                                      <p:cBhvr>
                                        <p:cTn id="20" dur="1" fill="hold">
                                          <p:stCondLst>
                                            <p:cond delay="0"/>
                                          </p:stCondLst>
                                        </p:cTn>
                                        <p:tgtEl>
                                          <p:spTgt spid="42"/>
                                        </p:tgtEl>
                                        <p:attrNameLst>
                                          <p:attrName>style.visibility</p:attrName>
                                        </p:attrNameLst>
                                      </p:cBhvr>
                                      <p:to>
                                        <p:strVal val="visible"/>
                                      </p:to>
                                    </p:set>
                                    <p:animEffect transition="in" filter="wipe(left)">
                                      <p:cBhvr>
                                        <p:cTn id="21" dur="1000"/>
                                        <p:tgtEl>
                                          <p:spTgt spid="42"/>
                                        </p:tgtEl>
                                      </p:cBhvr>
                                    </p:animEffect>
                                  </p:childTnLst>
                                </p:cTn>
                              </p:par>
                              <p:par>
                                <p:cTn id="22" presetID="55" presetClass="entr" presetSubtype="0" fill="hold" grpId="0" nodeType="withEffect">
                                  <p:stCondLst>
                                    <p:cond delay="1500"/>
                                  </p:stCondLst>
                                  <p:childTnLst>
                                    <p:set>
                                      <p:cBhvr>
                                        <p:cTn id="23" dur="1" fill="hold">
                                          <p:stCondLst>
                                            <p:cond delay="0"/>
                                          </p:stCondLst>
                                        </p:cTn>
                                        <p:tgtEl>
                                          <p:spTgt spid="16"/>
                                        </p:tgtEl>
                                        <p:attrNameLst>
                                          <p:attrName>style.visibility</p:attrName>
                                        </p:attrNameLst>
                                      </p:cBhvr>
                                      <p:to>
                                        <p:strVal val="visible"/>
                                      </p:to>
                                    </p:set>
                                    <p:anim calcmode="lin" valueType="num">
                                      <p:cBhvr>
                                        <p:cTn id="24" dur="1000" fill="hold"/>
                                        <p:tgtEl>
                                          <p:spTgt spid="16"/>
                                        </p:tgtEl>
                                        <p:attrNameLst>
                                          <p:attrName>ppt_w</p:attrName>
                                        </p:attrNameLst>
                                      </p:cBhvr>
                                      <p:tavLst>
                                        <p:tav tm="0">
                                          <p:val>
                                            <p:strVal val="#ppt_w*0.70"/>
                                          </p:val>
                                        </p:tav>
                                        <p:tav tm="100000">
                                          <p:val>
                                            <p:strVal val="#ppt_w"/>
                                          </p:val>
                                        </p:tav>
                                      </p:tavLst>
                                    </p:anim>
                                    <p:anim calcmode="lin" valueType="num">
                                      <p:cBhvr>
                                        <p:cTn id="25" dur="1000" fill="hold"/>
                                        <p:tgtEl>
                                          <p:spTgt spid="16"/>
                                        </p:tgtEl>
                                        <p:attrNameLst>
                                          <p:attrName>ppt_h</p:attrName>
                                        </p:attrNameLst>
                                      </p:cBhvr>
                                      <p:tavLst>
                                        <p:tav tm="0">
                                          <p:val>
                                            <p:strVal val="#ppt_h"/>
                                          </p:val>
                                        </p:tav>
                                        <p:tav tm="100000">
                                          <p:val>
                                            <p:strVal val="#ppt_h"/>
                                          </p:val>
                                        </p:tav>
                                      </p:tavLst>
                                    </p:anim>
                                    <p:animEffect transition="in" filter="fade">
                                      <p:cBhvr>
                                        <p:cTn id="26" dur="1000"/>
                                        <p:tgtEl>
                                          <p:spTgt spid="16"/>
                                        </p:tgtEl>
                                      </p:cBhvr>
                                    </p:animEffect>
                                  </p:childTnLst>
                                </p:cTn>
                              </p:par>
                              <p:par>
                                <p:cTn id="27" presetID="10" presetClass="entr" presetSubtype="0" fill="hold" nodeType="withEffect">
                                  <p:stCondLst>
                                    <p:cond delay="100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1000"/>
                                        <p:tgtEl>
                                          <p:spTgt spid="2"/>
                                        </p:tgtEl>
                                      </p:cBhvr>
                                    </p:animEffect>
                                  </p:childTnLst>
                                </p:cTn>
                              </p:par>
                              <p:par>
                                <p:cTn id="30" presetID="0" presetClass="path" presetSubtype="0" decel="50000" fill="hold" nodeType="withEffect">
                                  <p:stCondLst>
                                    <p:cond delay="1000"/>
                                  </p:stCondLst>
                                  <p:childTnLst>
                                    <p:animMotion origin="layout" path="M 1.66667E-6 -0.07616 L 1.66667E-6 1.11111E-6 " pathEditMode="relative" rAng="0" ptsTypes="AA">
                                      <p:cBhvr>
                                        <p:cTn id="31" dur="1500" fill="hold"/>
                                        <p:tgtEl>
                                          <p:spTgt spid="2"/>
                                        </p:tgtEl>
                                        <p:attrNameLst>
                                          <p:attrName>ppt_x</p:attrName>
                                          <p:attrName>ppt_y</p:attrName>
                                        </p:attrNameLst>
                                      </p:cBhvr>
                                      <p:rCtr x="0" y="3796"/>
                                    </p:animMotion>
                                  </p:childTnLst>
                                </p:cTn>
                              </p:par>
                              <p:par>
                                <p:cTn id="32" presetID="22" presetClass="entr" presetSubtype="8" fill="hold" grpId="0" nodeType="withEffect">
                                  <p:stCondLst>
                                    <p:cond delay="2000"/>
                                  </p:stCondLst>
                                  <p:childTnLst>
                                    <p:set>
                                      <p:cBhvr>
                                        <p:cTn id="33" dur="1" fill="hold">
                                          <p:stCondLst>
                                            <p:cond delay="0"/>
                                          </p:stCondLst>
                                        </p:cTn>
                                        <p:tgtEl>
                                          <p:spTgt spid="43"/>
                                        </p:tgtEl>
                                        <p:attrNameLst>
                                          <p:attrName>style.visibility</p:attrName>
                                        </p:attrNameLst>
                                      </p:cBhvr>
                                      <p:to>
                                        <p:strVal val="visible"/>
                                      </p:to>
                                    </p:set>
                                    <p:animEffect transition="in" filter="wipe(left)">
                                      <p:cBhvr>
                                        <p:cTn id="34" dur="1000"/>
                                        <p:tgtEl>
                                          <p:spTgt spid="43"/>
                                        </p:tgtEl>
                                      </p:cBhvr>
                                    </p:animEffect>
                                  </p:childTnLst>
                                </p:cTn>
                              </p:par>
                              <p:par>
                                <p:cTn id="35" presetID="55" presetClass="entr" presetSubtype="0" fill="hold" grpId="0" nodeType="withEffect">
                                  <p:stCondLst>
                                    <p:cond delay="2500"/>
                                  </p:stCondLst>
                                  <p:childTnLst>
                                    <p:set>
                                      <p:cBhvr>
                                        <p:cTn id="36" dur="1" fill="hold">
                                          <p:stCondLst>
                                            <p:cond delay="0"/>
                                          </p:stCondLst>
                                        </p:cTn>
                                        <p:tgtEl>
                                          <p:spTgt spid="28"/>
                                        </p:tgtEl>
                                        <p:attrNameLst>
                                          <p:attrName>style.visibility</p:attrName>
                                        </p:attrNameLst>
                                      </p:cBhvr>
                                      <p:to>
                                        <p:strVal val="visible"/>
                                      </p:to>
                                    </p:set>
                                    <p:anim calcmode="lin" valueType="num">
                                      <p:cBhvr>
                                        <p:cTn id="37" dur="1000" fill="hold"/>
                                        <p:tgtEl>
                                          <p:spTgt spid="28"/>
                                        </p:tgtEl>
                                        <p:attrNameLst>
                                          <p:attrName>ppt_w</p:attrName>
                                        </p:attrNameLst>
                                      </p:cBhvr>
                                      <p:tavLst>
                                        <p:tav tm="0">
                                          <p:val>
                                            <p:strVal val="#ppt_w*0.70"/>
                                          </p:val>
                                        </p:tav>
                                        <p:tav tm="100000">
                                          <p:val>
                                            <p:strVal val="#ppt_w"/>
                                          </p:val>
                                        </p:tav>
                                      </p:tavLst>
                                    </p:anim>
                                    <p:anim calcmode="lin" valueType="num">
                                      <p:cBhvr>
                                        <p:cTn id="38" dur="1000" fill="hold"/>
                                        <p:tgtEl>
                                          <p:spTgt spid="28"/>
                                        </p:tgtEl>
                                        <p:attrNameLst>
                                          <p:attrName>ppt_h</p:attrName>
                                        </p:attrNameLst>
                                      </p:cBhvr>
                                      <p:tavLst>
                                        <p:tav tm="0">
                                          <p:val>
                                            <p:strVal val="#ppt_h"/>
                                          </p:val>
                                        </p:tav>
                                        <p:tav tm="100000">
                                          <p:val>
                                            <p:strVal val="#ppt_h"/>
                                          </p:val>
                                        </p:tav>
                                      </p:tavLst>
                                    </p:anim>
                                    <p:animEffect transition="in" filter="fade">
                                      <p:cBhvr>
                                        <p:cTn id="39" dur="1000"/>
                                        <p:tgtEl>
                                          <p:spTgt spid="28"/>
                                        </p:tgtEl>
                                      </p:cBhvr>
                                    </p:animEffect>
                                  </p:childTnLst>
                                </p:cTn>
                              </p:par>
                              <p:par>
                                <p:cTn id="40" presetID="10" presetClass="entr" presetSubtype="0" fill="hold" nodeType="withEffect">
                                  <p:stCondLst>
                                    <p:cond delay="200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1000"/>
                                        <p:tgtEl>
                                          <p:spTgt spid="3"/>
                                        </p:tgtEl>
                                      </p:cBhvr>
                                    </p:animEffect>
                                  </p:childTnLst>
                                </p:cTn>
                              </p:par>
                              <p:par>
                                <p:cTn id="43" presetID="0" presetClass="path" presetSubtype="0" decel="50000" fill="hold" nodeType="withEffect">
                                  <p:stCondLst>
                                    <p:cond delay="2000"/>
                                  </p:stCondLst>
                                  <p:childTnLst>
                                    <p:animMotion origin="layout" path="M 1.66667E-6 -0.06782 L 1.66667E-6 -2.59259E-6 " pathEditMode="relative" rAng="0" ptsTypes="AA">
                                      <p:cBhvr>
                                        <p:cTn id="44" dur="1500" fill="hold"/>
                                        <p:tgtEl>
                                          <p:spTgt spid="3"/>
                                        </p:tgtEl>
                                        <p:attrNameLst>
                                          <p:attrName>ppt_x</p:attrName>
                                          <p:attrName>ppt_y</p:attrName>
                                        </p:attrNameLst>
                                      </p:cBhvr>
                                      <p:rCtr x="0" y="3380"/>
                                    </p:animMotion>
                                  </p:childTnLst>
                                </p:cTn>
                              </p:par>
                              <p:par>
                                <p:cTn id="45" presetID="22" presetClass="entr" presetSubtype="2" fill="hold" grpId="0" nodeType="withEffect">
                                  <p:stCondLst>
                                    <p:cond delay="3000"/>
                                  </p:stCondLst>
                                  <p:childTnLst>
                                    <p:set>
                                      <p:cBhvr>
                                        <p:cTn id="46" dur="1" fill="hold">
                                          <p:stCondLst>
                                            <p:cond delay="0"/>
                                          </p:stCondLst>
                                        </p:cTn>
                                        <p:tgtEl>
                                          <p:spTgt spid="44"/>
                                        </p:tgtEl>
                                        <p:attrNameLst>
                                          <p:attrName>style.visibility</p:attrName>
                                        </p:attrNameLst>
                                      </p:cBhvr>
                                      <p:to>
                                        <p:strVal val="visible"/>
                                      </p:to>
                                    </p:set>
                                    <p:animEffect transition="in" filter="wipe(right)">
                                      <p:cBhvr>
                                        <p:cTn id="47" dur="1000"/>
                                        <p:tgtEl>
                                          <p:spTgt spid="44"/>
                                        </p:tgtEl>
                                      </p:cBhvr>
                                    </p:animEffect>
                                  </p:childTnLst>
                                </p:cTn>
                              </p:par>
                              <p:par>
                                <p:cTn id="48" presetID="55" presetClass="entr" presetSubtype="0" fill="hold" grpId="0" nodeType="withEffect">
                                  <p:stCondLst>
                                    <p:cond delay="3500"/>
                                  </p:stCondLst>
                                  <p:childTnLst>
                                    <p:set>
                                      <p:cBhvr>
                                        <p:cTn id="49" dur="1" fill="hold">
                                          <p:stCondLst>
                                            <p:cond delay="0"/>
                                          </p:stCondLst>
                                        </p:cTn>
                                        <p:tgtEl>
                                          <p:spTgt spid="36"/>
                                        </p:tgtEl>
                                        <p:attrNameLst>
                                          <p:attrName>style.visibility</p:attrName>
                                        </p:attrNameLst>
                                      </p:cBhvr>
                                      <p:to>
                                        <p:strVal val="visible"/>
                                      </p:to>
                                    </p:set>
                                    <p:anim calcmode="lin" valueType="num">
                                      <p:cBhvr>
                                        <p:cTn id="50" dur="1000" fill="hold"/>
                                        <p:tgtEl>
                                          <p:spTgt spid="36"/>
                                        </p:tgtEl>
                                        <p:attrNameLst>
                                          <p:attrName>ppt_w</p:attrName>
                                        </p:attrNameLst>
                                      </p:cBhvr>
                                      <p:tavLst>
                                        <p:tav tm="0">
                                          <p:val>
                                            <p:strVal val="#ppt_w*0.70"/>
                                          </p:val>
                                        </p:tav>
                                        <p:tav tm="100000">
                                          <p:val>
                                            <p:strVal val="#ppt_w"/>
                                          </p:val>
                                        </p:tav>
                                      </p:tavLst>
                                    </p:anim>
                                    <p:anim calcmode="lin" valueType="num">
                                      <p:cBhvr>
                                        <p:cTn id="51" dur="1000" fill="hold"/>
                                        <p:tgtEl>
                                          <p:spTgt spid="36"/>
                                        </p:tgtEl>
                                        <p:attrNameLst>
                                          <p:attrName>ppt_h</p:attrName>
                                        </p:attrNameLst>
                                      </p:cBhvr>
                                      <p:tavLst>
                                        <p:tav tm="0">
                                          <p:val>
                                            <p:strVal val="#ppt_h"/>
                                          </p:val>
                                        </p:tav>
                                        <p:tav tm="100000">
                                          <p:val>
                                            <p:strVal val="#ppt_h"/>
                                          </p:val>
                                        </p:tav>
                                      </p:tavLst>
                                    </p:anim>
                                    <p:animEffect transition="in" filter="fade">
                                      <p:cBhvr>
                                        <p:cTn id="52" dur="1000"/>
                                        <p:tgtEl>
                                          <p:spTgt spid="36"/>
                                        </p:tgtEl>
                                      </p:cBhvr>
                                    </p:animEffect>
                                  </p:childTnLst>
                                </p:cTn>
                              </p:par>
                              <p:par>
                                <p:cTn id="53" presetID="10" presetClass="entr" presetSubtype="0" fill="hold" nodeType="withEffect">
                                  <p:stCondLst>
                                    <p:cond delay="3000"/>
                                  </p:stCondLst>
                                  <p:childTnLst>
                                    <p:set>
                                      <p:cBhvr>
                                        <p:cTn id="54" dur="1" fill="hold">
                                          <p:stCondLst>
                                            <p:cond delay="0"/>
                                          </p:stCondLst>
                                        </p:cTn>
                                        <p:tgtEl>
                                          <p:spTgt spid="4"/>
                                        </p:tgtEl>
                                        <p:attrNameLst>
                                          <p:attrName>style.visibility</p:attrName>
                                        </p:attrNameLst>
                                      </p:cBhvr>
                                      <p:to>
                                        <p:strVal val="visible"/>
                                      </p:to>
                                    </p:set>
                                    <p:animEffect transition="in" filter="fade">
                                      <p:cBhvr>
                                        <p:cTn id="55" dur="1000"/>
                                        <p:tgtEl>
                                          <p:spTgt spid="4"/>
                                        </p:tgtEl>
                                      </p:cBhvr>
                                    </p:animEffect>
                                  </p:childTnLst>
                                </p:cTn>
                              </p:par>
                              <p:par>
                                <p:cTn id="56" presetID="0" presetClass="path" presetSubtype="0" decel="50000" fill="hold" nodeType="withEffect">
                                  <p:stCondLst>
                                    <p:cond delay="3000"/>
                                  </p:stCondLst>
                                  <p:childTnLst>
                                    <p:animMotion origin="layout" path="M -1.66667E-6 -0.08148 L -1.66667E-6 -2.59259E-6 " pathEditMode="relative" rAng="0" ptsTypes="AA">
                                      <p:cBhvr>
                                        <p:cTn id="57" dur="1500" fill="hold"/>
                                        <p:tgtEl>
                                          <p:spTgt spid="4"/>
                                        </p:tgtEl>
                                        <p:attrNameLst>
                                          <p:attrName>ppt_x</p:attrName>
                                          <p:attrName>ppt_y</p:attrName>
                                        </p:attrNameLst>
                                      </p:cBhvr>
                                      <p:rCtr x="0" y="4074"/>
                                    </p:animMotion>
                                  </p:childTnLst>
                                </p:cTn>
                              </p:par>
                              <p:par>
                                <p:cTn id="58" presetID="22" presetClass="entr" presetSubtype="2" fill="hold" grpId="0" nodeType="withEffect">
                                  <p:stCondLst>
                                    <p:cond delay="4000"/>
                                  </p:stCondLst>
                                  <p:childTnLst>
                                    <p:set>
                                      <p:cBhvr>
                                        <p:cTn id="59" dur="1" fill="hold">
                                          <p:stCondLst>
                                            <p:cond delay="0"/>
                                          </p:stCondLst>
                                        </p:cTn>
                                        <p:tgtEl>
                                          <p:spTgt spid="45"/>
                                        </p:tgtEl>
                                        <p:attrNameLst>
                                          <p:attrName>style.visibility</p:attrName>
                                        </p:attrNameLst>
                                      </p:cBhvr>
                                      <p:to>
                                        <p:strVal val="visible"/>
                                      </p:to>
                                    </p:set>
                                    <p:animEffect transition="in" filter="wipe(right)">
                                      <p:cBhvr>
                                        <p:cTn id="60" dur="1000"/>
                                        <p:tgtEl>
                                          <p:spTgt spid="45"/>
                                        </p:tgtEl>
                                      </p:cBhvr>
                                    </p:animEffect>
                                  </p:childTnLst>
                                </p:cTn>
                              </p:par>
                              <p:par>
                                <p:cTn id="61" presetID="55" presetClass="entr" presetSubtype="0" fill="hold" grpId="0" nodeType="withEffect">
                                  <p:stCondLst>
                                    <p:cond delay="4500"/>
                                  </p:stCondLst>
                                  <p:childTnLst>
                                    <p:set>
                                      <p:cBhvr>
                                        <p:cTn id="62" dur="1" fill="hold">
                                          <p:stCondLst>
                                            <p:cond delay="0"/>
                                          </p:stCondLst>
                                        </p:cTn>
                                        <p:tgtEl>
                                          <p:spTgt spid="40"/>
                                        </p:tgtEl>
                                        <p:attrNameLst>
                                          <p:attrName>style.visibility</p:attrName>
                                        </p:attrNameLst>
                                      </p:cBhvr>
                                      <p:to>
                                        <p:strVal val="visible"/>
                                      </p:to>
                                    </p:set>
                                    <p:anim calcmode="lin" valueType="num">
                                      <p:cBhvr>
                                        <p:cTn id="63" dur="1000" fill="hold"/>
                                        <p:tgtEl>
                                          <p:spTgt spid="40"/>
                                        </p:tgtEl>
                                        <p:attrNameLst>
                                          <p:attrName>ppt_w</p:attrName>
                                        </p:attrNameLst>
                                      </p:cBhvr>
                                      <p:tavLst>
                                        <p:tav tm="0">
                                          <p:val>
                                            <p:strVal val="#ppt_w*0.70"/>
                                          </p:val>
                                        </p:tav>
                                        <p:tav tm="100000">
                                          <p:val>
                                            <p:strVal val="#ppt_w"/>
                                          </p:val>
                                        </p:tav>
                                      </p:tavLst>
                                    </p:anim>
                                    <p:anim calcmode="lin" valueType="num">
                                      <p:cBhvr>
                                        <p:cTn id="64" dur="1000" fill="hold"/>
                                        <p:tgtEl>
                                          <p:spTgt spid="40"/>
                                        </p:tgtEl>
                                        <p:attrNameLst>
                                          <p:attrName>ppt_h</p:attrName>
                                        </p:attrNameLst>
                                      </p:cBhvr>
                                      <p:tavLst>
                                        <p:tav tm="0">
                                          <p:val>
                                            <p:strVal val="#ppt_h"/>
                                          </p:val>
                                        </p:tav>
                                        <p:tav tm="100000">
                                          <p:val>
                                            <p:strVal val="#ppt_h"/>
                                          </p:val>
                                        </p:tav>
                                      </p:tavLst>
                                    </p:anim>
                                    <p:animEffect transition="in" filter="fade">
                                      <p:cBhvr>
                                        <p:cTn id="65" dur="1000"/>
                                        <p:tgtEl>
                                          <p:spTgt spid="40"/>
                                        </p:tgtEl>
                                      </p:cBhvr>
                                    </p:animEffect>
                                  </p:childTnLst>
                                </p:cTn>
                              </p:par>
                              <p:par>
                                <p:cTn id="66" presetID="10" presetClass="entr" presetSubtype="0" fill="hold" nodeType="withEffect">
                                  <p:stCondLst>
                                    <p:cond delay="4000"/>
                                  </p:stCondLst>
                                  <p:childTnLst>
                                    <p:set>
                                      <p:cBhvr>
                                        <p:cTn id="67" dur="1" fill="hold">
                                          <p:stCondLst>
                                            <p:cond delay="0"/>
                                          </p:stCondLst>
                                        </p:cTn>
                                        <p:tgtEl>
                                          <p:spTgt spid="7"/>
                                        </p:tgtEl>
                                        <p:attrNameLst>
                                          <p:attrName>style.visibility</p:attrName>
                                        </p:attrNameLst>
                                      </p:cBhvr>
                                      <p:to>
                                        <p:strVal val="visible"/>
                                      </p:to>
                                    </p:set>
                                    <p:animEffect transition="in" filter="fade">
                                      <p:cBhvr>
                                        <p:cTn id="68" dur="1000"/>
                                        <p:tgtEl>
                                          <p:spTgt spid="7"/>
                                        </p:tgtEl>
                                      </p:cBhvr>
                                    </p:animEffect>
                                  </p:childTnLst>
                                </p:cTn>
                              </p:par>
                              <p:par>
                                <p:cTn id="69" presetID="0" presetClass="path" presetSubtype="0" decel="50000" fill="hold" nodeType="withEffect">
                                  <p:stCondLst>
                                    <p:cond delay="4000"/>
                                  </p:stCondLst>
                                  <p:childTnLst>
                                    <p:animMotion origin="layout" path="M -0.00104 -0.07431 L -1.66667E-6 7.40741E-7 " pathEditMode="relative" rAng="0" ptsTypes="AA">
                                      <p:cBhvr>
                                        <p:cTn id="70" dur="1500" fill="hold"/>
                                        <p:tgtEl>
                                          <p:spTgt spid="7"/>
                                        </p:tgtEl>
                                        <p:attrNameLst>
                                          <p:attrName>ppt_x</p:attrName>
                                          <p:attrName>ppt_y</p:attrName>
                                        </p:attrNameLst>
                                      </p:cBhvr>
                                      <p:rCtr x="52" y="370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6" grpId="0" animBg="1"/>
      <p:bldP spid="42" grpId="0" animBg="1"/>
      <p:bldP spid="43" grpId="0" animBg="1"/>
      <p:bldP spid="44" grpId="0" animBg="1"/>
      <p:bldP spid="45" grpId="0" animBg="1"/>
      <p:bldP spid="16" grpId="0" animBg="1"/>
      <p:bldP spid="28" grpId="0" animBg="1"/>
      <p:bldP spid="40" grpId="0" animBg="1"/>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50000">
              <a:srgbClr val="047B9F"/>
            </a:gs>
            <a:gs pos="0">
              <a:srgbClr val="00C1BC">
                <a:alpha val="50000"/>
              </a:srgbClr>
            </a:gs>
            <a:gs pos="100000">
              <a:schemeClr val="accent2">
                <a:lumMod val="50000"/>
              </a:schemeClr>
            </a:gs>
          </a:gsLst>
          <a:lin ang="13500000" scaled="0"/>
          <a:tileRect/>
        </a:gradFill>
        <a:effectLst/>
      </p:bgPr>
    </p:bg>
    <p:spTree>
      <p:nvGrpSpPr>
        <p:cNvPr id="1" name=""/>
        <p:cNvGrpSpPr/>
        <p:nvPr/>
      </p:nvGrpSpPr>
      <p:grpSpPr>
        <a:xfrm>
          <a:off x="0" y="0"/>
          <a:ext cx="0" cy="0"/>
          <a:chOff x="0" y="0"/>
          <a:chExt cx="0" cy="0"/>
        </a:xfrm>
      </p:grpSpPr>
      <p:grpSp>
        <p:nvGrpSpPr>
          <p:cNvPr id="57" name="Group 56">
            <a:extLst>
              <a:ext uri="{FF2B5EF4-FFF2-40B4-BE49-F238E27FC236}">
                <a16:creationId xmlns:a16="http://schemas.microsoft.com/office/drawing/2014/main" id="{5F2FBD18-196A-4F6C-8B27-FDCECC9A81FF}"/>
              </a:ext>
            </a:extLst>
          </p:cNvPr>
          <p:cNvGrpSpPr/>
          <p:nvPr/>
        </p:nvGrpSpPr>
        <p:grpSpPr>
          <a:xfrm>
            <a:off x="8552037" y="3047306"/>
            <a:ext cx="4317352" cy="4317352"/>
            <a:chOff x="3674706" y="5898720"/>
            <a:chExt cx="860749" cy="860749"/>
          </a:xfrm>
        </p:grpSpPr>
        <p:sp>
          <p:nvSpPr>
            <p:cNvPr id="58" name="Freeform: Shape 57">
              <a:extLst>
                <a:ext uri="{FF2B5EF4-FFF2-40B4-BE49-F238E27FC236}">
                  <a16:creationId xmlns:a16="http://schemas.microsoft.com/office/drawing/2014/main" id="{43033E38-F198-4D06-AA5A-C677ADF18291}"/>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16D3044A-4742-4248-9395-A79AEE169819}"/>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935CB46-16E2-4115-AB65-396E05577352}"/>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7B42DB34-2992-4A30-88BD-5BA44E43DFE3}"/>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0E214F10-ECAB-41B1-8508-A62DBC3C2617}"/>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143FA086-7AFE-43D0-BA77-B3EE26BC3DD1}"/>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3F042862-54DB-4695-B45D-3ABD46E88BA0}"/>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3E8CF4C5-9F2F-4835-9E5B-DF1F58F32433}"/>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D1072338-5CD5-43AF-9B6B-1573C116D2E9}"/>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C5E60D1A-EB09-4DB9-89B6-5E4B9727DB5C}"/>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6FB65AFF-D2FB-4A4D-8C9E-C47F54DF5717}"/>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1272936A-D06C-4388-928B-58DD81FD63B6}"/>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E874B030-E384-430E-9A5A-04EC7F1DD97E}"/>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59DABDC0-B909-4572-9642-0D223B114227}"/>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6DA6CEF8-B335-41C6-91DA-D961FAB56F9F}"/>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5F558C5B-7E58-4A4C-8443-D1D2B8620015}"/>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4A3E0BD3-1720-4029-A3C5-B3297529C985}"/>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CC8D735-41D7-4BF0-ADC4-CA01E335DEC2}"/>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5BCF824-86BA-4501-BBF5-4EA312483CD5}"/>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03B1C140-15EC-43E6-91D4-D17654970E19}"/>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BA83740D-6BC9-48E4-8DCF-82D2B020BDCD}"/>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47D3E8A5-9CB3-4241-B589-D27C6B7EFABF}"/>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0E2E7F7F-08F4-4F05-92AE-C07229FF9166}"/>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sp>
        <p:nvSpPr>
          <p:cNvPr id="4" name="TextBox 3">
            <a:extLst>
              <a:ext uri="{FF2B5EF4-FFF2-40B4-BE49-F238E27FC236}">
                <a16:creationId xmlns:a16="http://schemas.microsoft.com/office/drawing/2014/main" id="{A21CA732-1729-48A4-A627-72B0B6097CBB}"/>
              </a:ext>
            </a:extLst>
          </p:cNvPr>
          <p:cNvSpPr txBox="1"/>
          <p:nvPr/>
        </p:nvSpPr>
        <p:spPr>
          <a:xfrm>
            <a:off x="4136971" y="395292"/>
            <a:ext cx="3918059"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COST SAVING INITIATIVES</a:t>
            </a:r>
          </a:p>
        </p:txBody>
      </p:sp>
      <p:sp>
        <p:nvSpPr>
          <p:cNvPr id="5" name="Rounded Rectangle 18">
            <a:extLst>
              <a:ext uri="{FF2B5EF4-FFF2-40B4-BE49-F238E27FC236}">
                <a16:creationId xmlns:a16="http://schemas.microsoft.com/office/drawing/2014/main" id="{6C3F0220-730B-49E0-9166-3968842831FC}"/>
              </a:ext>
            </a:extLst>
          </p:cNvPr>
          <p:cNvSpPr/>
          <p:nvPr/>
        </p:nvSpPr>
        <p:spPr>
          <a:xfrm>
            <a:off x="2200232" y="1648720"/>
            <a:ext cx="8505372" cy="4075351"/>
          </a:xfrm>
          <a:prstGeom prst="roundRect">
            <a:avLst>
              <a:gd name="adj" fmla="val 8623"/>
            </a:avLst>
          </a:prstGeom>
          <a:solidFill>
            <a:schemeClr val="bg1">
              <a:alpha val="18596"/>
            </a:schemeClr>
          </a:solidFill>
          <a:ln w="63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a:lnSpc>
                <a:spcPts val="1200"/>
              </a:lnSpc>
            </a:pPr>
            <a:endParaRPr lang="en-US" sz="800" b="1" dirty="0">
              <a:solidFill>
                <a:schemeClr val="bg1"/>
              </a:solidFill>
              <a:latin typeface="Century Gothic" panose="020B0502020202020204" pitchFamily="34" charset="0"/>
            </a:endParaRPr>
          </a:p>
        </p:txBody>
      </p:sp>
      <p:grpSp>
        <p:nvGrpSpPr>
          <p:cNvPr id="3" name="Group 2">
            <a:extLst>
              <a:ext uri="{FF2B5EF4-FFF2-40B4-BE49-F238E27FC236}">
                <a16:creationId xmlns:a16="http://schemas.microsoft.com/office/drawing/2014/main" id="{89BE646C-5DB9-B145-9020-E3CDFBEEA0BB}"/>
              </a:ext>
            </a:extLst>
          </p:cNvPr>
          <p:cNvGrpSpPr/>
          <p:nvPr/>
        </p:nvGrpSpPr>
        <p:grpSpPr>
          <a:xfrm>
            <a:off x="5035356" y="1648720"/>
            <a:ext cx="2835123" cy="4075351"/>
            <a:chOff x="5035356" y="1648720"/>
            <a:chExt cx="2835123" cy="4075351"/>
          </a:xfrm>
        </p:grpSpPr>
        <p:cxnSp>
          <p:nvCxnSpPr>
            <p:cNvPr id="9" name="Straight Connector 8">
              <a:extLst>
                <a:ext uri="{FF2B5EF4-FFF2-40B4-BE49-F238E27FC236}">
                  <a16:creationId xmlns:a16="http://schemas.microsoft.com/office/drawing/2014/main" id="{EE8DC093-4D44-41ED-B6B9-62158E821465}"/>
                </a:ext>
              </a:extLst>
            </p:cNvPr>
            <p:cNvCxnSpPr>
              <a:cxnSpLocks/>
            </p:cNvCxnSpPr>
            <p:nvPr/>
          </p:nvCxnSpPr>
          <p:spPr>
            <a:xfrm>
              <a:off x="7870479" y="1648720"/>
              <a:ext cx="0" cy="4075351"/>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459BFF4-AE9B-4B47-BEF0-C8E7C3E42144}"/>
                </a:ext>
              </a:extLst>
            </p:cNvPr>
            <p:cNvCxnSpPr>
              <a:cxnSpLocks/>
            </p:cNvCxnSpPr>
            <p:nvPr/>
          </p:nvCxnSpPr>
          <p:spPr>
            <a:xfrm>
              <a:off x="5035356" y="1648720"/>
              <a:ext cx="0" cy="4075351"/>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6896A07E-563C-5A49-8172-6EA3426B4313}"/>
              </a:ext>
            </a:extLst>
          </p:cNvPr>
          <p:cNvGrpSpPr/>
          <p:nvPr/>
        </p:nvGrpSpPr>
        <p:grpSpPr>
          <a:xfrm>
            <a:off x="2200232" y="3007170"/>
            <a:ext cx="8505372" cy="1358451"/>
            <a:chOff x="2200232" y="3007170"/>
            <a:chExt cx="8505372" cy="1358451"/>
          </a:xfrm>
        </p:grpSpPr>
        <p:cxnSp>
          <p:nvCxnSpPr>
            <p:cNvPr id="11" name="Straight Connector 10">
              <a:extLst>
                <a:ext uri="{FF2B5EF4-FFF2-40B4-BE49-F238E27FC236}">
                  <a16:creationId xmlns:a16="http://schemas.microsoft.com/office/drawing/2014/main" id="{8D93E1B6-B7E5-4E67-9D7B-3C9F03D68445}"/>
                </a:ext>
              </a:extLst>
            </p:cNvPr>
            <p:cNvCxnSpPr>
              <a:cxnSpLocks/>
            </p:cNvCxnSpPr>
            <p:nvPr/>
          </p:nvCxnSpPr>
          <p:spPr>
            <a:xfrm flipH="1">
              <a:off x="2200232" y="3007170"/>
              <a:ext cx="8505372" cy="0"/>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CF29E05-25DE-4D1B-8EA9-51A611E06F9D}"/>
                </a:ext>
              </a:extLst>
            </p:cNvPr>
            <p:cNvCxnSpPr>
              <a:cxnSpLocks/>
            </p:cNvCxnSpPr>
            <p:nvPr/>
          </p:nvCxnSpPr>
          <p:spPr>
            <a:xfrm flipH="1">
              <a:off x="2200232" y="4365621"/>
              <a:ext cx="8505372" cy="0"/>
            </a:xfrm>
            <a:prstGeom prst="line">
              <a:avLst/>
            </a:prstGeom>
            <a:ln cap="rnd">
              <a:solidFill>
                <a:schemeClr val="bg1">
                  <a:alpha val="5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B354E52F-366C-4548-94B9-16C1E4A858F7}"/>
              </a:ext>
            </a:extLst>
          </p:cNvPr>
          <p:cNvGrpSpPr/>
          <p:nvPr/>
        </p:nvGrpSpPr>
        <p:grpSpPr>
          <a:xfrm>
            <a:off x="1486397" y="1648721"/>
            <a:ext cx="484632" cy="4075352"/>
            <a:chOff x="1486397" y="1648721"/>
            <a:chExt cx="484632" cy="4075352"/>
          </a:xfrm>
        </p:grpSpPr>
        <p:sp>
          <p:nvSpPr>
            <p:cNvPr id="17" name="Arrow: Pentagon 16">
              <a:extLst>
                <a:ext uri="{FF2B5EF4-FFF2-40B4-BE49-F238E27FC236}">
                  <a16:creationId xmlns:a16="http://schemas.microsoft.com/office/drawing/2014/main" id="{BDD1594D-7B6A-406C-80A1-6BE33471423B}"/>
                </a:ext>
              </a:extLst>
            </p:cNvPr>
            <p:cNvSpPr/>
            <p:nvPr/>
          </p:nvSpPr>
          <p:spPr>
            <a:xfrm rot="16200000">
              <a:off x="-308963" y="3444081"/>
              <a:ext cx="4075352" cy="484632"/>
            </a:xfrm>
            <a:prstGeom prst="homePlate">
              <a:avLst/>
            </a:prstGeom>
            <a:gradFill>
              <a:gsLst>
                <a:gs pos="0">
                  <a:schemeClr val="bg1">
                    <a:alpha val="0"/>
                  </a:schemeClr>
                </a:gs>
                <a:gs pos="100000">
                  <a:schemeClr val="bg1">
                    <a:alpha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C988E936-B055-43CD-BB35-872C109AF0D9}"/>
                </a:ext>
              </a:extLst>
            </p:cNvPr>
            <p:cNvGrpSpPr/>
            <p:nvPr/>
          </p:nvGrpSpPr>
          <p:grpSpPr>
            <a:xfrm>
              <a:off x="1590213" y="1828644"/>
              <a:ext cx="276999" cy="3816798"/>
              <a:chOff x="1233295" y="1765144"/>
              <a:chExt cx="276999" cy="3816798"/>
            </a:xfrm>
          </p:grpSpPr>
          <p:sp>
            <p:nvSpPr>
              <p:cNvPr id="21" name="TextBox 20">
                <a:extLst>
                  <a:ext uri="{FF2B5EF4-FFF2-40B4-BE49-F238E27FC236}">
                    <a16:creationId xmlns:a16="http://schemas.microsoft.com/office/drawing/2014/main" id="{8C731217-2AD8-4539-9B95-50A25BA8F060}"/>
                  </a:ext>
                </a:extLst>
              </p:cNvPr>
              <p:cNvSpPr txBox="1"/>
              <p:nvPr/>
            </p:nvSpPr>
            <p:spPr>
              <a:xfrm rot="16200000">
                <a:off x="740051" y="3484397"/>
                <a:ext cx="1263487" cy="276999"/>
              </a:xfrm>
              <a:prstGeom prst="rect">
                <a:avLst/>
              </a:prstGeom>
              <a:noFill/>
            </p:spPr>
            <p:txBody>
              <a:bodyPr wrap="none" rtlCol="0">
                <a:spAutoFit/>
              </a:bodyPr>
              <a:lstStyle/>
              <a:p>
                <a:r>
                  <a:rPr lang="en-US" sz="1200" b="1" dirty="0">
                    <a:solidFill>
                      <a:schemeClr val="bg1"/>
                    </a:solidFill>
                    <a:latin typeface="Century Gothic" panose="020B0502020202020204" pitchFamily="34" charset="0"/>
                  </a:rPr>
                  <a:t>EFFECTIVENESS</a:t>
                </a:r>
              </a:p>
            </p:txBody>
          </p:sp>
          <p:sp>
            <p:nvSpPr>
              <p:cNvPr id="23" name="TextBox 22">
                <a:extLst>
                  <a:ext uri="{FF2B5EF4-FFF2-40B4-BE49-F238E27FC236}">
                    <a16:creationId xmlns:a16="http://schemas.microsoft.com/office/drawing/2014/main" id="{11D3F83F-5377-497F-A37C-7B404C642C6F}"/>
                  </a:ext>
                </a:extLst>
              </p:cNvPr>
              <p:cNvSpPr txBox="1"/>
              <p:nvPr/>
            </p:nvSpPr>
            <p:spPr>
              <a:xfrm rot="16200000">
                <a:off x="1039012" y="1990206"/>
                <a:ext cx="665568" cy="215444"/>
              </a:xfrm>
              <a:prstGeom prst="rect">
                <a:avLst/>
              </a:prstGeom>
              <a:noFill/>
            </p:spPr>
            <p:txBody>
              <a:bodyPr wrap="none" rtlCol="0">
                <a:spAutoFit/>
              </a:bodyPr>
              <a:lstStyle/>
              <a:p>
                <a:pPr algn="r"/>
                <a:r>
                  <a:rPr lang="en-US" sz="800" dirty="0">
                    <a:solidFill>
                      <a:srgbClr val="002060"/>
                    </a:solidFill>
                    <a:latin typeface="Century Gothic" panose="020B0502020202020204" pitchFamily="34" charset="0"/>
                  </a:rPr>
                  <a:t>Improved</a:t>
                </a:r>
              </a:p>
            </p:txBody>
          </p:sp>
          <p:sp>
            <p:nvSpPr>
              <p:cNvPr id="24" name="TextBox 23">
                <a:extLst>
                  <a:ext uri="{FF2B5EF4-FFF2-40B4-BE49-F238E27FC236}">
                    <a16:creationId xmlns:a16="http://schemas.microsoft.com/office/drawing/2014/main" id="{EB486E6E-698A-4ECD-A91B-F69866554C20}"/>
                  </a:ext>
                </a:extLst>
              </p:cNvPr>
              <p:cNvSpPr txBox="1"/>
              <p:nvPr/>
            </p:nvSpPr>
            <p:spPr>
              <a:xfrm rot="16200000">
                <a:off x="1010160" y="5112583"/>
                <a:ext cx="723275"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Diminished</a:t>
                </a:r>
              </a:p>
            </p:txBody>
          </p:sp>
        </p:grpSp>
      </p:grpSp>
      <p:grpSp>
        <p:nvGrpSpPr>
          <p:cNvPr id="6" name="Group 5">
            <a:extLst>
              <a:ext uri="{FF2B5EF4-FFF2-40B4-BE49-F238E27FC236}">
                <a16:creationId xmlns:a16="http://schemas.microsoft.com/office/drawing/2014/main" id="{B391EBC9-1F4B-FE4F-9F09-D1A6809ABEDA}"/>
              </a:ext>
            </a:extLst>
          </p:cNvPr>
          <p:cNvGrpSpPr/>
          <p:nvPr/>
        </p:nvGrpSpPr>
        <p:grpSpPr>
          <a:xfrm>
            <a:off x="2200232" y="5954251"/>
            <a:ext cx="8505372" cy="484632"/>
            <a:chOff x="2200232" y="5954251"/>
            <a:chExt cx="8505372" cy="484632"/>
          </a:xfrm>
        </p:grpSpPr>
        <p:sp>
          <p:nvSpPr>
            <p:cNvPr id="20" name="Arrow: Pentagon 19">
              <a:extLst>
                <a:ext uri="{FF2B5EF4-FFF2-40B4-BE49-F238E27FC236}">
                  <a16:creationId xmlns:a16="http://schemas.microsoft.com/office/drawing/2014/main" id="{D36CB85D-5B66-481A-A367-5181CDB3B424}"/>
                </a:ext>
              </a:extLst>
            </p:cNvPr>
            <p:cNvSpPr/>
            <p:nvPr/>
          </p:nvSpPr>
          <p:spPr>
            <a:xfrm>
              <a:off x="2200232" y="5954251"/>
              <a:ext cx="8505372" cy="484632"/>
            </a:xfrm>
            <a:prstGeom prst="homePlate">
              <a:avLst/>
            </a:prstGeom>
            <a:gradFill>
              <a:gsLst>
                <a:gs pos="0">
                  <a:schemeClr val="bg1">
                    <a:alpha val="0"/>
                  </a:schemeClr>
                </a:gs>
                <a:gs pos="100000">
                  <a:schemeClr val="bg1">
                    <a:alpha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2FC6B85F-BE63-4E36-94E9-F5E881817EFE}"/>
                </a:ext>
              </a:extLst>
            </p:cNvPr>
            <p:cNvSpPr txBox="1"/>
            <p:nvPr/>
          </p:nvSpPr>
          <p:spPr>
            <a:xfrm>
              <a:off x="5988842" y="6058068"/>
              <a:ext cx="1029449" cy="276999"/>
            </a:xfrm>
            <a:prstGeom prst="rect">
              <a:avLst/>
            </a:prstGeom>
            <a:noFill/>
          </p:spPr>
          <p:txBody>
            <a:bodyPr wrap="none" rtlCol="0">
              <a:spAutoFit/>
            </a:bodyPr>
            <a:lstStyle/>
            <a:p>
              <a:pPr algn="ctr"/>
              <a:r>
                <a:rPr lang="en-US" sz="1200" b="1" dirty="0">
                  <a:solidFill>
                    <a:schemeClr val="bg1"/>
                  </a:solidFill>
                  <a:latin typeface="Century Gothic" panose="020B0502020202020204" pitchFamily="34" charset="0"/>
                </a:rPr>
                <a:t>EFFICIENCY</a:t>
              </a:r>
            </a:p>
          </p:txBody>
        </p:sp>
        <p:sp>
          <p:nvSpPr>
            <p:cNvPr id="28" name="TextBox 27">
              <a:extLst>
                <a:ext uri="{FF2B5EF4-FFF2-40B4-BE49-F238E27FC236}">
                  <a16:creationId xmlns:a16="http://schemas.microsoft.com/office/drawing/2014/main" id="{453699B2-56B6-4FBB-8C5A-FCEFF5CAC674}"/>
                </a:ext>
              </a:extLst>
            </p:cNvPr>
            <p:cNvSpPr txBox="1"/>
            <p:nvPr/>
          </p:nvSpPr>
          <p:spPr>
            <a:xfrm>
              <a:off x="9400205" y="6088848"/>
              <a:ext cx="1122423" cy="215444"/>
            </a:xfrm>
            <a:prstGeom prst="rect">
              <a:avLst/>
            </a:prstGeom>
            <a:noFill/>
          </p:spPr>
          <p:txBody>
            <a:bodyPr wrap="none" rtlCol="0">
              <a:spAutoFit/>
            </a:bodyPr>
            <a:lstStyle/>
            <a:p>
              <a:pPr algn="r"/>
              <a:r>
                <a:rPr lang="en-US" sz="800" dirty="0">
                  <a:solidFill>
                    <a:srgbClr val="002060"/>
                  </a:solidFill>
                  <a:latin typeface="Century Gothic" panose="020B0502020202020204" pitchFamily="34" charset="0"/>
                </a:rPr>
                <a:t>Major Cost Savings</a:t>
              </a:r>
            </a:p>
          </p:txBody>
        </p:sp>
        <p:sp>
          <p:nvSpPr>
            <p:cNvPr id="29" name="TextBox 28">
              <a:extLst>
                <a:ext uri="{FF2B5EF4-FFF2-40B4-BE49-F238E27FC236}">
                  <a16:creationId xmlns:a16="http://schemas.microsoft.com/office/drawing/2014/main" id="{D4BBD5EB-E0C3-484F-B190-454B295CE53A}"/>
                </a:ext>
              </a:extLst>
            </p:cNvPr>
            <p:cNvSpPr txBox="1"/>
            <p:nvPr/>
          </p:nvSpPr>
          <p:spPr>
            <a:xfrm>
              <a:off x="2301527" y="6088848"/>
              <a:ext cx="1114408" cy="215444"/>
            </a:xfrm>
            <a:prstGeom prst="rect">
              <a:avLst/>
            </a:prstGeom>
            <a:noFill/>
          </p:spPr>
          <p:txBody>
            <a:bodyPr wrap="none" rtlCol="0">
              <a:spAutoFit/>
            </a:bodyPr>
            <a:lstStyle/>
            <a:p>
              <a:r>
                <a:rPr lang="en-US" sz="800" dirty="0">
                  <a:solidFill>
                    <a:schemeClr val="bg1"/>
                  </a:solidFill>
                  <a:latin typeface="Century Gothic" panose="020B0502020202020204" pitchFamily="34" charset="0"/>
                </a:rPr>
                <a:t>Minor Cost Savings</a:t>
              </a:r>
            </a:p>
          </p:txBody>
        </p:sp>
      </p:grpSp>
      <p:sp>
        <p:nvSpPr>
          <p:cNvPr id="31" name="Graphic 253">
            <a:extLst>
              <a:ext uri="{FF2B5EF4-FFF2-40B4-BE49-F238E27FC236}">
                <a16:creationId xmlns:a16="http://schemas.microsoft.com/office/drawing/2014/main" id="{FE048884-8EED-4346-AC9F-CE9CB7C516F2}"/>
              </a:ext>
            </a:extLst>
          </p:cNvPr>
          <p:cNvSpPr/>
          <p:nvPr/>
        </p:nvSpPr>
        <p:spPr>
          <a:xfrm>
            <a:off x="5613606" y="1931723"/>
            <a:ext cx="1895048" cy="562452"/>
          </a:xfrm>
          <a:prstGeom prst="roundRect">
            <a:avLst>
              <a:gd name="adj" fmla="val 50000"/>
            </a:avLst>
          </a:prstGeom>
          <a:gradFill flip="none" rotWithShape="1">
            <a:gsLst>
              <a:gs pos="100000">
                <a:schemeClr val="accent2">
                  <a:lumMod val="40000"/>
                  <a:lumOff val="60000"/>
                </a:schemeClr>
              </a:gs>
              <a:gs pos="62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Streamline new product development</a:t>
            </a:r>
          </a:p>
        </p:txBody>
      </p:sp>
      <p:sp>
        <p:nvSpPr>
          <p:cNvPr id="33" name="Graphic 253">
            <a:extLst>
              <a:ext uri="{FF2B5EF4-FFF2-40B4-BE49-F238E27FC236}">
                <a16:creationId xmlns:a16="http://schemas.microsoft.com/office/drawing/2014/main" id="{A8F79421-17C0-46A9-B6BB-F36EB68ABA8A}"/>
              </a:ext>
            </a:extLst>
          </p:cNvPr>
          <p:cNvSpPr/>
          <p:nvPr/>
        </p:nvSpPr>
        <p:spPr>
          <a:xfrm>
            <a:off x="2775732" y="2619379"/>
            <a:ext cx="1895048" cy="562452"/>
          </a:xfrm>
          <a:prstGeom prst="roundRect">
            <a:avLst>
              <a:gd name="adj" fmla="val 50000"/>
            </a:avLst>
          </a:prstGeom>
          <a:gradFill flip="none" rotWithShape="1">
            <a:gsLst>
              <a:gs pos="100000">
                <a:schemeClr val="accent2">
                  <a:lumMod val="40000"/>
                  <a:lumOff val="60000"/>
                </a:schemeClr>
              </a:gs>
              <a:gs pos="62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Align staff roles and responsibilities across chain</a:t>
            </a:r>
          </a:p>
        </p:txBody>
      </p:sp>
      <p:sp>
        <p:nvSpPr>
          <p:cNvPr id="34" name="Graphic 253">
            <a:extLst>
              <a:ext uri="{FF2B5EF4-FFF2-40B4-BE49-F238E27FC236}">
                <a16:creationId xmlns:a16="http://schemas.microsoft.com/office/drawing/2014/main" id="{8BC77A4D-DD34-49FC-AB53-1E145B795A2B}"/>
              </a:ext>
            </a:extLst>
          </p:cNvPr>
          <p:cNvSpPr/>
          <p:nvPr/>
        </p:nvSpPr>
        <p:spPr>
          <a:xfrm>
            <a:off x="4088111" y="3765021"/>
            <a:ext cx="2043538" cy="562452"/>
          </a:xfrm>
          <a:prstGeom prst="roundRect">
            <a:avLst>
              <a:gd name="adj" fmla="val 50000"/>
            </a:avLst>
          </a:prstGeom>
          <a:gradFill flip="none" rotWithShape="1">
            <a:gsLst>
              <a:gs pos="100000">
                <a:schemeClr val="accent2">
                  <a:lumMod val="40000"/>
                  <a:lumOff val="60000"/>
                </a:schemeClr>
              </a:gs>
              <a:gs pos="62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Reorganize field organization to fewer regions</a:t>
            </a:r>
          </a:p>
        </p:txBody>
      </p:sp>
      <p:sp>
        <p:nvSpPr>
          <p:cNvPr id="35" name="Graphic 253">
            <a:extLst>
              <a:ext uri="{FF2B5EF4-FFF2-40B4-BE49-F238E27FC236}">
                <a16:creationId xmlns:a16="http://schemas.microsoft.com/office/drawing/2014/main" id="{16AD1626-7DBE-4070-9E14-F7CA58FF9A80}"/>
              </a:ext>
            </a:extLst>
          </p:cNvPr>
          <p:cNvSpPr/>
          <p:nvPr/>
        </p:nvSpPr>
        <p:spPr>
          <a:xfrm>
            <a:off x="5975431" y="2969022"/>
            <a:ext cx="1895048" cy="562452"/>
          </a:xfrm>
          <a:prstGeom prst="roundRect">
            <a:avLst>
              <a:gd name="adj" fmla="val 50000"/>
            </a:avLst>
          </a:prstGeom>
          <a:gradFill flip="none" rotWithShape="1">
            <a:gsLst>
              <a:gs pos="100000">
                <a:schemeClr val="accent4">
                  <a:lumMod val="20000"/>
                  <a:lumOff val="80000"/>
                </a:schemeClr>
              </a:gs>
              <a:gs pos="62000">
                <a:schemeClr val="accent4">
                  <a:alpha val="75000"/>
                </a:schemeClr>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Standardize supplier contracts</a:t>
            </a:r>
          </a:p>
        </p:txBody>
      </p:sp>
      <p:sp>
        <p:nvSpPr>
          <p:cNvPr id="37" name="Graphic 253">
            <a:extLst>
              <a:ext uri="{FF2B5EF4-FFF2-40B4-BE49-F238E27FC236}">
                <a16:creationId xmlns:a16="http://schemas.microsoft.com/office/drawing/2014/main" id="{187ED11F-C866-4304-AF42-F39CC96D04DC}"/>
              </a:ext>
            </a:extLst>
          </p:cNvPr>
          <p:cNvSpPr/>
          <p:nvPr/>
        </p:nvSpPr>
        <p:spPr>
          <a:xfrm>
            <a:off x="8043945" y="2027645"/>
            <a:ext cx="1895048" cy="562452"/>
          </a:xfrm>
          <a:prstGeom prst="roundRect">
            <a:avLst>
              <a:gd name="adj" fmla="val 50000"/>
            </a:avLst>
          </a:prstGeom>
          <a:gradFill flip="none" rotWithShape="1">
            <a:gsLst>
              <a:gs pos="100000">
                <a:schemeClr val="accent4">
                  <a:lumMod val="20000"/>
                  <a:lumOff val="80000"/>
                </a:schemeClr>
              </a:gs>
              <a:gs pos="62000">
                <a:schemeClr val="accent4">
                  <a:alpha val="75000"/>
                </a:schemeClr>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Outsource selected quality assurance functions</a:t>
            </a:r>
          </a:p>
        </p:txBody>
      </p:sp>
      <p:sp>
        <p:nvSpPr>
          <p:cNvPr id="38" name="Graphic 253">
            <a:extLst>
              <a:ext uri="{FF2B5EF4-FFF2-40B4-BE49-F238E27FC236}">
                <a16:creationId xmlns:a16="http://schemas.microsoft.com/office/drawing/2014/main" id="{220A7019-03C5-4AD1-91A5-916E9E2561CF}"/>
              </a:ext>
            </a:extLst>
          </p:cNvPr>
          <p:cNvSpPr/>
          <p:nvPr/>
        </p:nvSpPr>
        <p:spPr>
          <a:xfrm>
            <a:off x="6000407" y="4328683"/>
            <a:ext cx="2043538" cy="562452"/>
          </a:xfrm>
          <a:prstGeom prst="roundRect">
            <a:avLst>
              <a:gd name="adj" fmla="val 50000"/>
            </a:avLst>
          </a:prstGeom>
          <a:gradFill flip="none" rotWithShape="1">
            <a:gsLst>
              <a:gs pos="100000">
                <a:schemeClr val="accent4">
                  <a:lumMod val="20000"/>
                  <a:lumOff val="80000"/>
                </a:schemeClr>
              </a:gs>
              <a:gs pos="62000">
                <a:schemeClr val="accent4">
                  <a:alpha val="75000"/>
                </a:schemeClr>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Reformulate product components/hardware</a:t>
            </a:r>
          </a:p>
        </p:txBody>
      </p:sp>
      <p:sp>
        <p:nvSpPr>
          <p:cNvPr id="39" name="Graphic 253">
            <a:extLst>
              <a:ext uri="{FF2B5EF4-FFF2-40B4-BE49-F238E27FC236}">
                <a16:creationId xmlns:a16="http://schemas.microsoft.com/office/drawing/2014/main" id="{53B0C493-2572-4A51-A23D-BA51F916D86B}"/>
              </a:ext>
            </a:extLst>
          </p:cNvPr>
          <p:cNvSpPr/>
          <p:nvPr/>
        </p:nvSpPr>
        <p:spPr>
          <a:xfrm>
            <a:off x="8531499" y="3211435"/>
            <a:ext cx="1895048" cy="562452"/>
          </a:xfrm>
          <a:prstGeom prst="roundRect">
            <a:avLst>
              <a:gd name="adj" fmla="val 50000"/>
            </a:avLst>
          </a:prstGeom>
          <a:gradFill flip="none" rotWithShape="1">
            <a:gsLst>
              <a:gs pos="100000">
                <a:schemeClr val="tx2">
                  <a:lumMod val="20000"/>
                  <a:lumOff val="80000"/>
                </a:schemeClr>
              </a:gs>
              <a:gs pos="62000">
                <a:schemeClr val="tx2">
                  <a:lumMod val="60000"/>
                  <a:lumOff val="40000"/>
                  <a:alpha val="75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Remove underperforming and complex items</a:t>
            </a:r>
          </a:p>
        </p:txBody>
      </p:sp>
      <p:sp>
        <p:nvSpPr>
          <p:cNvPr id="40" name="Graphic 253">
            <a:extLst>
              <a:ext uri="{FF2B5EF4-FFF2-40B4-BE49-F238E27FC236}">
                <a16:creationId xmlns:a16="http://schemas.microsoft.com/office/drawing/2014/main" id="{6D5499F0-A45E-42D1-910D-1823AC89F5AC}"/>
              </a:ext>
            </a:extLst>
          </p:cNvPr>
          <p:cNvSpPr/>
          <p:nvPr/>
        </p:nvSpPr>
        <p:spPr>
          <a:xfrm>
            <a:off x="8459176" y="4831768"/>
            <a:ext cx="1895048" cy="562452"/>
          </a:xfrm>
          <a:prstGeom prst="roundRect">
            <a:avLst>
              <a:gd name="adj" fmla="val 50000"/>
            </a:avLst>
          </a:prstGeom>
          <a:gradFill flip="none" rotWithShape="1">
            <a:gsLst>
              <a:gs pos="100000">
                <a:schemeClr val="tx2">
                  <a:lumMod val="20000"/>
                  <a:lumOff val="80000"/>
                </a:schemeClr>
              </a:gs>
              <a:gs pos="62000">
                <a:schemeClr val="tx2">
                  <a:lumMod val="60000"/>
                  <a:lumOff val="40000"/>
                  <a:alpha val="75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Use 30% less materials </a:t>
            </a:r>
          </a:p>
          <a:p>
            <a:pPr algn="ctr">
              <a:lnSpc>
                <a:spcPts val="1300"/>
              </a:lnSpc>
            </a:pPr>
            <a:r>
              <a:rPr lang="en-US" sz="900" dirty="0">
                <a:solidFill>
                  <a:schemeClr val="bg1"/>
                </a:solidFill>
                <a:latin typeface="Century Gothic" panose="020B0502020202020204" pitchFamily="34" charset="0"/>
              </a:rPr>
              <a:t>in products</a:t>
            </a:r>
          </a:p>
        </p:txBody>
      </p:sp>
      <p:sp>
        <p:nvSpPr>
          <p:cNvPr id="41" name="Graphic 253">
            <a:extLst>
              <a:ext uri="{FF2B5EF4-FFF2-40B4-BE49-F238E27FC236}">
                <a16:creationId xmlns:a16="http://schemas.microsoft.com/office/drawing/2014/main" id="{4D0DC0EA-11E7-48AC-B5C8-A061BC19DDD0}"/>
              </a:ext>
            </a:extLst>
          </p:cNvPr>
          <p:cNvSpPr/>
          <p:nvPr/>
        </p:nvSpPr>
        <p:spPr>
          <a:xfrm>
            <a:off x="2712723" y="4775463"/>
            <a:ext cx="2322629" cy="562452"/>
          </a:xfrm>
          <a:prstGeom prst="roundRect">
            <a:avLst>
              <a:gd name="adj" fmla="val 50000"/>
            </a:avLst>
          </a:prstGeom>
          <a:gradFill flip="none" rotWithShape="1">
            <a:gsLst>
              <a:gs pos="100000">
                <a:schemeClr val="tx2">
                  <a:lumMod val="20000"/>
                  <a:lumOff val="80000"/>
                </a:schemeClr>
              </a:gs>
              <a:gs pos="62000">
                <a:schemeClr val="tx2">
                  <a:lumMod val="60000"/>
                  <a:lumOff val="40000"/>
                  <a:alpha val="75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ts val="1300"/>
              </a:lnSpc>
            </a:pPr>
            <a:r>
              <a:rPr lang="en-US" sz="900" dirty="0">
                <a:solidFill>
                  <a:schemeClr val="bg1"/>
                </a:solidFill>
                <a:latin typeface="Century Gothic" panose="020B0502020202020204" pitchFamily="34" charset="0"/>
              </a:rPr>
              <a:t>Reduce frequency of delivery (But also give up service quality)</a:t>
            </a:r>
          </a:p>
        </p:txBody>
      </p:sp>
      <p:grpSp>
        <p:nvGrpSpPr>
          <p:cNvPr id="54" name="Group 53">
            <a:extLst>
              <a:ext uri="{FF2B5EF4-FFF2-40B4-BE49-F238E27FC236}">
                <a16:creationId xmlns:a16="http://schemas.microsoft.com/office/drawing/2014/main" id="{6D31C155-E781-4AB7-88A0-F7E416546CE1}"/>
              </a:ext>
            </a:extLst>
          </p:cNvPr>
          <p:cNvGrpSpPr/>
          <p:nvPr/>
        </p:nvGrpSpPr>
        <p:grpSpPr>
          <a:xfrm>
            <a:off x="4475794" y="1199590"/>
            <a:ext cx="3954248" cy="309715"/>
            <a:chOff x="4362666" y="1136090"/>
            <a:chExt cx="3954248" cy="309715"/>
          </a:xfrm>
        </p:grpSpPr>
        <p:grpSp>
          <p:nvGrpSpPr>
            <p:cNvPr id="47" name="Group 46">
              <a:extLst>
                <a:ext uri="{FF2B5EF4-FFF2-40B4-BE49-F238E27FC236}">
                  <a16:creationId xmlns:a16="http://schemas.microsoft.com/office/drawing/2014/main" id="{ABDFED0A-C759-4138-A187-6B3F070CD9E1}"/>
                </a:ext>
              </a:extLst>
            </p:cNvPr>
            <p:cNvGrpSpPr/>
            <p:nvPr/>
          </p:nvGrpSpPr>
          <p:grpSpPr>
            <a:xfrm>
              <a:off x="4362666" y="1136090"/>
              <a:ext cx="1078811" cy="309715"/>
              <a:chOff x="3864664" y="1136090"/>
              <a:chExt cx="1078811" cy="309715"/>
            </a:xfrm>
          </p:grpSpPr>
          <p:sp>
            <p:nvSpPr>
              <p:cNvPr id="42" name="Graphic 253">
                <a:extLst>
                  <a:ext uri="{FF2B5EF4-FFF2-40B4-BE49-F238E27FC236}">
                    <a16:creationId xmlns:a16="http://schemas.microsoft.com/office/drawing/2014/main" id="{E1C9F67F-2A3D-4731-96B3-C7348AB5EF6C}"/>
                  </a:ext>
                </a:extLst>
              </p:cNvPr>
              <p:cNvSpPr/>
              <p:nvPr/>
            </p:nvSpPr>
            <p:spPr>
              <a:xfrm>
                <a:off x="4099474" y="1136090"/>
                <a:ext cx="844001"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High Effort</a:t>
                </a:r>
              </a:p>
            </p:txBody>
          </p:sp>
          <p:sp>
            <p:nvSpPr>
              <p:cNvPr id="48" name="Graphic 253">
                <a:extLst>
                  <a:ext uri="{FF2B5EF4-FFF2-40B4-BE49-F238E27FC236}">
                    <a16:creationId xmlns:a16="http://schemas.microsoft.com/office/drawing/2014/main" id="{7FAC00DF-75C3-47EF-B618-E644E5BAC183}"/>
                  </a:ext>
                </a:extLst>
              </p:cNvPr>
              <p:cNvSpPr/>
              <p:nvPr/>
            </p:nvSpPr>
            <p:spPr>
              <a:xfrm>
                <a:off x="3864664" y="1173989"/>
                <a:ext cx="234810" cy="233918"/>
              </a:xfrm>
              <a:prstGeom prst="ellipse">
                <a:avLst/>
              </a:prstGeom>
              <a:gradFill flip="none" rotWithShape="1">
                <a:gsLst>
                  <a:gs pos="100000">
                    <a:schemeClr val="accent2">
                      <a:lumMod val="40000"/>
                      <a:lumOff val="60000"/>
                    </a:schemeClr>
                  </a:gs>
                  <a:gs pos="62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nvGrpSpPr>
            <p:cNvPr id="52" name="Group 51">
              <a:extLst>
                <a:ext uri="{FF2B5EF4-FFF2-40B4-BE49-F238E27FC236}">
                  <a16:creationId xmlns:a16="http://schemas.microsoft.com/office/drawing/2014/main" id="{CAEB760E-18C5-4DA7-A3EE-5DD322173501}"/>
                </a:ext>
              </a:extLst>
            </p:cNvPr>
            <p:cNvGrpSpPr/>
            <p:nvPr/>
          </p:nvGrpSpPr>
          <p:grpSpPr>
            <a:xfrm>
              <a:off x="5691601" y="1136090"/>
              <a:ext cx="1311375" cy="309715"/>
              <a:chOff x="5706916" y="1136090"/>
              <a:chExt cx="1311375" cy="309715"/>
            </a:xfrm>
          </p:grpSpPr>
          <p:sp>
            <p:nvSpPr>
              <p:cNvPr id="43" name="Graphic 253">
                <a:extLst>
                  <a:ext uri="{FF2B5EF4-FFF2-40B4-BE49-F238E27FC236}">
                    <a16:creationId xmlns:a16="http://schemas.microsoft.com/office/drawing/2014/main" id="{B890FBD5-790F-4147-B6AD-A6CA096E200E}"/>
                  </a:ext>
                </a:extLst>
              </p:cNvPr>
              <p:cNvSpPr/>
              <p:nvPr/>
            </p:nvSpPr>
            <p:spPr>
              <a:xfrm>
                <a:off x="5941726" y="1136090"/>
                <a:ext cx="1076565"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Medium Effort</a:t>
                </a:r>
              </a:p>
            </p:txBody>
          </p:sp>
          <p:sp>
            <p:nvSpPr>
              <p:cNvPr id="49" name="Graphic 253">
                <a:extLst>
                  <a:ext uri="{FF2B5EF4-FFF2-40B4-BE49-F238E27FC236}">
                    <a16:creationId xmlns:a16="http://schemas.microsoft.com/office/drawing/2014/main" id="{342C41AB-3917-41B1-9F90-243E19C68D83}"/>
                  </a:ext>
                </a:extLst>
              </p:cNvPr>
              <p:cNvSpPr/>
              <p:nvPr/>
            </p:nvSpPr>
            <p:spPr>
              <a:xfrm>
                <a:off x="5706916" y="1173989"/>
                <a:ext cx="234810" cy="233918"/>
              </a:xfrm>
              <a:prstGeom prst="ellipse">
                <a:avLst/>
              </a:prstGeom>
              <a:gradFill flip="none" rotWithShape="1">
                <a:gsLst>
                  <a:gs pos="100000">
                    <a:schemeClr val="accent4">
                      <a:lumMod val="20000"/>
                      <a:lumOff val="80000"/>
                    </a:schemeClr>
                  </a:gs>
                  <a:gs pos="62000">
                    <a:schemeClr val="accent4">
                      <a:alpha val="75000"/>
                    </a:schemeClr>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nvGrpSpPr>
            <p:cNvPr id="51" name="Group 50">
              <a:extLst>
                <a:ext uri="{FF2B5EF4-FFF2-40B4-BE49-F238E27FC236}">
                  <a16:creationId xmlns:a16="http://schemas.microsoft.com/office/drawing/2014/main" id="{6E51E811-CC87-4C17-A377-2C873C44D9EA}"/>
                </a:ext>
              </a:extLst>
            </p:cNvPr>
            <p:cNvGrpSpPr/>
            <p:nvPr/>
          </p:nvGrpSpPr>
          <p:grpSpPr>
            <a:xfrm>
              <a:off x="7253101" y="1136090"/>
              <a:ext cx="1063813" cy="309715"/>
              <a:chOff x="7549168" y="1136090"/>
              <a:chExt cx="1063813" cy="309715"/>
            </a:xfrm>
          </p:grpSpPr>
          <p:sp>
            <p:nvSpPr>
              <p:cNvPr id="44" name="Graphic 253">
                <a:extLst>
                  <a:ext uri="{FF2B5EF4-FFF2-40B4-BE49-F238E27FC236}">
                    <a16:creationId xmlns:a16="http://schemas.microsoft.com/office/drawing/2014/main" id="{EE558312-7D85-4427-8115-A9B9D9772761}"/>
                  </a:ext>
                </a:extLst>
              </p:cNvPr>
              <p:cNvSpPr/>
              <p:nvPr/>
            </p:nvSpPr>
            <p:spPr>
              <a:xfrm>
                <a:off x="7783978" y="1136090"/>
                <a:ext cx="829003"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Low Effort</a:t>
                </a:r>
              </a:p>
            </p:txBody>
          </p:sp>
          <p:sp>
            <p:nvSpPr>
              <p:cNvPr id="50" name="Graphic 253">
                <a:extLst>
                  <a:ext uri="{FF2B5EF4-FFF2-40B4-BE49-F238E27FC236}">
                    <a16:creationId xmlns:a16="http://schemas.microsoft.com/office/drawing/2014/main" id="{97C1522C-E4FB-4EF0-8492-1FFC3AA42C49}"/>
                  </a:ext>
                </a:extLst>
              </p:cNvPr>
              <p:cNvSpPr/>
              <p:nvPr/>
            </p:nvSpPr>
            <p:spPr>
              <a:xfrm>
                <a:off x="7549168" y="1173989"/>
                <a:ext cx="234810" cy="233918"/>
              </a:xfrm>
              <a:prstGeom prst="ellipse">
                <a:avLst/>
              </a:prstGeom>
              <a:gradFill flip="none" rotWithShape="1">
                <a:gsLst>
                  <a:gs pos="100000">
                    <a:schemeClr val="tx2">
                      <a:lumMod val="20000"/>
                      <a:lumOff val="80000"/>
                    </a:schemeClr>
                  </a:gs>
                  <a:gs pos="62000">
                    <a:schemeClr val="tx2">
                      <a:lumMod val="60000"/>
                      <a:lumOff val="40000"/>
                      <a:alpha val="75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grpSp>
        <p:nvGrpSpPr>
          <p:cNvPr id="81" name="Group 80">
            <a:extLst>
              <a:ext uri="{FF2B5EF4-FFF2-40B4-BE49-F238E27FC236}">
                <a16:creationId xmlns:a16="http://schemas.microsoft.com/office/drawing/2014/main" id="{633CBF9D-1970-4E58-8BE7-16F67674F52B}"/>
              </a:ext>
            </a:extLst>
          </p:cNvPr>
          <p:cNvGrpSpPr/>
          <p:nvPr/>
        </p:nvGrpSpPr>
        <p:grpSpPr>
          <a:xfrm>
            <a:off x="11435929" y="122134"/>
            <a:ext cx="1101970" cy="1101942"/>
            <a:chOff x="3574257" y="-97394"/>
            <a:chExt cx="1063056" cy="1063030"/>
          </a:xfrm>
        </p:grpSpPr>
        <p:sp>
          <p:nvSpPr>
            <p:cNvPr id="82" name="Freeform: Shape 81">
              <a:extLst>
                <a:ext uri="{FF2B5EF4-FFF2-40B4-BE49-F238E27FC236}">
                  <a16:creationId xmlns:a16="http://schemas.microsoft.com/office/drawing/2014/main" id="{EE52C1EF-6998-44FD-ABD6-73DA7C0D5D29}"/>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3" name="Freeform: Shape 82">
              <a:extLst>
                <a:ext uri="{FF2B5EF4-FFF2-40B4-BE49-F238E27FC236}">
                  <a16:creationId xmlns:a16="http://schemas.microsoft.com/office/drawing/2014/main" id="{A53113B7-6173-4DBB-BA9B-0B92593A0C97}"/>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4" name="Freeform: Shape 83">
              <a:extLst>
                <a:ext uri="{FF2B5EF4-FFF2-40B4-BE49-F238E27FC236}">
                  <a16:creationId xmlns:a16="http://schemas.microsoft.com/office/drawing/2014/main" id="{433C3FF4-4829-4D6C-A03C-33049ADA8BA4}"/>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5" name="Freeform: Shape 84">
              <a:extLst>
                <a:ext uri="{FF2B5EF4-FFF2-40B4-BE49-F238E27FC236}">
                  <a16:creationId xmlns:a16="http://schemas.microsoft.com/office/drawing/2014/main" id="{108DF243-806C-45DE-8545-03724DBA1E3A}"/>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6" name="Freeform: Shape 85">
              <a:extLst>
                <a:ext uri="{FF2B5EF4-FFF2-40B4-BE49-F238E27FC236}">
                  <a16:creationId xmlns:a16="http://schemas.microsoft.com/office/drawing/2014/main" id="{51637439-43DB-44E3-B581-83FFF08D533E}"/>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7" name="Freeform: Shape 86">
              <a:extLst>
                <a:ext uri="{FF2B5EF4-FFF2-40B4-BE49-F238E27FC236}">
                  <a16:creationId xmlns:a16="http://schemas.microsoft.com/office/drawing/2014/main" id="{FC3B7CB5-01EB-45F5-AA6D-6EC9CC56BD37}"/>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8" name="Freeform: Shape 87">
              <a:extLst>
                <a:ext uri="{FF2B5EF4-FFF2-40B4-BE49-F238E27FC236}">
                  <a16:creationId xmlns:a16="http://schemas.microsoft.com/office/drawing/2014/main" id="{DB6E7684-A7C1-46C6-A3D6-5921A1007DC8}"/>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89" name="Freeform: Shape 88">
              <a:extLst>
                <a:ext uri="{FF2B5EF4-FFF2-40B4-BE49-F238E27FC236}">
                  <a16:creationId xmlns:a16="http://schemas.microsoft.com/office/drawing/2014/main" id="{3D32CA05-8C9A-4471-AB43-3C3EC9D647EC}"/>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0" name="Freeform: Shape 89">
              <a:extLst>
                <a:ext uri="{FF2B5EF4-FFF2-40B4-BE49-F238E27FC236}">
                  <a16:creationId xmlns:a16="http://schemas.microsoft.com/office/drawing/2014/main" id="{9A3FD794-50D7-4489-B3B9-C79740544A33}"/>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1" name="Freeform: Shape 90">
              <a:extLst>
                <a:ext uri="{FF2B5EF4-FFF2-40B4-BE49-F238E27FC236}">
                  <a16:creationId xmlns:a16="http://schemas.microsoft.com/office/drawing/2014/main" id="{A09E2521-7630-4561-826F-1999F6A743A7}"/>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2" name="Freeform: Shape 91">
              <a:extLst>
                <a:ext uri="{FF2B5EF4-FFF2-40B4-BE49-F238E27FC236}">
                  <a16:creationId xmlns:a16="http://schemas.microsoft.com/office/drawing/2014/main" id="{AD05E003-25F3-4673-B36B-62D7580E88E9}"/>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7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93" name="Group 92">
            <a:extLst>
              <a:ext uri="{FF2B5EF4-FFF2-40B4-BE49-F238E27FC236}">
                <a16:creationId xmlns:a16="http://schemas.microsoft.com/office/drawing/2014/main" id="{BAD1E748-72AC-428E-A65E-15A10BE6E982}"/>
              </a:ext>
            </a:extLst>
          </p:cNvPr>
          <p:cNvGrpSpPr/>
          <p:nvPr/>
        </p:nvGrpSpPr>
        <p:grpSpPr>
          <a:xfrm rot="20335105">
            <a:off x="-938080" y="395292"/>
            <a:ext cx="2498516" cy="3034922"/>
            <a:chOff x="5668775" y="1917931"/>
            <a:chExt cx="790769" cy="960539"/>
          </a:xfrm>
        </p:grpSpPr>
        <p:sp>
          <p:nvSpPr>
            <p:cNvPr id="94" name="Freeform: Shape 93">
              <a:extLst>
                <a:ext uri="{FF2B5EF4-FFF2-40B4-BE49-F238E27FC236}">
                  <a16:creationId xmlns:a16="http://schemas.microsoft.com/office/drawing/2014/main" id="{DBCC3435-89BC-49F7-9D8E-3680C355CF15}"/>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5" name="Freeform: Shape 94">
              <a:extLst>
                <a:ext uri="{FF2B5EF4-FFF2-40B4-BE49-F238E27FC236}">
                  <a16:creationId xmlns:a16="http://schemas.microsoft.com/office/drawing/2014/main" id="{109523EE-A7AF-4914-8813-418D341237F1}"/>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6" name="Freeform: Shape 95">
              <a:extLst>
                <a:ext uri="{FF2B5EF4-FFF2-40B4-BE49-F238E27FC236}">
                  <a16:creationId xmlns:a16="http://schemas.microsoft.com/office/drawing/2014/main" id="{39524722-4408-43CE-9254-CFFA94DE6384}"/>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7" name="Freeform: Shape 96">
              <a:extLst>
                <a:ext uri="{FF2B5EF4-FFF2-40B4-BE49-F238E27FC236}">
                  <a16:creationId xmlns:a16="http://schemas.microsoft.com/office/drawing/2014/main" id="{86D095EB-1E93-41AC-9161-ECA6F9426B50}"/>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8" name="Freeform: Shape 97">
              <a:extLst>
                <a:ext uri="{FF2B5EF4-FFF2-40B4-BE49-F238E27FC236}">
                  <a16:creationId xmlns:a16="http://schemas.microsoft.com/office/drawing/2014/main" id="{DD9300ED-EA58-41C4-B64D-9FD8AF4444CE}"/>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99" name="Freeform: Shape 98">
              <a:extLst>
                <a:ext uri="{FF2B5EF4-FFF2-40B4-BE49-F238E27FC236}">
                  <a16:creationId xmlns:a16="http://schemas.microsoft.com/office/drawing/2014/main" id="{46691155-8F72-47CB-988F-A60D57C1ECCC}"/>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0" name="Freeform: Shape 99">
              <a:extLst>
                <a:ext uri="{FF2B5EF4-FFF2-40B4-BE49-F238E27FC236}">
                  <a16:creationId xmlns:a16="http://schemas.microsoft.com/office/drawing/2014/main" id="{4375CBD1-B969-49F1-B845-3BB530BB58AE}"/>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1" name="Freeform: Shape 100">
              <a:extLst>
                <a:ext uri="{FF2B5EF4-FFF2-40B4-BE49-F238E27FC236}">
                  <a16:creationId xmlns:a16="http://schemas.microsoft.com/office/drawing/2014/main" id="{8BD56432-83A0-4485-BB19-11A4028AF40B}"/>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2" name="Freeform: Shape 101">
              <a:extLst>
                <a:ext uri="{FF2B5EF4-FFF2-40B4-BE49-F238E27FC236}">
                  <a16:creationId xmlns:a16="http://schemas.microsoft.com/office/drawing/2014/main" id="{5EF159EF-4E17-4FE6-8959-FDA86809FF4A}"/>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3" name="Freeform: Shape 102">
              <a:extLst>
                <a:ext uri="{FF2B5EF4-FFF2-40B4-BE49-F238E27FC236}">
                  <a16:creationId xmlns:a16="http://schemas.microsoft.com/office/drawing/2014/main" id="{AC9F0D05-8C3A-4407-BB7C-E3E1F00E8BAA}"/>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4" name="Freeform: Shape 103">
              <a:extLst>
                <a:ext uri="{FF2B5EF4-FFF2-40B4-BE49-F238E27FC236}">
                  <a16:creationId xmlns:a16="http://schemas.microsoft.com/office/drawing/2014/main" id="{112154D0-243A-40ED-9848-1E6F585D61CF}"/>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5" name="Freeform: Shape 104">
              <a:extLst>
                <a:ext uri="{FF2B5EF4-FFF2-40B4-BE49-F238E27FC236}">
                  <a16:creationId xmlns:a16="http://schemas.microsoft.com/office/drawing/2014/main" id="{003ABE0D-C7DC-4DDB-9202-840A6D62FF7A}"/>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6" name="Freeform: Shape 105">
              <a:extLst>
                <a:ext uri="{FF2B5EF4-FFF2-40B4-BE49-F238E27FC236}">
                  <a16:creationId xmlns:a16="http://schemas.microsoft.com/office/drawing/2014/main" id="{3E988581-B80D-4BB9-8D05-B6546CC17A35}"/>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7" name="Freeform: Shape 106">
              <a:extLst>
                <a:ext uri="{FF2B5EF4-FFF2-40B4-BE49-F238E27FC236}">
                  <a16:creationId xmlns:a16="http://schemas.microsoft.com/office/drawing/2014/main" id="{A8EE276A-F1BB-4C4C-949F-4E22BDE6D216}"/>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8" name="Freeform: Shape 107">
              <a:extLst>
                <a:ext uri="{FF2B5EF4-FFF2-40B4-BE49-F238E27FC236}">
                  <a16:creationId xmlns:a16="http://schemas.microsoft.com/office/drawing/2014/main" id="{7BAF0BF0-6DCA-4273-BE2A-0521FA74E03B}"/>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09" name="Freeform: Shape 108">
              <a:extLst>
                <a:ext uri="{FF2B5EF4-FFF2-40B4-BE49-F238E27FC236}">
                  <a16:creationId xmlns:a16="http://schemas.microsoft.com/office/drawing/2014/main" id="{5D2A82B1-3D2A-41AE-92CF-79980E2140EB}"/>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0" name="Freeform: Shape 109">
              <a:extLst>
                <a:ext uri="{FF2B5EF4-FFF2-40B4-BE49-F238E27FC236}">
                  <a16:creationId xmlns:a16="http://schemas.microsoft.com/office/drawing/2014/main" id="{1EAD7064-E95F-405B-B58A-F64250C0F454}"/>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1" name="Freeform: Shape 110">
              <a:extLst>
                <a:ext uri="{FF2B5EF4-FFF2-40B4-BE49-F238E27FC236}">
                  <a16:creationId xmlns:a16="http://schemas.microsoft.com/office/drawing/2014/main" id="{9A37B086-BC89-425C-B445-9118DE455DD9}"/>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2" name="Freeform: Shape 111">
              <a:extLst>
                <a:ext uri="{FF2B5EF4-FFF2-40B4-BE49-F238E27FC236}">
                  <a16:creationId xmlns:a16="http://schemas.microsoft.com/office/drawing/2014/main" id="{BBAA532D-161E-4A7A-A244-F07D5ACE4EC5}"/>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3" name="Freeform: Shape 112">
              <a:extLst>
                <a:ext uri="{FF2B5EF4-FFF2-40B4-BE49-F238E27FC236}">
                  <a16:creationId xmlns:a16="http://schemas.microsoft.com/office/drawing/2014/main" id="{0848BA28-5974-438D-89D5-120D9B8F573C}"/>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4" name="Freeform: Shape 113">
              <a:extLst>
                <a:ext uri="{FF2B5EF4-FFF2-40B4-BE49-F238E27FC236}">
                  <a16:creationId xmlns:a16="http://schemas.microsoft.com/office/drawing/2014/main" id="{DCDAE2FE-79D7-42F9-9584-12B00E776AD3}"/>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5" name="Freeform: Shape 114">
              <a:extLst>
                <a:ext uri="{FF2B5EF4-FFF2-40B4-BE49-F238E27FC236}">
                  <a16:creationId xmlns:a16="http://schemas.microsoft.com/office/drawing/2014/main" id="{C225B10C-4507-42AC-B7C0-FD07FA885827}"/>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spTree>
    <p:extLst>
      <p:ext uri="{BB962C8B-B14F-4D97-AF65-F5344CB8AC3E}">
        <p14:creationId xmlns:p14="http://schemas.microsoft.com/office/powerpoint/2010/main" val="106880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hold" nodeType="afterEffect">
                                  <p:stCondLst>
                                    <p:cond delay="0"/>
                                  </p:stCondLst>
                                  <p:endCondLst>
                                    <p:cond evt="onNext" delay="0">
                                      <p:tgtEl>
                                        <p:sldTgt/>
                                      </p:tgtEl>
                                    </p:cond>
                                  </p:endCondLst>
                                  <p:childTnLst>
                                    <p:animScale>
                                      <p:cBhvr>
                                        <p:cTn id="6" dur="5000" fill="hold"/>
                                        <p:tgtEl>
                                          <p:spTgt spid="93"/>
                                        </p:tgtEl>
                                      </p:cBhvr>
                                      <p:by x="120000" y="120000"/>
                                    </p:animScale>
                                  </p:childTnLst>
                                </p:cTn>
                              </p:par>
                              <p:par>
                                <p:cTn id="7" presetID="8" presetClass="emph" presetSubtype="0" repeatCount="indefinite" fill="hold" nodeType="withEffect">
                                  <p:stCondLst>
                                    <p:cond delay="0"/>
                                  </p:stCondLst>
                                  <p:endCondLst>
                                    <p:cond evt="onNext" delay="0">
                                      <p:tgtEl>
                                        <p:sldTgt/>
                                      </p:tgtEl>
                                    </p:cond>
                                  </p:endCondLst>
                                  <p:childTnLst>
                                    <p:animRot by="21600000">
                                      <p:cBhvr>
                                        <p:cTn id="8" dur="60000" fill="hold"/>
                                        <p:tgtEl>
                                          <p:spTgt spid="57"/>
                                        </p:tgtEl>
                                        <p:attrNameLst>
                                          <p:attrName>r</p:attrName>
                                        </p:attrNameLst>
                                      </p:cBhvr>
                                    </p:animRot>
                                  </p:childTnLst>
                                </p:cTn>
                              </p:par>
                              <p:par>
                                <p:cTn id="9" presetID="2" presetClass="entr" presetSubtype="4" decel="50000" fill="hold" nodeType="withEffect">
                                  <p:stCondLst>
                                    <p:cond delay="0"/>
                                  </p:stCondLst>
                                  <p:childTnLst>
                                    <p:set>
                                      <p:cBhvr>
                                        <p:cTn id="10" dur="1" fill="hold">
                                          <p:stCondLst>
                                            <p:cond delay="0"/>
                                          </p:stCondLst>
                                        </p:cTn>
                                        <p:tgtEl>
                                          <p:spTgt spid="81"/>
                                        </p:tgtEl>
                                        <p:attrNameLst>
                                          <p:attrName>style.visibility</p:attrName>
                                        </p:attrNameLst>
                                      </p:cBhvr>
                                      <p:to>
                                        <p:strVal val="visible"/>
                                      </p:to>
                                    </p:set>
                                    <p:anim calcmode="lin" valueType="num">
                                      <p:cBhvr additive="base">
                                        <p:cTn id="11" dur="30000" fill="hold"/>
                                        <p:tgtEl>
                                          <p:spTgt spid="81"/>
                                        </p:tgtEl>
                                        <p:attrNameLst>
                                          <p:attrName>ppt_x</p:attrName>
                                        </p:attrNameLst>
                                      </p:cBhvr>
                                      <p:tavLst>
                                        <p:tav tm="0">
                                          <p:val>
                                            <p:strVal val="#ppt_x"/>
                                          </p:val>
                                        </p:tav>
                                        <p:tav tm="100000">
                                          <p:val>
                                            <p:strVal val="#ppt_x"/>
                                          </p:val>
                                        </p:tav>
                                      </p:tavLst>
                                    </p:anim>
                                    <p:anim calcmode="lin" valueType="num">
                                      <p:cBhvr additive="base">
                                        <p:cTn id="12" dur="30000" fill="hold"/>
                                        <p:tgtEl>
                                          <p:spTgt spid="81"/>
                                        </p:tgtEl>
                                        <p:attrNameLst>
                                          <p:attrName>ppt_y</p:attrName>
                                        </p:attrNameLst>
                                      </p:cBhvr>
                                      <p:tavLst>
                                        <p:tav tm="0">
                                          <p:val>
                                            <p:strVal val="1+#ppt_h/2"/>
                                          </p:val>
                                        </p:tav>
                                        <p:tav tm="100000">
                                          <p:val>
                                            <p:strVal val="#ppt_y"/>
                                          </p:val>
                                        </p:tav>
                                      </p:tavLst>
                                    </p:anim>
                                  </p:childTnLst>
                                </p:cTn>
                              </p:par>
                              <p:par>
                                <p:cTn id="13" presetID="8" presetClass="emph" presetSubtype="0" repeatCount="indefinite" fill="hold" nodeType="withEffect">
                                  <p:stCondLst>
                                    <p:cond delay="0"/>
                                  </p:stCondLst>
                                  <p:endCondLst>
                                    <p:cond evt="onNext" delay="0">
                                      <p:tgtEl>
                                        <p:sldTgt/>
                                      </p:tgtEl>
                                    </p:cond>
                                  </p:endCondLst>
                                  <p:childTnLst>
                                    <p:animRot by="-21600000">
                                      <p:cBhvr>
                                        <p:cTn id="14" dur="50000" fill="hold"/>
                                        <p:tgtEl>
                                          <p:spTgt spid="81"/>
                                        </p:tgtEl>
                                        <p:attrNameLst>
                                          <p:attrName>r</p:attrName>
                                        </p:attrNameLst>
                                      </p:cBhvr>
                                    </p:animRot>
                                  </p:childTnLst>
                                </p:cTn>
                              </p:par>
                              <p:par>
                                <p:cTn id="15" presetID="10"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500"/>
                                        <p:tgtEl>
                                          <p:spTgt spid="5"/>
                                        </p:tgtEl>
                                      </p:cBhvr>
                                    </p:animEffect>
                                  </p:childTnLst>
                                </p:cTn>
                              </p:par>
                              <p:par>
                                <p:cTn id="18" presetID="16" presetClass="entr" presetSubtype="37" fill="hold" nodeType="withEffect">
                                  <p:stCondLst>
                                    <p:cond delay="500"/>
                                  </p:stCondLst>
                                  <p:childTnLst>
                                    <p:set>
                                      <p:cBhvr>
                                        <p:cTn id="19" dur="1" fill="hold">
                                          <p:stCondLst>
                                            <p:cond delay="0"/>
                                          </p:stCondLst>
                                        </p:cTn>
                                        <p:tgtEl>
                                          <p:spTgt spid="2"/>
                                        </p:tgtEl>
                                        <p:attrNameLst>
                                          <p:attrName>style.visibility</p:attrName>
                                        </p:attrNameLst>
                                      </p:cBhvr>
                                      <p:to>
                                        <p:strVal val="visible"/>
                                      </p:to>
                                    </p:set>
                                    <p:animEffect transition="in" filter="barn(outVertical)">
                                      <p:cBhvr>
                                        <p:cTn id="20" dur="1500"/>
                                        <p:tgtEl>
                                          <p:spTgt spid="2"/>
                                        </p:tgtEl>
                                      </p:cBhvr>
                                    </p:animEffect>
                                  </p:childTnLst>
                                </p:cTn>
                              </p:par>
                              <p:par>
                                <p:cTn id="21" presetID="16" presetClass="entr" presetSubtype="42" fill="hold" nodeType="withEffect">
                                  <p:stCondLst>
                                    <p:cond delay="500"/>
                                  </p:stCondLst>
                                  <p:childTnLst>
                                    <p:set>
                                      <p:cBhvr>
                                        <p:cTn id="22" dur="1" fill="hold">
                                          <p:stCondLst>
                                            <p:cond delay="0"/>
                                          </p:stCondLst>
                                        </p:cTn>
                                        <p:tgtEl>
                                          <p:spTgt spid="3"/>
                                        </p:tgtEl>
                                        <p:attrNameLst>
                                          <p:attrName>style.visibility</p:attrName>
                                        </p:attrNameLst>
                                      </p:cBhvr>
                                      <p:to>
                                        <p:strVal val="visible"/>
                                      </p:to>
                                    </p:set>
                                    <p:animEffect transition="in" filter="barn(outHorizontal)">
                                      <p:cBhvr>
                                        <p:cTn id="23" dur="1500"/>
                                        <p:tgtEl>
                                          <p:spTgt spid="3"/>
                                        </p:tgtEl>
                                      </p:cBhvr>
                                    </p:animEffect>
                                  </p:childTnLst>
                                </p:cTn>
                              </p:par>
                              <p:par>
                                <p:cTn id="24" presetID="22" presetClass="entr" presetSubtype="4" fill="hold" nodeType="withEffect">
                                  <p:stCondLst>
                                    <p:cond delay="100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1500"/>
                                        <p:tgtEl>
                                          <p:spTgt spid="7"/>
                                        </p:tgtEl>
                                      </p:cBhvr>
                                    </p:animEffect>
                                  </p:childTnLst>
                                </p:cTn>
                              </p:par>
                              <p:par>
                                <p:cTn id="27" presetID="22" presetClass="entr" presetSubtype="8" fill="hold" nodeType="withEffect">
                                  <p:stCondLst>
                                    <p:cond delay="1000"/>
                                  </p:stCondLst>
                                  <p:childTnLst>
                                    <p:set>
                                      <p:cBhvr>
                                        <p:cTn id="28" dur="1" fill="hold">
                                          <p:stCondLst>
                                            <p:cond delay="0"/>
                                          </p:stCondLst>
                                        </p:cTn>
                                        <p:tgtEl>
                                          <p:spTgt spid="6"/>
                                        </p:tgtEl>
                                        <p:attrNameLst>
                                          <p:attrName>style.visibility</p:attrName>
                                        </p:attrNameLst>
                                      </p:cBhvr>
                                      <p:to>
                                        <p:strVal val="visible"/>
                                      </p:to>
                                    </p:set>
                                    <p:animEffect transition="in" filter="wipe(left)">
                                      <p:cBhvr>
                                        <p:cTn id="29" dur="1500"/>
                                        <p:tgtEl>
                                          <p:spTgt spid="6"/>
                                        </p:tgtEl>
                                      </p:cBhvr>
                                    </p:animEffect>
                                  </p:childTnLst>
                                </p:cTn>
                              </p:par>
                              <p:par>
                                <p:cTn id="30" presetID="10" presetClass="entr" presetSubtype="0" fill="hold" nodeType="withEffect">
                                  <p:stCondLst>
                                    <p:cond delay="1000"/>
                                  </p:stCondLst>
                                  <p:childTnLst>
                                    <p:set>
                                      <p:cBhvr>
                                        <p:cTn id="31" dur="1" fill="hold">
                                          <p:stCondLst>
                                            <p:cond delay="0"/>
                                          </p:stCondLst>
                                        </p:cTn>
                                        <p:tgtEl>
                                          <p:spTgt spid="54"/>
                                        </p:tgtEl>
                                        <p:attrNameLst>
                                          <p:attrName>style.visibility</p:attrName>
                                        </p:attrNameLst>
                                      </p:cBhvr>
                                      <p:to>
                                        <p:strVal val="visible"/>
                                      </p:to>
                                    </p:set>
                                    <p:animEffect transition="in" filter="fade">
                                      <p:cBhvr>
                                        <p:cTn id="32" dur="1000"/>
                                        <p:tgtEl>
                                          <p:spTgt spid="54"/>
                                        </p:tgtEl>
                                      </p:cBhvr>
                                    </p:animEffect>
                                  </p:childTnLst>
                                </p:cTn>
                              </p:par>
                              <p:par>
                                <p:cTn id="33" presetID="55" presetClass="entr" presetSubtype="0" fill="hold" grpId="0" nodeType="withEffect">
                                  <p:stCondLst>
                                    <p:cond delay="25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1000" fill="hold"/>
                                        <p:tgtEl>
                                          <p:spTgt spid="33"/>
                                        </p:tgtEl>
                                        <p:attrNameLst>
                                          <p:attrName>ppt_w</p:attrName>
                                        </p:attrNameLst>
                                      </p:cBhvr>
                                      <p:tavLst>
                                        <p:tav tm="0">
                                          <p:val>
                                            <p:strVal val="#ppt_w*0.70"/>
                                          </p:val>
                                        </p:tav>
                                        <p:tav tm="100000">
                                          <p:val>
                                            <p:strVal val="#ppt_w"/>
                                          </p:val>
                                        </p:tav>
                                      </p:tavLst>
                                    </p:anim>
                                    <p:anim calcmode="lin" valueType="num">
                                      <p:cBhvr>
                                        <p:cTn id="36" dur="1000" fill="hold"/>
                                        <p:tgtEl>
                                          <p:spTgt spid="33"/>
                                        </p:tgtEl>
                                        <p:attrNameLst>
                                          <p:attrName>ppt_h</p:attrName>
                                        </p:attrNameLst>
                                      </p:cBhvr>
                                      <p:tavLst>
                                        <p:tav tm="0">
                                          <p:val>
                                            <p:strVal val="#ppt_h"/>
                                          </p:val>
                                        </p:tav>
                                        <p:tav tm="100000">
                                          <p:val>
                                            <p:strVal val="#ppt_h"/>
                                          </p:val>
                                        </p:tav>
                                      </p:tavLst>
                                    </p:anim>
                                    <p:animEffect transition="in" filter="fade">
                                      <p:cBhvr>
                                        <p:cTn id="37" dur="1000"/>
                                        <p:tgtEl>
                                          <p:spTgt spid="33"/>
                                        </p:tgtEl>
                                      </p:cBhvr>
                                    </p:animEffect>
                                  </p:childTnLst>
                                </p:cTn>
                              </p:par>
                              <p:par>
                                <p:cTn id="38" presetID="55" presetClass="entr" presetSubtype="0" fill="hold" grpId="0" nodeType="withEffect">
                                  <p:stCondLst>
                                    <p:cond delay="25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1000" fill="hold"/>
                                        <p:tgtEl>
                                          <p:spTgt spid="34"/>
                                        </p:tgtEl>
                                        <p:attrNameLst>
                                          <p:attrName>ppt_w</p:attrName>
                                        </p:attrNameLst>
                                      </p:cBhvr>
                                      <p:tavLst>
                                        <p:tav tm="0">
                                          <p:val>
                                            <p:strVal val="#ppt_w*0.70"/>
                                          </p:val>
                                        </p:tav>
                                        <p:tav tm="100000">
                                          <p:val>
                                            <p:strVal val="#ppt_w"/>
                                          </p:val>
                                        </p:tav>
                                      </p:tavLst>
                                    </p:anim>
                                    <p:anim calcmode="lin" valueType="num">
                                      <p:cBhvr>
                                        <p:cTn id="41" dur="1000" fill="hold"/>
                                        <p:tgtEl>
                                          <p:spTgt spid="34"/>
                                        </p:tgtEl>
                                        <p:attrNameLst>
                                          <p:attrName>ppt_h</p:attrName>
                                        </p:attrNameLst>
                                      </p:cBhvr>
                                      <p:tavLst>
                                        <p:tav tm="0">
                                          <p:val>
                                            <p:strVal val="#ppt_h"/>
                                          </p:val>
                                        </p:tav>
                                        <p:tav tm="100000">
                                          <p:val>
                                            <p:strVal val="#ppt_h"/>
                                          </p:val>
                                        </p:tav>
                                      </p:tavLst>
                                    </p:anim>
                                    <p:animEffect transition="in" filter="fade">
                                      <p:cBhvr>
                                        <p:cTn id="42" dur="1000"/>
                                        <p:tgtEl>
                                          <p:spTgt spid="34"/>
                                        </p:tgtEl>
                                      </p:cBhvr>
                                    </p:animEffect>
                                  </p:childTnLst>
                                </p:cTn>
                              </p:par>
                              <p:par>
                                <p:cTn id="43" presetID="55" presetClass="entr" presetSubtype="0" fill="hold" grpId="0" nodeType="withEffect">
                                  <p:stCondLst>
                                    <p:cond delay="2500"/>
                                  </p:stCondLst>
                                  <p:childTnLst>
                                    <p:set>
                                      <p:cBhvr>
                                        <p:cTn id="44" dur="1" fill="hold">
                                          <p:stCondLst>
                                            <p:cond delay="0"/>
                                          </p:stCondLst>
                                        </p:cTn>
                                        <p:tgtEl>
                                          <p:spTgt spid="31"/>
                                        </p:tgtEl>
                                        <p:attrNameLst>
                                          <p:attrName>style.visibility</p:attrName>
                                        </p:attrNameLst>
                                      </p:cBhvr>
                                      <p:to>
                                        <p:strVal val="visible"/>
                                      </p:to>
                                    </p:set>
                                    <p:anim calcmode="lin" valueType="num">
                                      <p:cBhvr>
                                        <p:cTn id="45" dur="1000" fill="hold"/>
                                        <p:tgtEl>
                                          <p:spTgt spid="31"/>
                                        </p:tgtEl>
                                        <p:attrNameLst>
                                          <p:attrName>ppt_w</p:attrName>
                                        </p:attrNameLst>
                                      </p:cBhvr>
                                      <p:tavLst>
                                        <p:tav tm="0">
                                          <p:val>
                                            <p:strVal val="#ppt_w*0.70"/>
                                          </p:val>
                                        </p:tav>
                                        <p:tav tm="100000">
                                          <p:val>
                                            <p:strVal val="#ppt_w"/>
                                          </p:val>
                                        </p:tav>
                                      </p:tavLst>
                                    </p:anim>
                                    <p:anim calcmode="lin" valueType="num">
                                      <p:cBhvr>
                                        <p:cTn id="46" dur="1000" fill="hold"/>
                                        <p:tgtEl>
                                          <p:spTgt spid="31"/>
                                        </p:tgtEl>
                                        <p:attrNameLst>
                                          <p:attrName>ppt_h</p:attrName>
                                        </p:attrNameLst>
                                      </p:cBhvr>
                                      <p:tavLst>
                                        <p:tav tm="0">
                                          <p:val>
                                            <p:strVal val="#ppt_h"/>
                                          </p:val>
                                        </p:tav>
                                        <p:tav tm="100000">
                                          <p:val>
                                            <p:strVal val="#ppt_h"/>
                                          </p:val>
                                        </p:tav>
                                      </p:tavLst>
                                    </p:anim>
                                    <p:animEffect transition="in" filter="fade">
                                      <p:cBhvr>
                                        <p:cTn id="47" dur="1000"/>
                                        <p:tgtEl>
                                          <p:spTgt spid="31"/>
                                        </p:tgtEl>
                                      </p:cBhvr>
                                    </p:animEffect>
                                  </p:childTnLst>
                                </p:cTn>
                              </p:par>
                              <p:par>
                                <p:cTn id="48" presetID="55" presetClass="entr" presetSubtype="0" fill="hold" grpId="0" nodeType="withEffect">
                                  <p:stCondLst>
                                    <p:cond delay="3500"/>
                                  </p:stCondLst>
                                  <p:childTnLst>
                                    <p:set>
                                      <p:cBhvr>
                                        <p:cTn id="49" dur="1" fill="hold">
                                          <p:stCondLst>
                                            <p:cond delay="0"/>
                                          </p:stCondLst>
                                        </p:cTn>
                                        <p:tgtEl>
                                          <p:spTgt spid="35"/>
                                        </p:tgtEl>
                                        <p:attrNameLst>
                                          <p:attrName>style.visibility</p:attrName>
                                        </p:attrNameLst>
                                      </p:cBhvr>
                                      <p:to>
                                        <p:strVal val="visible"/>
                                      </p:to>
                                    </p:set>
                                    <p:anim calcmode="lin" valueType="num">
                                      <p:cBhvr>
                                        <p:cTn id="50" dur="1000" fill="hold"/>
                                        <p:tgtEl>
                                          <p:spTgt spid="35"/>
                                        </p:tgtEl>
                                        <p:attrNameLst>
                                          <p:attrName>ppt_w</p:attrName>
                                        </p:attrNameLst>
                                      </p:cBhvr>
                                      <p:tavLst>
                                        <p:tav tm="0">
                                          <p:val>
                                            <p:strVal val="#ppt_w*0.70"/>
                                          </p:val>
                                        </p:tav>
                                        <p:tav tm="100000">
                                          <p:val>
                                            <p:strVal val="#ppt_w"/>
                                          </p:val>
                                        </p:tav>
                                      </p:tavLst>
                                    </p:anim>
                                    <p:anim calcmode="lin" valueType="num">
                                      <p:cBhvr>
                                        <p:cTn id="51" dur="1000" fill="hold"/>
                                        <p:tgtEl>
                                          <p:spTgt spid="35"/>
                                        </p:tgtEl>
                                        <p:attrNameLst>
                                          <p:attrName>ppt_h</p:attrName>
                                        </p:attrNameLst>
                                      </p:cBhvr>
                                      <p:tavLst>
                                        <p:tav tm="0">
                                          <p:val>
                                            <p:strVal val="#ppt_h"/>
                                          </p:val>
                                        </p:tav>
                                        <p:tav tm="100000">
                                          <p:val>
                                            <p:strVal val="#ppt_h"/>
                                          </p:val>
                                        </p:tav>
                                      </p:tavLst>
                                    </p:anim>
                                    <p:animEffect transition="in" filter="fade">
                                      <p:cBhvr>
                                        <p:cTn id="52" dur="1000"/>
                                        <p:tgtEl>
                                          <p:spTgt spid="35"/>
                                        </p:tgtEl>
                                      </p:cBhvr>
                                    </p:animEffect>
                                  </p:childTnLst>
                                </p:cTn>
                              </p:par>
                              <p:par>
                                <p:cTn id="53" presetID="55" presetClass="entr" presetSubtype="0" fill="hold" grpId="0" nodeType="withEffect">
                                  <p:stCondLst>
                                    <p:cond delay="3500"/>
                                  </p:stCondLst>
                                  <p:childTnLst>
                                    <p:set>
                                      <p:cBhvr>
                                        <p:cTn id="54" dur="1" fill="hold">
                                          <p:stCondLst>
                                            <p:cond delay="0"/>
                                          </p:stCondLst>
                                        </p:cTn>
                                        <p:tgtEl>
                                          <p:spTgt spid="38"/>
                                        </p:tgtEl>
                                        <p:attrNameLst>
                                          <p:attrName>style.visibility</p:attrName>
                                        </p:attrNameLst>
                                      </p:cBhvr>
                                      <p:to>
                                        <p:strVal val="visible"/>
                                      </p:to>
                                    </p:set>
                                    <p:anim calcmode="lin" valueType="num">
                                      <p:cBhvr>
                                        <p:cTn id="55" dur="1000" fill="hold"/>
                                        <p:tgtEl>
                                          <p:spTgt spid="38"/>
                                        </p:tgtEl>
                                        <p:attrNameLst>
                                          <p:attrName>ppt_w</p:attrName>
                                        </p:attrNameLst>
                                      </p:cBhvr>
                                      <p:tavLst>
                                        <p:tav tm="0">
                                          <p:val>
                                            <p:strVal val="#ppt_w*0.70"/>
                                          </p:val>
                                        </p:tav>
                                        <p:tav tm="100000">
                                          <p:val>
                                            <p:strVal val="#ppt_w"/>
                                          </p:val>
                                        </p:tav>
                                      </p:tavLst>
                                    </p:anim>
                                    <p:anim calcmode="lin" valueType="num">
                                      <p:cBhvr>
                                        <p:cTn id="56" dur="1000" fill="hold"/>
                                        <p:tgtEl>
                                          <p:spTgt spid="38"/>
                                        </p:tgtEl>
                                        <p:attrNameLst>
                                          <p:attrName>ppt_h</p:attrName>
                                        </p:attrNameLst>
                                      </p:cBhvr>
                                      <p:tavLst>
                                        <p:tav tm="0">
                                          <p:val>
                                            <p:strVal val="#ppt_h"/>
                                          </p:val>
                                        </p:tav>
                                        <p:tav tm="100000">
                                          <p:val>
                                            <p:strVal val="#ppt_h"/>
                                          </p:val>
                                        </p:tav>
                                      </p:tavLst>
                                    </p:anim>
                                    <p:animEffect transition="in" filter="fade">
                                      <p:cBhvr>
                                        <p:cTn id="57" dur="1000"/>
                                        <p:tgtEl>
                                          <p:spTgt spid="38"/>
                                        </p:tgtEl>
                                      </p:cBhvr>
                                    </p:animEffect>
                                  </p:childTnLst>
                                </p:cTn>
                              </p:par>
                              <p:par>
                                <p:cTn id="58" presetID="55" presetClass="entr" presetSubtype="0" fill="hold" grpId="0" nodeType="withEffect">
                                  <p:stCondLst>
                                    <p:cond delay="3500"/>
                                  </p:stCondLst>
                                  <p:childTnLst>
                                    <p:set>
                                      <p:cBhvr>
                                        <p:cTn id="59" dur="1" fill="hold">
                                          <p:stCondLst>
                                            <p:cond delay="0"/>
                                          </p:stCondLst>
                                        </p:cTn>
                                        <p:tgtEl>
                                          <p:spTgt spid="37"/>
                                        </p:tgtEl>
                                        <p:attrNameLst>
                                          <p:attrName>style.visibility</p:attrName>
                                        </p:attrNameLst>
                                      </p:cBhvr>
                                      <p:to>
                                        <p:strVal val="visible"/>
                                      </p:to>
                                    </p:set>
                                    <p:anim calcmode="lin" valueType="num">
                                      <p:cBhvr>
                                        <p:cTn id="60" dur="1000" fill="hold"/>
                                        <p:tgtEl>
                                          <p:spTgt spid="37"/>
                                        </p:tgtEl>
                                        <p:attrNameLst>
                                          <p:attrName>ppt_w</p:attrName>
                                        </p:attrNameLst>
                                      </p:cBhvr>
                                      <p:tavLst>
                                        <p:tav tm="0">
                                          <p:val>
                                            <p:strVal val="#ppt_w*0.70"/>
                                          </p:val>
                                        </p:tav>
                                        <p:tav tm="100000">
                                          <p:val>
                                            <p:strVal val="#ppt_w"/>
                                          </p:val>
                                        </p:tav>
                                      </p:tavLst>
                                    </p:anim>
                                    <p:anim calcmode="lin" valueType="num">
                                      <p:cBhvr>
                                        <p:cTn id="61" dur="1000" fill="hold"/>
                                        <p:tgtEl>
                                          <p:spTgt spid="37"/>
                                        </p:tgtEl>
                                        <p:attrNameLst>
                                          <p:attrName>ppt_h</p:attrName>
                                        </p:attrNameLst>
                                      </p:cBhvr>
                                      <p:tavLst>
                                        <p:tav tm="0">
                                          <p:val>
                                            <p:strVal val="#ppt_h"/>
                                          </p:val>
                                        </p:tav>
                                        <p:tav tm="100000">
                                          <p:val>
                                            <p:strVal val="#ppt_h"/>
                                          </p:val>
                                        </p:tav>
                                      </p:tavLst>
                                    </p:anim>
                                    <p:animEffect transition="in" filter="fade">
                                      <p:cBhvr>
                                        <p:cTn id="62" dur="1000"/>
                                        <p:tgtEl>
                                          <p:spTgt spid="37"/>
                                        </p:tgtEl>
                                      </p:cBhvr>
                                    </p:animEffect>
                                  </p:childTnLst>
                                </p:cTn>
                              </p:par>
                              <p:par>
                                <p:cTn id="63" presetID="55" presetClass="entr" presetSubtype="0" fill="hold" grpId="0" nodeType="withEffect">
                                  <p:stCondLst>
                                    <p:cond delay="4500"/>
                                  </p:stCondLst>
                                  <p:childTnLst>
                                    <p:set>
                                      <p:cBhvr>
                                        <p:cTn id="64" dur="1" fill="hold">
                                          <p:stCondLst>
                                            <p:cond delay="0"/>
                                          </p:stCondLst>
                                        </p:cTn>
                                        <p:tgtEl>
                                          <p:spTgt spid="41"/>
                                        </p:tgtEl>
                                        <p:attrNameLst>
                                          <p:attrName>style.visibility</p:attrName>
                                        </p:attrNameLst>
                                      </p:cBhvr>
                                      <p:to>
                                        <p:strVal val="visible"/>
                                      </p:to>
                                    </p:set>
                                    <p:anim calcmode="lin" valueType="num">
                                      <p:cBhvr>
                                        <p:cTn id="65" dur="1000" fill="hold"/>
                                        <p:tgtEl>
                                          <p:spTgt spid="41"/>
                                        </p:tgtEl>
                                        <p:attrNameLst>
                                          <p:attrName>ppt_w</p:attrName>
                                        </p:attrNameLst>
                                      </p:cBhvr>
                                      <p:tavLst>
                                        <p:tav tm="0">
                                          <p:val>
                                            <p:strVal val="#ppt_w*0.70"/>
                                          </p:val>
                                        </p:tav>
                                        <p:tav tm="100000">
                                          <p:val>
                                            <p:strVal val="#ppt_w"/>
                                          </p:val>
                                        </p:tav>
                                      </p:tavLst>
                                    </p:anim>
                                    <p:anim calcmode="lin" valueType="num">
                                      <p:cBhvr>
                                        <p:cTn id="66" dur="1000" fill="hold"/>
                                        <p:tgtEl>
                                          <p:spTgt spid="41"/>
                                        </p:tgtEl>
                                        <p:attrNameLst>
                                          <p:attrName>ppt_h</p:attrName>
                                        </p:attrNameLst>
                                      </p:cBhvr>
                                      <p:tavLst>
                                        <p:tav tm="0">
                                          <p:val>
                                            <p:strVal val="#ppt_h"/>
                                          </p:val>
                                        </p:tav>
                                        <p:tav tm="100000">
                                          <p:val>
                                            <p:strVal val="#ppt_h"/>
                                          </p:val>
                                        </p:tav>
                                      </p:tavLst>
                                    </p:anim>
                                    <p:animEffect transition="in" filter="fade">
                                      <p:cBhvr>
                                        <p:cTn id="67" dur="1000"/>
                                        <p:tgtEl>
                                          <p:spTgt spid="41"/>
                                        </p:tgtEl>
                                      </p:cBhvr>
                                    </p:animEffect>
                                  </p:childTnLst>
                                </p:cTn>
                              </p:par>
                              <p:par>
                                <p:cTn id="68" presetID="55" presetClass="entr" presetSubtype="0" fill="hold" grpId="0" nodeType="withEffect">
                                  <p:stCondLst>
                                    <p:cond delay="4500"/>
                                  </p:stCondLst>
                                  <p:childTnLst>
                                    <p:set>
                                      <p:cBhvr>
                                        <p:cTn id="69" dur="1" fill="hold">
                                          <p:stCondLst>
                                            <p:cond delay="0"/>
                                          </p:stCondLst>
                                        </p:cTn>
                                        <p:tgtEl>
                                          <p:spTgt spid="39"/>
                                        </p:tgtEl>
                                        <p:attrNameLst>
                                          <p:attrName>style.visibility</p:attrName>
                                        </p:attrNameLst>
                                      </p:cBhvr>
                                      <p:to>
                                        <p:strVal val="visible"/>
                                      </p:to>
                                    </p:set>
                                    <p:anim calcmode="lin" valueType="num">
                                      <p:cBhvr>
                                        <p:cTn id="70" dur="1000" fill="hold"/>
                                        <p:tgtEl>
                                          <p:spTgt spid="39"/>
                                        </p:tgtEl>
                                        <p:attrNameLst>
                                          <p:attrName>ppt_w</p:attrName>
                                        </p:attrNameLst>
                                      </p:cBhvr>
                                      <p:tavLst>
                                        <p:tav tm="0">
                                          <p:val>
                                            <p:strVal val="#ppt_w*0.70"/>
                                          </p:val>
                                        </p:tav>
                                        <p:tav tm="100000">
                                          <p:val>
                                            <p:strVal val="#ppt_w"/>
                                          </p:val>
                                        </p:tav>
                                      </p:tavLst>
                                    </p:anim>
                                    <p:anim calcmode="lin" valueType="num">
                                      <p:cBhvr>
                                        <p:cTn id="71" dur="1000" fill="hold"/>
                                        <p:tgtEl>
                                          <p:spTgt spid="39"/>
                                        </p:tgtEl>
                                        <p:attrNameLst>
                                          <p:attrName>ppt_h</p:attrName>
                                        </p:attrNameLst>
                                      </p:cBhvr>
                                      <p:tavLst>
                                        <p:tav tm="0">
                                          <p:val>
                                            <p:strVal val="#ppt_h"/>
                                          </p:val>
                                        </p:tav>
                                        <p:tav tm="100000">
                                          <p:val>
                                            <p:strVal val="#ppt_h"/>
                                          </p:val>
                                        </p:tav>
                                      </p:tavLst>
                                    </p:anim>
                                    <p:animEffect transition="in" filter="fade">
                                      <p:cBhvr>
                                        <p:cTn id="72" dur="1000"/>
                                        <p:tgtEl>
                                          <p:spTgt spid="39"/>
                                        </p:tgtEl>
                                      </p:cBhvr>
                                    </p:animEffect>
                                  </p:childTnLst>
                                </p:cTn>
                              </p:par>
                              <p:par>
                                <p:cTn id="73" presetID="55" presetClass="entr" presetSubtype="0" fill="hold" grpId="0" nodeType="withEffect">
                                  <p:stCondLst>
                                    <p:cond delay="4500"/>
                                  </p:stCondLst>
                                  <p:childTnLst>
                                    <p:set>
                                      <p:cBhvr>
                                        <p:cTn id="74" dur="1" fill="hold">
                                          <p:stCondLst>
                                            <p:cond delay="0"/>
                                          </p:stCondLst>
                                        </p:cTn>
                                        <p:tgtEl>
                                          <p:spTgt spid="40"/>
                                        </p:tgtEl>
                                        <p:attrNameLst>
                                          <p:attrName>style.visibility</p:attrName>
                                        </p:attrNameLst>
                                      </p:cBhvr>
                                      <p:to>
                                        <p:strVal val="visible"/>
                                      </p:to>
                                    </p:set>
                                    <p:anim calcmode="lin" valueType="num">
                                      <p:cBhvr>
                                        <p:cTn id="75" dur="1000" fill="hold"/>
                                        <p:tgtEl>
                                          <p:spTgt spid="40"/>
                                        </p:tgtEl>
                                        <p:attrNameLst>
                                          <p:attrName>ppt_w</p:attrName>
                                        </p:attrNameLst>
                                      </p:cBhvr>
                                      <p:tavLst>
                                        <p:tav tm="0">
                                          <p:val>
                                            <p:strVal val="#ppt_w*0.70"/>
                                          </p:val>
                                        </p:tav>
                                        <p:tav tm="100000">
                                          <p:val>
                                            <p:strVal val="#ppt_w"/>
                                          </p:val>
                                        </p:tav>
                                      </p:tavLst>
                                    </p:anim>
                                    <p:anim calcmode="lin" valueType="num">
                                      <p:cBhvr>
                                        <p:cTn id="76" dur="1000" fill="hold"/>
                                        <p:tgtEl>
                                          <p:spTgt spid="40"/>
                                        </p:tgtEl>
                                        <p:attrNameLst>
                                          <p:attrName>ppt_h</p:attrName>
                                        </p:attrNameLst>
                                      </p:cBhvr>
                                      <p:tavLst>
                                        <p:tav tm="0">
                                          <p:val>
                                            <p:strVal val="#ppt_h"/>
                                          </p:val>
                                        </p:tav>
                                        <p:tav tm="100000">
                                          <p:val>
                                            <p:strVal val="#ppt_h"/>
                                          </p:val>
                                        </p:tav>
                                      </p:tavLst>
                                    </p:anim>
                                    <p:animEffect transition="in" filter="fade">
                                      <p:cBhvr>
                                        <p:cTn id="77"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1" grpId="0" animBg="1"/>
      <p:bldP spid="33" grpId="0" animBg="1"/>
      <p:bldP spid="34" grpId="0" animBg="1"/>
      <p:bldP spid="35" grpId="0" animBg="1"/>
      <p:bldP spid="37" grpId="0" animBg="1"/>
      <p:bldP spid="38" grpId="0" animBg="1"/>
      <p:bldP spid="39" grpId="0" animBg="1"/>
      <p:bldP spid="40" grpId="0" animBg="1"/>
      <p:bldP spid="4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a:extLst>
              <a:ext uri="{FF2B5EF4-FFF2-40B4-BE49-F238E27FC236}">
                <a16:creationId xmlns:a16="http://schemas.microsoft.com/office/drawing/2014/main" id="{A1461C01-8D5A-43F1-B819-7C5C2FBCBA38}"/>
              </a:ext>
            </a:extLst>
          </p:cNvPr>
          <p:cNvGrpSpPr/>
          <p:nvPr/>
        </p:nvGrpSpPr>
        <p:grpSpPr>
          <a:xfrm rot="13768274">
            <a:off x="9555263" y="2837408"/>
            <a:ext cx="4211668" cy="5115870"/>
            <a:chOff x="5668775" y="1917931"/>
            <a:chExt cx="790769" cy="960539"/>
          </a:xfrm>
        </p:grpSpPr>
        <p:sp>
          <p:nvSpPr>
            <p:cNvPr id="121" name="Freeform: Shape 120">
              <a:extLst>
                <a:ext uri="{FF2B5EF4-FFF2-40B4-BE49-F238E27FC236}">
                  <a16:creationId xmlns:a16="http://schemas.microsoft.com/office/drawing/2014/main" id="{66CC600C-FCCD-4E3B-9620-ABB54DD5D49C}"/>
                </a:ext>
              </a:extLst>
            </p:cNvPr>
            <p:cNvSpPr/>
            <p:nvPr/>
          </p:nvSpPr>
          <p:spPr>
            <a:xfrm>
              <a:off x="5937426" y="1917931"/>
              <a:ext cx="251927" cy="251927"/>
            </a:xfrm>
            <a:custGeom>
              <a:avLst/>
              <a:gdLst>
                <a:gd name="connsiteX0" fmla="*/ 257525 w 251926"/>
                <a:gd name="connsiteY0" fmla="*/ 128902 h 251926"/>
                <a:gd name="connsiteX1" fmla="*/ 128763 w 251926"/>
                <a:gd name="connsiteY1" fmla="*/ 257805 h 251926"/>
                <a:gd name="connsiteX2" fmla="*/ 0 w 251926"/>
                <a:gd name="connsiteY2" fmla="*/ 128902 h 251926"/>
                <a:gd name="connsiteX3" fmla="*/ 128763 w 251926"/>
                <a:gd name="connsiteY3" fmla="*/ 0 h 251926"/>
                <a:gd name="connsiteX4" fmla="*/ 257525 w 251926"/>
                <a:gd name="connsiteY4" fmla="*/ 128902 h 251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26" h="251926">
                  <a:moveTo>
                    <a:pt x="257525" y="128902"/>
                  </a:moveTo>
                  <a:cubicBezTo>
                    <a:pt x="257525" y="200093"/>
                    <a:pt x="199876" y="257805"/>
                    <a:pt x="128763" y="257805"/>
                  </a:cubicBezTo>
                  <a:cubicBezTo>
                    <a:pt x="57649" y="257805"/>
                    <a:pt x="0" y="200093"/>
                    <a:pt x="0" y="128902"/>
                  </a:cubicBezTo>
                  <a:cubicBezTo>
                    <a:pt x="0" y="57711"/>
                    <a:pt x="57649" y="0"/>
                    <a:pt x="128763" y="0"/>
                  </a:cubicBezTo>
                  <a:cubicBezTo>
                    <a:pt x="199876" y="0"/>
                    <a:pt x="257525" y="57711"/>
                    <a:pt x="257525" y="128902"/>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B4349ADA-1798-457B-AEDE-FB93BD0981F0}"/>
                </a:ext>
              </a:extLst>
            </p:cNvPr>
            <p:cNvSpPr/>
            <p:nvPr/>
          </p:nvSpPr>
          <p:spPr>
            <a:xfrm>
              <a:off x="5929519" y="1930877"/>
              <a:ext cx="272920" cy="272920"/>
            </a:xfrm>
            <a:custGeom>
              <a:avLst/>
              <a:gdLst>
                <a:gd name="connsiteX0" fmla="*/ 273340 w 272920"/>
                <a:gd name="connsiteY0" fmla="*/ 136810 h 272920"/>
                <a:gd name="connsiteX1" fmla="*/ 136670 w 272920"/>
                <a:gd name="connsiteY1" fmla="*/ 273620 h 272920"/>
                <a:gd name="connsiteX2" fmla="*/ 0 w 272920"/>
                <a:gd name="connsiteY2" fmla="*/ 136810 h 272920"/>
                <a:gd name="connsiteX3" fmla="*/ 136670 w 272920"/>
                <a:gd name="connsiteY3" fmla="*/ 0 h 272920"/>
                <a:gd name="connsiteX4" fmla="*/ 273340 w 272920"/>
                <a:gd name="connsiteY4" fmla="*/ 136810 h 27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920" h="272920">
                  <a:moveTo>
                    <a:pt x="273340" y="136810"/>
                  </a:moveTo>
                  <a:cubicBezTo>
                    <a:pt x="273340" y="212368"/>
                    <a:pt x="212151" y="273620"/>
                    <a:pt x="136670" y="273620"/>
                  </a:cubicBezTo>
                  <a:cubicBezTo>
                    <a:pt x="61189" y="273620"/>
                    <a:pt x="0" y="212368"/>
                    <a:pt x="0" y="136810"/>
                  </a:cubicBezTo>
                  <a:cubicBezTo>
                    <a:pt x="0" y="61252"/>
                    <a:pt x="61189" y="0"/>
                    <a:pt x="136670" y="0"/>
                  </a:cubicBezTo>
                  <a:cubicBezTo>
                    <a:pt x="212151" y="0"/>
                    <a:pt x="273340" y="61252"/>
                    <a:pt x="273340" y="136810"/>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73AEF7E3-4D8D-4096-AFA9-594982854F48}"/>
                </a:ext>
              </a:extLst>
            </p:cNvPr>
            <p:cNvSpPr/>
            <p:nvPr/>
          </p:nvSpPr>
          <p:spPr>
            <a:xfrm>
              <a:off x="5920421" y="1942773"/>
              <a:ext cx="286916" cy="286916"/>
            </a:xfrm>
            <a:custGeom>
              <a:avLst/>
              <a:gdLst>
                <a:gd name="connsiteX0" fmla="*/ 291535 w 286916"/>
                <a:gd name="connsiteY0" fmla="*/ 145837 h 286916"/>
                <a:gd name="connsiteX1" fmla="*/ 145768 w 286916"/>
                <a:gd name="connsiteY1" fmla="*/ 291675 h 286916"/>
                <a:gd name="connsiteX2" fmla="*/ 0 w 286916"/>
                <a:gd name="connsiteY2" fmla="*/ 145837 h 286916"/>
                <a:gd name="connsiteX3" fmla="*/ 145768 w 286916"/>
                <a:gd name="connsiteY3" fmla="*/ 0 h 286916"/>
                <a:gd name="connsiteX4" fmla="*/ 291535 w 286916"/>
                <a:gd name="connsiteY4" fmla="*/ 145837 h 28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16" h="286916">
                  <a:moveTo>
                    <a:pt x="291535" y="145837"/>
                  </a:moveTo>
                  <a:cubicBezTo>
                    <a:pt x="291535" y="226381"/>
                    <a:pt x="226273" y="291675"/>
                    <a:pt x="145768" y="291675"/>
                  </a:cubicBezTo>
                  <a:cubicBezTo>
                    <a:pt x="65262" y="291675"/>
                    <a:pt x="0" y="226381"/>
                    <a:pt x="0" y="145837"/>
                  </a:cubicBezTo>
                  <a:cubicBezTo>
                    <a:pt x="0" y="65294"/>
                    <a:pt x="65262" y="0"/>
                    <a:pt x="145768" y="0"/>
                  </a:cubicBezTo>
                  <a:cubicBezTo>
                    <a:pt x="226273" y="0"/>
                    <a:pt x="291535" y="65294"/>
                    <a:pt x="291535" y="145837"/>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B7622FB1-555C-482F-B12B-38CDCDE40BEF}"/>
                </a:ext>
              </a:extLst>
            </p:cNvPr>
            <p:cNvSpPr/>
            <p:nvPr/>
          </p:nvSpPr>
          <p:spPr>
            <a:xfrm>
              <a:off x="5910357" y="1953493"/>
              <a:ext cx="307910" cy="307910"/>
            </a:xfrm>
            <a:custGeom>
              <a:avLst/>
              <a:gdLst>
                <a:gd name="connsiteX0" fmla="*/ 306358 w 307910"/>
                <a:gd name="connsiteY0" fmla="*/ 196140 h 307910"/>
                <a:gd name="connsiteX1" fmla="*/ 115664 w 307910"/>
                <a:gd name="connsiteY1" fmla="*/ 306568 h 307910"/>
                <a:gd name="connsiteX2" fmla="*/ 5306 w 307910"/>
                <a:gd name="connsiteY2" fmla="*/ 115733 h 307910"/>
                <a:gd name="connsiteX3" fmla="*/ 196000 w 307910"/>
                <a:gd name="connsiteY3" fmla="*/ 5306 h 307910"/>
                <a:gd name="connsiteX4" fmla="*/ 306358 w 307910"/>
                <a:gd name="connsiteY4" fmla="*/ 196140 h 307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910" h="307910">
                  <a:moveTo>
                    <a:pt x="306358" y="196140"/>
                  </a:moveTo>
                  <a:cubicBezTo>
                    <a:pt x="284174" y="279346"/>
                    <a:pt x="198799" y="328751"/>
                    <a:pt x="115664" y="306568"/>
                  </a:cubicBezTo>
                  <a:cubicBezTo>
                    <a:pt x="32528" y="284384"/>
                    <a:pt x="-16878" y="198939"/>
                    <a:pt x="5306" y="115733"/>
                  </a:cubicBezTo>
                  <a:cubicBezTo>
                    <a:pt x="27489" y="32527"/>
                    <a:pt x="112864" y="-16878"/>
                    <a:pt x="196000" y="5306"/>
                  </a:cubicBezTo>
                  <a:cubicBezTo>
                    <a:pt x="279066" y="27489"/>
                    <a:pt x="328472" y="112934"/>
                    <a:pt x="306358" y="196140"/>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C90D7FCE-86BD-468C-BF12-81211EC3EF16}"/>
                </a:ext>
              </a:extLst>
            </p:cNvPr>
            <p:cNvSpPr/>
            <p:nvPr/>
          </p:nvSpPr>
          <p:spPr>
            <a:xfrm>
              <a:off x="5899363" y="1963423"/>
              <a:ext cx="328904" cy="328904"/>
            </a:xfrm>
            <a:custGeom>
              <a:avLst/>
              <a:gdLst>
                <a:gd name="connsiteX0" fmla="*/ 333449 w 328904"/>
                <a:gd name="connsiteY0" fmla="*/ 166691 h 328904"/>
                <a:gd name="connsiteX1" fmla="*/ 167033 w 328904"/>
                <a:gd name="connsiteY1" fmla="*/ 333589 h 328904"/>
                <a:gd name="connsiteX2" fmla="*/ 206 w 328904"/>
                <a:gd name="connsiteY2" fmla="*/ 167103 h 328904"/>
                <a:gd name="connsiteX3" fmla="*/ 166621 w 328904"/>
                <a:gd name="connsiteY3" fmla="*/ 206 h 328904"/>
                <a:gd name="connsiteX4" fmla="*/ 333449 w 328904"/>
                <a:gd name="connsiteY4" fmla="*/ 166691 h 328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904" h="328904">
                  <a:moveTo>
                    <a:pt x="333449" y="166691"/>
                  </a:moveTo>
                  <a:cubicBezTo>
                    <a:pt x="333562" y="258753"/>
                    <a:pt x="259056" y="333475"/>
                    <a:pt x="167033" y="333589"/>
                  </a:cubicBezTo>
                  <a:cubicBezTo>
                    <a:pt x="75011" y="333702"/>
                    <a:pt x="320" y="259164"/>
                    <a:pt x="206" y="167103"/>
                  </a:cubicBezTo>
                  <a:cubicBezTo>
                    <a:pt x="92" y="75042"/>
                    <a:pt x="74599" y="320"/>
                    <a:pt x="166621" y="206"/>
                  </a:cubicBezTo>
                  <a:cubicBezTo>
                    <a:pt x="258644" y="92"/>
                    <a:pt x="333335" y="74630"/>
                    <a:pt x="333449" y="16669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3408D855-8535-4B9F-A881-B2FB4B2A6A5F}"/>
                </a:ext>
              </a:extLst>
            </p:cNvPr>
            <p:cNvSpPr/>
            <p:nvPr/>
          </p:nvSpPr>
          <p:spPr>
            <a:xfrm>
              <a:off x="5887864" y="1972847"/>
              <a:ext cx="349898" cy="349898"/>
            </a:xfrm>
            <a:custGeom>
              <a:avLst/>
              <a:gdLst>
                <a:gd name="connsiteX0" fmla="*/ 356425 w 349897"/>
                <a:gd name="connsiteY0" fmla="*/ 178168 h 349897"/>
                <a:gd name="connsiteX1" fmla="*/ 178556 w 349897"/>
                <a:gd name="connsiteY1" fmla="*/ 356565 h 349897"/>
                <a:gd name="connsiteX2" fmla="*/ 229 w 349897"/>
                <a:gd name="connsiteY2" fmla="*/ 178626 h 349897"/>
                <a:gd name="connsiteX3" fmla="*/ 178098 w 349897"/>
                <a:gd name="connsiteY3" fmla="*/ 229 h 349897"/>
                <a:gd name="connsiteX4" fmla="*/ 356425 w 349897"/>
                <a:gd name="connsiteY4" fmla="*/ 178168 h 349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97" h="349897">
                  <a:moveTo>
                    <a:pt x="356425" y="178168"/>
                  </a:moveTo>
                  <a:cubicBezTo>
                    <a:pt x="356552" y="276567"/>
                    <a:pt x="276917" y="356439"/>
                    <a:pt x="178556" y="356565"/>
                  </a:cubicBezTo>
                  <a:cubicBezTo>
                    <a:pt x="80196" y="356692"/>
                    <a:pt x="356" y="277026"/>
                    <a:pt x="229" y="178626"/>
                  </a:cubicBezTo>
                  <a:cubicBezTo>
                    <a:pt x="102" y="80227"/>
                    <a:pt x="79737" y="356"/>
                    <a:pt x="178098" y="229"/>
                  </a:cubicBezTo>
                  <a:cubicBezTo>
                    <a:pt x="276459" y="103"/>
                    <a:pt x="356299" y="79769"/>
                    <a:pt x="356425" y="178168"/>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7" name="Freeform: Shape 126">
              <a:extLst>
                <a:ext uri="{FF2B5EF4-FFF2-40B4-BE49-F238E27FC236}">
                  <a16:creationId xmlns:a16="http://schemas.microsoft.com/office/drawing/2014/main" id="{75DD1E25-344E-4B0B-82C4-557945D0C99E}"/>
                </a:ext>
              </a:extLst>
            </p:cNvPr>
            <p:cNvSpPr/>
            <p:nvPr/>
          </p:nvSpPr>
          <p:spPr>
            <a:xfrm>
              <a:off x="5876124" y="1981892"/>
              <a:ext cx="377890" cy="377890"/>
            </a:xfrm>
            <a:custGeom>
              <a:avLst/>
              <a:gdLst>
                <a:gd name="connsiteX0" fmla="*/ 380129 w 377889"/>
                <a:gd name="connsiteY0" fmla="*/ 190205 h 377889"/>
                <a:gd name="connsiteX1" fmla="*/ 190065 w 377889"/>
                <a:gd name="connsiteY1" fmla="*/ 380409 h 377889"/>
                <a:gd name="connsiteX2" fmla="*/ 0 w 377889"/>
                <a:gd name="connsiteY2" fmla="*/ 190205 h 377889"/>
                <a:gd name="connsiteX3" fmla="*/ 190065 w 377889"/>
                <a:gd name="connsiteY3" fmla="*/ 0 h 377889"/>
                <a:gd name="connsiteX4" fmla="*/ 380129 w 377889"/>
                <a:gd name="connsiteY4" fmla="*/ 190205 h 377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89" h="377889">
                  <a:moveTo>
                    <a:pt x="380129" y="190205"/>
                  </a:moveTo>
                  <a:cubicBezTo>
                    <a:pt x="380129" y="295252"/>
                    <a:pt x="295034" y="380409"/>
                    <a:pt x="190065" y="380409"/>
                  </a:cubicBezTo>
                  <a:cubicBezTo>
                    <a:pt x="85095" y="380409"/>
                    <a:pt x="0" y="295252"/>
                    <a:pt x="0" y="190205"/>
                  </a:cubicBezTo>
                  <a:cubicBezTo>
                    <a:pt x="0" y="85158"/>
                    <a:pt x="85095" y="0"/>
                    <a:pt x="190065" y="0"/>
                  </a:cubicBezTo>
                  <a:cubicBezTo>
                    <a:pt x="295034" y="0"/>
                    <a:pt x="380129" y="85158"/>
                    <a:pt x="380129" y="190205"/>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8" name="Freeform: Shape 127">
              <a:extLst>
                <a:ext uri="{FF2B5EF4-FFF2-40B4-BE49-F238E27FC236}">
                  <a16:creationId xmlns:a16="http://schemas.microsoft.com/office/drawing/2014/main" id="{C0D0C9FF-1CA2-458B-BA7D-80F32472A407}"/>
                </a:ext>
              </a:extLst>
            </p:cNvPr>
            <p:cNvSpPr/>
            <p:nvPr/>
          </p:nvSpPr>
          <p:spPr>
            <a:xfrm>
              <a:off x="5863738" y="1990360"/>
              <a:ext cx="398884" cy="398884"/>
            </a:xfrm>
            <a:custGeom>
              <a:avLst/>
              <a:gdLst>
                <a:gd name="connsiteX0" fmla="*/ 404902 w 398883"/>
                <a:gd name="connsiteY0" fmla="*/ 202661 h 398883"/>
                <a:gd name="connsiteX1" fmla="*/ 202451 w 398883"/>
                <a:gd name="connsiteY1" fmla="*/ 405322 h 398883"/>
                <a:gd name="connsiteX2" fmla="*/ 0 w 398883"/>
                <a:gd name="connsiteY2" fmla="*/ 202661 h 398883"/>
                <a:gd name="connsiteX3" fmla="*/ 202451 w 398883"/>
                <a:gd name="connsiteY3" fmla="*/ 0 h 398883"/>
                <a:gd name="connsiteX4" fmla="*/ 404902 w 398883"/>
                <a:gd name="connsiteY4" fmla="*/ 202661 h 398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883" h="398883">
                  <a:moveTo>
                    <a:pt x="404902" y="202661"/>
                  </a:moveTo>
                  <a:cubicBezTo>
                    <a:pt x="404902" y="314588"/>
                    <a:pt x="314262" y="405322"/>
                    <a:pt x="202451" y="405322"/>
                  </a:cubicBezTo>
                  <a:cubicBezTo>
                    <a:pt x="90641" y="405322"/>
                    <a:pt x="0" y="314588"/>
                    <a:pt x="0" y="202661"/>
                  </a:cubicBezTo>
                  <a:cubicBezTo>
                    <a:pt x="0" y="90734"/>
                    <a:pt x="90641" y="0"/>
                    <a:pt x="202451" y="0"/>
                  </a:cubicBezTo>
                  <a:cubicBezTo>
                    <a:pt x="314262" y="0"/>
                    <a:pt x="404902" y="90734"/>
                    <a:pt x="404902" y="20266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9" name="Freeform: Shape 128">
              <a:extLst>
                <a:ext uri="{FF2B5EF4-FFF2-40B4-BE49-F238E27FC236}">
                  <a16:creationId xmlns:a16="http://schemas.microsoft.com/office/drawing/2014/main" id="{B8114994-80E7-4354-8DA8-690678B45258}"/>
                </a:ext>
              </a:extLst>
            </p:cNvPr>
            <p:cNvSpPr/>
            <p:nvPr/>
          </p:nvSpPr>
          <p:spPr>
            <a:xfrm>
              <a:off x="5850865" y="1998413"/>
              <a:ext cx="426876" cy="426876"/>
            </a:xfrm>
            <a:custGeom>
              <a:avLst/>
              <a:gdLst>
                <a:gd name="connsiteX0" fmla="*/ 402099 w 426875"/>
                <a:gd name="connsiteY0" fmla="*/ 322600 h 426875"/>
                <a:gd name="connsiteX1" fmla="*/ 108255 w 426875"/>
                <a:gd name="connsiteY1" fmla="*/ 402377 h 426875"/>
                <a:gd name="connsiteX2" fmla="*/ 28548 w 426875"/>
                <a:gd name="connsiteY2" fmla="*/ 108322 h 426875"/>
                <a:gd name="connsiteX3" fmla="*/ 322393 w 426875"/>
                <a:gd name="connsiteY3" fmla="*/ 28546 h 426875"/>
                <a:gd name="connsiteX4" fmla="*/ 402099 w 426875"/>
                <a:gd name="connsiteY4" fmla="*/ 322600 h 426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875" h="426875">
                  <a:moveTo>
                    <a:pt x="402099" y="322600"/>
                  </a:moveTo>
                  <a:cubicBezTo>
                    <a:pt x="342967" y="425820"/>
                    <a:pt x="211405" y="461509"/>
                    <a:pt x="108255" y="402377"/>
                  </a:cubicBezTo>
                  <a:cubicBezTo>
                    <a:pt x="5105" y="343244"/>
                    <a:pt x="-30585" y="211542"/>
                    <a:pt x="28548" y="108322"/>
                  </a:cubicBezTo>
                  <a:cubicBezTo>
                    <a:pt x="87681" y="5103"/>
                    <a:pt x="219243" y="-30587"/>
                    <a:pt x="322393" y="28546"/>
                  </a:cubicBezTo>
                  <a:cubicBezTo>
                    <a:pt x="425472" y="87748"/>
                    <a:pt x="461162" y="219380"/>
                    <a:pt x="402099" y="322600"/>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0" name="Freeform: Shape 129">
              <a:extLst>
                <a:ext uri="{FF2B5EF4-FFF2-40B4-BE49-F238E27FC236}">
                  <a16:creationId xmlns:a16="http://schemas.microsoft.com/office/drawing/2014/main" id="{AEC063B2-1068-485F-9ACE-39A2F15562B3}"/>
                </a:ext>
              </a:extLst>
            </p:cNvPr>
            <p:cNvSpPr/>
            <p:nvPr/>
          </p:nvSpPr>
          <p:spPr>
            <a:xfrm>
              <a:off x="5837490" y="2005826"/>
              <a:ext cx="454867" cy="454867"/>
            </a:xfrm>
            <a:custGeom>
              <a:avLst/>
              <a:gdLst>
                <a:gd name="connsiteX0" fmla="*/ 229081 w 454867"/>
                <a:gd name="connsiteY0" fmla="*/ 368 h 454867"/>
                <a:gd name="connsiteX1" fmla="*/ 457056 w 454867"/>
                <a:gd name="connsiteY1" fmla="*/ 229290 h 454867"/>
                <a:gd name="connsiteX2" fmla="*/ 228343 w 454867"/>
                <a:gd name="connsiteY2" fmla="*/ 457475 h 454867"/>
                <a:gd name="connsiteX3" fmla="*/ 369 w 454867"/>
                <a:gd name="connsiteY3" fmla="*/ 228553 h 454867"/>
                <a:gd name="connsiteX4" fmla="*/ 229081 w 454867"/>
                <a:gd name="connsiteY4" fmla="*/ 368 h 454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867" h="454867">
                  <a:moveTo>
                    <a:pt x="229081" y="368"/>
                  </a:moveTo>
                  <a:cubicBezTo>
                    <a:pt x="355191" y="572"/>
                    <a:pt x="457259" y="103063"/>
                    <a:pt x="457056" y="229290"/>
                  </a:cubicBezTo>
                  <a:cubicBezTo>
                    <a:pt x="456852" y="355517"/>
                    <a:pt x="354454" y="457678"/>
                    <a:pt x="228343" y="457475"/>
                  </a:cubicBezTo>
                  <a:cubicBezTo>
                    <a:pt x="102233" y="457272"/>
                    <a:pt x="165" y="354780"/>
                    <a:pt x="369" y="228553"/>
                  </a:cubicBezTo>
                  <a:cubicBezTo>
                    <a:pt x="572" y="102327"/>
                    <a:pt x="102970" y="165"/>
                    <a:pt x="229081" y="368"/>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1" name="Freeform: Shape 130">
              <a:extLst>
                <a:ext uri="{FF2B5EF4-FFF2-40B4-BE49-F238E27FC236}">
                  <a16:creationId xmlns:a16="http://schemas.microsoft.com/office/drawing/2014/main" id="{17F9B8AB-0FD2-445C-A3B3-0317BF279665}"/>
                </a:ext>
              </a:extLst>
            </p:cNvPr>
            <p:cNvSpPr/>
            <p:nvPr/>
          </p:nvSpPr>
          <p:spPr>
            <a:xfrm>
              <a:off x="5824479" y="2013803"/>
              <a:ext cx="482859" cy="482859"/>
            </a:xfrm>
            <a:custGeom>
              <a:avLst/>
              <a:gdLst>
                <a:gd name="connsiteX0" fmla="*/ 483419 w 482859"/>
                <a:gd name="connsiteY0" fmla="*/ 241849 h 482859"/>
                <a:gd name="connsiteX1" fmla="*/ 241709 w 482859"/>
                <a:gd name="connsiteY1" fmla="*/ 483699 h 482859"/>
                <a:gd name="connsiteX2" fmla="*/ 0 w 482859"/>
                <a:gd name="connsiteY2" fmla="*/ 241849 h 482859"/>
                <a:gd name="connsiteX3" fmla="*/ 241709 w 482859"/>
                <a:gd name="connsiteY3" fmla="*/ 0 h 482859"/>
                <a:gd name="connsiteX4" fmla="*/ 483419 w 482859"/>
                <a:gd name="connsiteY4" fmla="*/ 241849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859" h="482859">
                  <a:moveTo>
                    <a:pt x="483419" y="241849"/>
                  </a:moveTo>
                  <a:cubicBezTo>
                    <a:pt x="483419" y="375419"/>
                    <a:pt x="375202" y="483699"/>
                    <a:pt x="241709" y="483699"/>
                  </a:cubicBezTo>
                  <a:cubicBezTo>
                    <a:pt x="108217" y="483699"/>
                    <a:pt x="0" y="375419"/>
                    <a:pt x="0" y="241849"/>
                  </a:cubicBezTo>
                  <a:cubicBezTo>
                    <a:pt x="0" y="108280"/>
                    <a:pt x="108217" y="0"/>
                    <a:pt x="241709" y="0"/>
                  </a:cubicBezTo>
                  <a:cubicBezTo>
                    <a:pt x="375202" y="0"/>
                    <a:pt x="483419" y="108280"/>
                    <a:pt x="483419" y="24184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2" name="Freeform: Shape 131">
              <a:extLst>
                <a:ext uri="{FF2B5EF4-FFF2-40B4-BE49-F238E27FC236}">
                  <a16:creationId xmlns:a16="http://schemas.microsoft.com/office/drawing/2014/main" id="{77316EF8-3E58-4F8E-B422-7A451EEC4539}"/>
                </a:ext>
              </a:extLst>
            </p:cNvPr>
            <p:cNvSpPr/>
            <p:nvPr/>
          </p:nvSpPr>
          <p:spPr>
            <a:xfrm>
              <a:off x="5810973" y="2021081"/>
              <a:ext cx="503853" cy="510851"/>
            </a:xfrm>
            <a:custGeom>
              <a:avLst/>
              <a:gdLst>
                <a:gd name="connsiteX0" fmla="*/ 510431 w 503853"/>
                <a:gd name="connsiteY0" fmla="*/ 255426 h 510851"/>
                <a:gd name="connsiteX1" fmla="*/ 255216 w 503853"/>
                <a:gd name="connsiteY1" fmla="*/ 510851 h 510851"/>
                <a:gd name="connsiteX2" fmla="*/ 0 w 503853"/>
                <a:gd name="connsiteY2" fmla="*/ 255426 h 510851"/>
                <a:gd name="connsiteX3" fmla="*/ 255216 w 503853"/>
                <a:gd name="connsiteY3" fmla="*/ 0 h 510851"/>
                <a:gd name="connsiteX4" fmla="*/ 510431 w 503853"/>
                <a:gd name="connsiteY4" fmla="*/ 255426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853" h="510851">
                  <a:moveTo>
                    <a:pt x="510431" y="255426"/>
                  </a:moveTo>
                  <a:cubicBezTo>
                    <a:pt x="510431" y="396493"/>
                    <a:pt x="396167" y="510851"/>
                    <a:pt x="255216" y="510851"/>
                  </a:cubicBezTo>
                  <a:cubicBezTo>
                    <a:pt x="114264" y="510851"/>
                    <a:pt x="0" y="396493"/>
                    <a:pt x="0" y="255426"/>
                  </a:cubicBezTo>
                  <a:cubicBezTo>
                    <a:pt x="0" y="114358"/>
                    <a:pt x="114264" y="0"/>
                    <a:pt x="255216" y="0"/>
                  </a:cubicBezTo>
                  <a:cubicBezTo>
                    <a:pt x="396167" y="0"/>
                    <a:pt x="510431" y="114358"/>
                    <a:pt x="510431" y="255426"/>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3" name="Freeform: Shape 132">
              <a:extLst>
                <a:ext uri="{FF2B5EF4-FFF2-40B4-BE49-F238E27FC236}">
                  <a16:creationId xmlns:a16="http://schemas.microsoft.com/office/drawing/2014/main" id="{ECFCE44E-C433-4D28-9AF2-B3D2C08DCE1E}"/>
                </a:ext>
              </a:extLst>
            </p:cNvPr>
            <p:cNvSpPr/>
            <p:nvPr/>
          </p:nvSpPr>
          <p:spPr>
            <a:xfrm>
              <a:off x="5797257" y="2028288"/>
              <a:ext cx="531845" cy="531845"/>
            </a:xfrm>
            <a:custGeom>
              <a:avLst/>
              <a:gdLst>
                <a:gd name="connsiteX0" fmla="*/ 537863 w 531844"/>
                <a:gd name="connsiteY0" fmla="*/ 269141 h 531844"/>
                <a:gd name="connsiteX1" fmla="*/ 268932 w 531844"/>
                <a:gd name="connsiteY1" fmla="*/ 538283 h 531844"/>
                <a:gd name="connsiteX2" fmla="*/ 0 w 531844"/>
                <a:gd name="connsiteY2" fmla="*/ 269141 h 531844"/>
                <a:gd name="connsiteX3" fmla="*/ 268932 w 531844"/>
                <a:gd name="connsiteY3" fmla="*/ 0 h 531844"/>
                <a:gd name="connsiteX4" fmla="*/ 537863 w 531844"/>
                <a:gd name="connsiteY4" fmla="*/ 269141 h 531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844" h="531844">
                  <a:moveTo>
                    <a:pt x="537863" y="269141"/>
                  </a:moveTo>
                  <a:cubicBezTo>
                    <a:pt x="537863" y="417784"/>
                    <a:pt x="417459" y="538283"/>
                    <a:pt x="268932" y="538283"/>
                  </a:cubicBezTo>
                  <a:cubicBezTo>
                    <a:pt x="120405" y="538283"/>
                    <a:pt x="0" y="417784"/>
                    <a:pt x="0" y="269141"/>
                  </a:cubicBezTo>
                  <a:cubicBezTo>
                    <a:pt x="0" y="120499"/>
                    <a:pt x="120405" y="0"/>
                    <a:pt x="268932" y="0"/>
                  </a:cubicBezTo>
                  <a:cubicBezTo>
                    <a:pt x="417459" y="0"/>
                    <a:pt x="537863" y="120499"/>
                    <a:pt x="537863" y="26914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4" name="Freeform: Shape 133">
              <a:extLst>
                <a:ext uri="{FF2B5EF4-FFF2-40B4-BE49-F238E27FC236}">
                  <a16:creationId xmlns:a16="http://schemas.microsoft.com/office/drawing/2014/main" id="{FE3A5BFA-20EF-4E2F-8437-141E705986C1}"/>
                </a:ext>
              </a:extLst>
            </p:cNvPr>
            <p:cNvSpPr/>
            <p:nvPr/>
          </p:nvSpPr>
          <p:spPr>
            <a:xfrm>
              <a:off x="5783331" y="2035216"/>
              <a:ext cx="559837" cy="559837"/>
            </a:xfrm>
            <a:custGeom>
              <a:avLst/>
              <a:gdLst>
                <a:gd name="connsiteX0" fmla="*/ 565715 w 559836"/>
                <a:gd name="connsiteY0" fmla="*/ 283067 h 559836"/>
                <a:gd name="connsiteX1" fmla="*/ 282857 w 559836"/>
                <a:gd name="connsiteY1" fmla="*/ 566135 h 559836"/>
                <a:gd name="connsiteX2" fmla="*/ 0 w 559836"/>
                <a:gd name="connsiteY2" fmla="*/ 283067 h 559836"/>
                <a:gd name="connsiteX3" fmla="*/ 282857 w 559836"/>
                <a:gd name="connsiteY3" fmla="*/ 0 h 559836"/>
                <a:gd name="connsiteX4" fmla="*/ 565715 w 559836"/>
                <a:gd name="connsiteY4" fmla="*/ 283067 h 559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836" h="559836">
                  <a:moveTo>
                    <a:pt x="565715" y="283067"/>
                  </a:moveTo>
                  <a:cubicBezTo>
                    <a:pt x="565715" y="439401"/>
                    <a:pt x="439075" y="566135"/>
                    <a:pt x="282857" y="566135"/>
                  </a:cubicBezTo>
                  <a:cubicBezTo>
                    <a:pt x="126639" y="566135"/>
                    <a:pt x="0" y="439401"/>
                    <a:pt x="0" y="283067"/>
                  </a:cubicBezTo>
                  <a:cubicBezTo>
                    <a:pt x="0" y="126734"/>
                    <a:pt x="126639" y="0"/>
                    <a:pt x="282857" y="0"/>
                  </a:cubicBezTo>
                  <a:cubicBezTo>
                    <a:pt x="439075" y="0"/>
                    <a:pt x="565715" y="126733"/>
                    <a:pt x="565715" y="283067"/>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5" name="Freeform: Shape 134">
              <a:extLst>
                <a:ext uri="{FF2B5EF4-FFF2-40B4-BE49-F238E27FC236}">
                  <a16:creationId xmlns:a16="http://schemas.microsoft.com/office/drawing/2014/main" id="{EAF2FDC9-FA70-4C3C-99DB-4BABB2D2EE5E}"/>
                </a:ext>
              </a:extLst>
            </p:cNvPr>
            <p:cNvSpPr/>
            <p:nvPr/>
          </p:nvSpPr>
          <p:spPr>
            <a:xfrm>
              <a:off x="5769335" y="2042144"/>
              <a:ext cx="587829" cy="587829"/>
            </a:xfrm>
            <a:custGeom>
              <a:avLst/>
              <a:gdLst>
                <a:gd name="connsiteX0" fmla="*/ 593707 w 587828"/>
                <a:gd name="connsiteY0" fmla="*/ 297063 h 587828"/>
                <a:gd name="connsiteX1" fmla="*/ 296853 w 587828"/>
                <a:gd name="connsiteY1" fmla="*/ 594127 h 587828"/>
                <a:gd name="connsiteX2" fmla="*/ 0 w 587828"/>
                <a:gd name="connsiteY2" fmla="*/ 297063 h 587828"/>
                <a:gd name="connsiteX3" fmla="*/ 296853 w 587828"/>
                <a:gd name="connsiteY3" fmla="*/ 0 h 587828"/>
                <a:gd name="connsiteX4" fmla="*/ 593707 w 587828"/>
                <a:gd name="connsiteY4" fmla="*/ 297063 h 587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7828" h="587828">
                  <a:moveTo>
                    <a:pt x="593707" y="297063"/>
                  </a:moveTo>
                  <a:cubicBezTo>
                    <a:pt x="593707" y="461127"/>
                    <a:pt x="460801" y="594127"/>
                    <a:pt x="296853" y="594127"/>
                  </a:cubicBezTo>
                  <a:cubicBezTo>
                    <a:pt x="132906" y="594127"/>
                    <a:pt x="0" y="461127"/>
                    <a:pt x="0" y="297063"/>
                  </a:cubicBezTo>
                  <a:cubicBezTo>
                    <a:pt x="0" y="133000"/>
                    <a:pt x="132906" y="0"/>
                    <a:pt x="296853" y="0"/>
                  </a:cubicBezTo>
                  <a:cubicBezTo>
                    <a:pt x="460801" y="0"/>
                    <a:pt x="593707" y="133000"/>
                    <a:pt x="593707" y="297063"/>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6" name="Freeform: Shape 135">
              <a:extLst>
                <a:ext uri="{FF2B5EF4-FFF2-40B4-BE49-F238E27FC236}">
                  <a16:creationId xmlns:a16="http://schemas.microsoft.com/office/drawing/2014/main" id="{59F4DB0E-D11E-481C-A564-A14D945DF182}"/>
                </a:ext>
              </a:extLst>
            </p:cNvPr>
            <p:cNvSpPr/>
            <p:nvPr/>
          </p:nvSpPr>
          <p:spPr>
            <a:xfrm>
              <a:off x="5755199" y="2048862"/>
              <a:ext cx="615820" cy="615820"/>
            </a:xfrm>
            <a:custGeom>
              <a:avLst/>
              <a:gdLst>
                <a:gd name="connsiteX0" fmla="*/ 621979 w 615820"/>
                <a:gd name="connsiteY0" fmla="*/ 311199 h 615820"/>
                <a:gd name="connsiteX1" fmla="*/ 310989 w 615820"/>
                <a:gd name="connsiteY1" fmla="*/ 622399 h 615820"/>
                <a:gd name="connsiteX2" fmla="*/ 0 w 615820"/>
                <a:gd name="connsiteY2" fmla="*/ 311199 h 615820"/>
                <a:gd name="connsiteX3" fmla="*/ 310989 w 615820"/>
                <a:gd name="connsiteY3" fmla="*/ 0 h 615820"/>
                <a:gd name="connsiteX4" fmla="*/ 621979 w 615820"/>
                <a:gd name="connsiteY4" fmla="*/ 3111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820" h="615820">
                  <a:moveTo>
                    <a:pt x="621979" y="311199"/>
                  </a:moveTo>
                  <a:cubicBezTo>
                    <a:pt x="621979" y="483070"/>
                    <a:pt x="482744" y="622399"/>
                    <a:pt x="310989" y="622399"/>
                  </a:cubicBezTo>
                  <a:cubicBezTo>
                    <a:pt x="139235" y="622399"/>
                    <a:pt x="0" y="483070"/>
                    <a:pt x="0" y="311199"/>
                  </a:cubicBezTo>
                  <a:cubicBezTo>
                    <a:pt x="0" y="139329"/>
                    <a:pt x="139235" y="0"/>
                    <a:pt x="310989" y="0"/>
                  </a:cubicBezTo>
                  <a:cubicBezTo>
                    <a:pt x="482744" y="0"/>
                    <a:pt x="621979" y="139329"/>
                    <a:pt x="621979" y="311199"/>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7" name="Freeform: Shape 136">
              <a:extLst>
                <a:ext uri="{FF2B5EF4-FFF2-40B4-BE49-F238E27FC236}">
                  <a16:creationId xmlns:a16="http://schemas.microsoft.com/office/drawing/2014/main" id="{B452A893-5BC8-4F5B-87D6-893CCF130118}"/>
                </a:ext>
              </a:extLst>
            </p:cNvPr>
            <p:cNvSpPr/>
            <p:nvPr/>
          </p:nvSpPr>
          <p:spPr>
            <a:xfrm>
              <a:off x="5740994" y="2055581"/>
              <a:ext cx="643812" cy="650810"/>
            </a:xfrm>
            <a:custGeom>
              <a:avLst/>
              <a:gdLst>
                <a:gd name="connsiteX0" fmla="*/ 650390 w 643812"/>
                <a:gd name="connsiteY0" fmla="*/ 325405 h 650810"/>
                <a:gd name="connsiteX1" fmla="*/ 325195 w 643812"/>
                <a:gd name="connsiteY1" fmla="*/ 650810 h 650810"/>
                <a:gd name="connsiteX2" fmla="*/ 0 w 643812"/>
                <a:gd name="connsiteY2" fmla="*/ 325405 h 650810"/>
                <a:gd name="connsiteX3" fmla="*/ 325195 w 643812"/>
                <a:gd name="connsiteY3" fmla="*/ 0 h 650810"/>
                <a:gd name="connsiteX4" fmla="*/ 650390 w 643812"/>
                <a:gd name="connsiteY4" fmla="*/ 325405 h 65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812" h="650810">
                  <a:moveTo>
                    <a:pt x="650390" y="325405"/>
                  </a:moveTo>
                  <a:cubicBezTo>
                    <a:pt x="650390" y="505121"/>
                    <a:pt x="504795" y="650810"/>
                    <a:pt x="325195" y="650810"/>
                  </a:cubicBezTo>
                  <a:cubicBezTo>
                    <a:pt x="145595" y="650810"/>
                    <a:pt x="0" y="505121"/>
                    <a:pt x="0" y="325405"/>
                  </a:cubicBezTo>
                  <a:cubicBezTo>
                    <a:pt x="0" y="145689"/>
                    <a:pt x="145595" y="0"/>
                    <a:pt x="325195" y="0"/>
                  </a:cubicBezTo>
                  <a:cubicBezTo>
                    <a:pt x="504795" y="0"/>
                    <a:pt x="650390" y="145689"/>
                    <a:pt x="650390" y="325405"/>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8" name="Freeform: Shape 137">
              <a:extLst>
                <a:ext uri="{FF2B5EF4-FFF2-40B4-BE49-F238E27FC236}">
                  <a16:creationId xmlns:a16="http://schemas.microsoft.com/office/drawing/2014/main" id="{B9525654-0A2D-40CC-B1F0-81041D6E0122}"/>
                </a:ext>
              </a:extLst>
            </p:cNvPr>
            <p:cNvSpPr/>
            <p:nvPr/>
          </p:nvSpPr>
          <p:spPr>
            <a:xfrm>
              <a:off x="5726718" y="2062089"/>
              <a:ext cx="678802" cy="678802"/>
            </a:xfrm>
            <a:custGeom>
              <a:avLst/>
              <a:gdLst>
                <a:gd name="connsiteX0" fmla="*/ 678942 w 678802"/>
                <a:gd name="connsiteY0" fmla="*/ 339751 h 678802"/>
                <a:gd name="connsiteX1" fmla="*/ 339471 w 678802"/>
                <a:gd name="connsiteY1" fmla="*/ 679502 h 678802"/>
                <a:gd name="connsiteX2" fmla="*/ 0 w 678802"/>
                <a:gd name="connsiteY2" fmla="*/ 339751 h 678802"/>
                <a:gd name="connsiteX3" fmla="*/ 339471 w 678802"/>
                <a:gd name="connsiteY3" fmla="*/ 0 h 678802"/>
                <a:gd name="connsiteX4" fmla="*/ 678942 w 678802"/>
                <a:gd name="connsiteY4" fmla="*/ 33975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02" h="678802">
                  <a:moveTo>
                    <a:pt x="678942" y="339751"/>
                  </a:moveTo>
                  <a:cubicBezTo>
                    <a:pt x="678942" y="527390"/>
                    <a:pt x="526956" y="679502"/>
                    <a:pt x="339471" y="679502"/>
                  </a:cubicBezTo>
                  <a:cubicBezTo>
                    <a:pt x="151986" y="679502"/>
                    <a:pt x="0" y="527390"/>
                    <a:pt x="0" y="339751"/>
                  </a:cubicBezTo>
                  <a:cubicBezTo>
                    <a:pt x="0" y="152112"/>
                    <a:pt x="151986" y="0"/>
                    <a:pt x="339471" y="0"/>
                  </a:cubicBezTo>
                  <a:cubicBezTo>
                    <a:pt x="526956" y="0"/>
                    <a:pt x="678942" y="152112"/>
                    <a:pt x="678942" y="339751"/>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39" name="Freeform: Shape 138">
              <a:extLst>
                <a:ext uri="{FF2B5EF4-FFF2-40B4-BE49-F238E27FC236}">
                  <a16:creationId xmlns:a16="http://schemas.microsoft.com/office/drawing/2014/main" id="{7FF69574-3E75-4F9F-95EB-95995E34792D}"/>
                </a:ext>
              </a:extLst>
            </p:cNvPr>
            <p:cNvSpPr/>
            <p:nvPr/>
          </p:nvSpPr>
          <p:spPr>
            <a:xfrm>
              <a:off x="5712302" y="2068597"/>
              <a:ext cx="706794" cy="706794"/>
            </a:xfrm>
            <a:custGeom>
              <a:avLst/>
              <a:gdLst>
                <a:gd name="connsiteX0" fmla="*/ 707774 w 706793"/>
                <a:gd name="connsiteY0" fmla="*/ 354167 h 706793"/>
                <a:gd name="connsiteX1" fmla="*/ 353887 w 706793"/>
                <a:gd name="connsiteY1" fmla="*/ 708333 h 706793"/>
                <a:gd name="connsiteX2" fmla="*/ 0 w 706793"/>
                <a:gd name="connsiteY2" fmla="*/ 354167 h 706793"/>
                <a:gd name="connsiteX3" fmla="*/ 353887 w 706793"/>
                <a:gd name="connsiteY3" fmla="*/ 0 h 706793"/>
                <a:gd name="connsiteX4" fmla="*/ 707774 w 706793"/>
                <a:gd name="connsiteY4" fmla="*/ 354167 h 706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793" h="706793">
                  <a:moveTo>
                    <a:pt x="707774" y="354167"/>
                  </a:moveTo>
                  <a:cubicBezTo>
                    <a:pt x="707774" y="549768"/>
                    <a:pt x="549333" y="708333"/>
                    <a:pt x="353887" y="708333"/>
                  </a:cubicBezTo>
                  <a:cubicBezTo>
                    <a:pt x="158440" y="708333"/>
                    <a:pt x="0" y="549767"/>
                    <a:pt x="0" y="354167"/>
                  </a:cubicBezTo>
                  <a:cubicBezTo>
                    <a:pt x="0" y="158566"/>
                    <a:pt x="158440" y="0"/>
                    <a:pt x="353887" y="0"/>
                  </a:cubicBezTo>
                  <a:cubicBezTo>
                    <a:pt x="549333" y="0"/>
                    <a:pt x="707774" y="158566"/>
                    <a:pt x="707774" y="354167"/>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0" name="Freeform: Shape 139">
              <a:extLst>
                <a:ext uri="{FF2B5EF4-FFF2-40B4-BE49-F238E27FC236}">
                  <a16:creationId xmlns:a16="http://schemas.microsoft.com/office/drawing/2014/main" id="{2ED25184-8B0F-4196-A830-343F8C93FE9F}"/>
                </a:ext>
              </a:extLst>
            </p:cNvPr>
            <p:cNvSpPr/>
            <p:nvPr/>
          </p:nvSpPr>
          <p:spPr>
            <a:xfrm>
              <a:off x="5697399" y="2074538"/>
              <a:ext cx="734786" cy="734786"/>
            </a:xfrm>
            <a:custGeom>
              <a:avLst/>
              <a:gdLst>
                <a:gd name="connsiteX0" fmla="*/ 369250 w 734785"/>
                <a:gd name="connsiteY0" fmla="*/ 473 h 734785"/>
                <a:gd name="connsiteX1" fmla="*/ 737079 w 734785"/>
                <a:gd name="connsiteY1" fmla="*/ 369529 h 734785"/>
                <a:gd name="connsiteX2" fmla="*/ 368303 w 734785"/>
                <a:gd name="connsiteY2" fmla="*/ 737639 h 734785"/>
                <a:gd name="connsiteX3" fmla="*/ 474 w 734785"/>
                <a:gd name="connsiteY3" fmla="*/ 368583 h 734785"/>
                <a:gd name="connsiteX4" fmla="*/ 369250 w 734785"/>
                <a:gd name="connsiteY4" fmla="*/ 473 h 73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4785" h="734785">
                  <a:moveTo>
                    <a:pt x="369250" y="473"/>
                  </a:moveTo>
                  <a:cubicBezTo>
                    <a:pt x="572658" y="735"/>
                    <a:pt x="737341" y="165967"/>
                    <a:pt x="737079" y="369529"/>
                  </a:cubicBezTo>
                  <a:cubicBezTo>
                    <a:pt x="736817" y="573092"/>
                    <a:pt x="571711" y="737900"/>
                    <a:pt x="368303" y="737639"/>
                  </a:cubicBezTo>
                  <a:cubicBezTo>
                    <a:pt x="164895" y="737377"/>
                    <a:pt x="212" y="572145"/>
                    <a:pt x="474" y="368583"/>
                  </a:cubicBezTo>
                  <a:cubicBezTo>
                    <a:pt x="735" y="165020"/>
                    <a:pt x="165842" y="212"/>
                    <a:pt x="369250" y="473"/>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1" name="Freeform: Shape 140">
              <a:extLst>
                <a:ext uri="{FF2B5EF4-FFF2-40B4-BE49-F238E27FC236}">
                  <a16:creationId xmlns:a16="http://schemas.microsoft.com/office/drawing/2014/main" id="{19D30999-756C-4FC7-B6C6-76E65C0002EC}"/>
                </a:ext>
              </a:extLst>
            </p:cNvPr>
            <p:cNvSpPr/>
            <p:nvPr/>
          </p:nvSpPr>
          <p:spPr>
            <a:xfrm>
              <a:off x="5683330" y="2081333"/>
              <a:ext cx="762778" cy="762778"/>
            </a:xfrm>
            <a:custGeom>
              <a:avLst/>
              <a:gdLst>
                <a:gd name="connsiteX0" fmla="*/ 765717 w 762777"/>
                <a:gd name="connsiteY0" fmla="*/ 383138 h 762777"/>
                <a:gd name="connsiteX1" fmla="*/ 382859 w 762777"/>
                <a:gd name="connsiteY1" fmla="*/ 766277 h 762777"/>
                <a:gd name="connsiteX2" fmla="*/ 0 w 762777"/>
                <a:gd name="connsiteY2" fmla="*/ 383138 h 762777"/>
                <a:gd name="connsiteX3" fmla="*/ 382859 w 762777"/>
                <a:gd name="connsiteY3" fmla="*/ 0 h 762777"/>
                <a:gd name="connsiteX4" fmla="*/ 765717 w 762777"/>
                <a:gd name="connsiteY4" fmla="*/ 383138 h 762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777" h="762777">
                  <a:moveTo>
                    <a:pt x="765717" y="383138"/>
                  </a:moveTo>
                  <a:cubicBezTo>
                    <a:pt x="765717" y="594740"/>
                    <a:pt x="594305" y="766277"/>
                    <a:pt x="382859" y="766277"/>
                  </a:cubicBezTo>
                  <a:cubicBezTo>
                    <a:pt x="171412" y="766277"/>
                    <a:pt x="0" y="594740"/>
                    <a:pt x="0" y="383138"/>
                  </a:cubicBezTo>
                  <a:cubicBezTo>
                    <a:pt x="0" y="171537"/>
                    <a:pt x="171412" y="0"/>
                    <a:pt x="382859" y="0"/>
                  </a:cubicBezTo>
                  <a:cubicBezTo>
                    <a:pt x="594305" y="0"/>
                    <a:pt x="765717" y="171537"/>
                    <a:pt x="765717" y="383138"/>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42" name="Freeform: Shape 141">
              <a:extLst>
                <a:ext uri="{FF2B5EF4-FFF2-40B4-BE49-F238E27FC236}">
                  <a16:creationId xmlns:a16="http://schemas.microsoft.com/office/drawing/2014/main" id="{4FF70857-ACF2-4B4D-AFBB-E2844B44491A}"/>
                </a:ext>
              </a:extLst>
            </p:cNvPr>
            <p:cNvSpPr/>
            <p:nvPr/>
          </p:nvSpPr>
          <p:spPr>
            <a:xfrm>
              <a:off x="5668775" y="2087701"/>
              <a:ext cx="790769" cy="790769"/>
            </a:xfrm>
            <a:custGeom>
              <a:avLst/>
              <a:gdLst>
                <a:gd name="connsiteX0" fmla="*/ 794828 w 790769"/>
                <a:gd name="connsiteY0" fmla="*/ 397694 h 790769"/>
                <a:gd name="connsiteX1" fmla="*/ 397414 w 790769"/>
                <a:gd name="connsiteY1" fmla="*/ 795388 h 790769"/>
                <a:gd name="connsiteX2" fmla="*/ 0 w 790769"/>
                <a:gd name="connsiteY2" fmla="*/ 397694 h 790769"/>
                <a:gd name="connsiteX3" fmla="*/ 397414 w 790769"/>
                <a:gd name="connsiteY3" fmla="*/ 0 h 790769"/>
                <a:gd name="connsiteX4" fmla="*/ 794828 w 790769"/>
                <a:gd name="connsiteY4" fmla="*/ 397694 h 790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0769" h="790769">
                  <a:moveTo>
                    <a:pt x="794828" y="397694"/>
                  </a:moveTo>
                  <a:cubicBezTo>
                    <a:pt x="794828" y="617334"/>
                    <a:pt x="616900" y="795388"/>
                    <a:pt x="397414" y="795388"/>
                  </a:cubicBezTo>
                  <a:cubicBezTo>
                    <a:pt x="177928" y="795388"/>
                    <a:pt x="0" y="617334"/>
                    <a:pt x="0" y="397694"/>
                  </a:cubicBezTo>
                  <a:cubicBezTo>
                    <a:pt x="0" y="178054"/>
                    <a:pt x="177928" y="0"/>
                    <a:pt x="397414" y="0"/>
                  </a:cubicBezTo>
                  <a:cubicBezTo>
                    <a:pt x="616900" y="0"/>
                    <a:pt x="794828" y="178054"/>
                    <a:pt x="794828" y="397694"/>
                  </a:cubicBezTo>
                  <a:close/>
                </a:path>
              </a:pathLst>
            </a:custGeom>
            <a:noFill/>
            <a:ln w="3175" cap="flat">
              <a:gradFill>
                <a:gsLst>
                  <a:gs pos="57500">
                    <a:srgbClr val="FFFFFF">
                      <a:alpha val="20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84" name="Group 83">
            <a:extLst>
              <a:ext uri="{FF2B5EF4-FFF2-40B4-BE49-F238E27FC236}">
                <a16:creationId xmlns:a16="http://schemas.microsoft.com/office/drawing/2014/main" id="{D721DE00-BE35-4AD2-AF1E-D807455C28F8}"/>
              </a:ext>
            </a:extLst>
          </p:cNvPr>
          <p:cNvGrpSpPr/>
          <p:nvPr/>
        </p:nvGrpSpPr>
        <p:grpSpPr>
          <a:xfrm>
            <a:off x="-2486031" y="-1734156"/>
            <a:ext cx="5607370" cy="5607370"/>
            <a:chOff x="3674706" y="5898720"/>
            <a:chExt cx="860749" cy="860749"/>
          </a:xfrm>
        </p:grpSpPr>
        <p:sp>
          <p:nvSpPr>
            <p:cNvPr id="85" name="Freeform: Shape 84">
              <a:extLst>
                <a:ext uri="{FF2B5EF4-FFF2-40B4-BE49-F238E27FC236}">
                  <a16:creationId xmlns:a16="http://schemas.microsoft.com/office/drawing/2014/main" id="{EBDF8A28-5AD6-4ED4-B865-91E0356B64EC}"/>
                </a:ext>
              </a:extLst>
            </p:cNvPr>
            <p:cNvSpPr/>
            <p:nvPr/>
          </p:nvSpPr>
          <p:spPr>
            <a:xfrm>
              <a:off x="3674706" y="5898720"/>
              <a:ext cx="860749" cy="860749"/>
            </a:xfrm>
            <a:custGeom>
              <a:avLst/>
              <a:gdLst>
                <a:gd name="connsiteX0" fmla="*/ 864248 w 860749"/>
                <a:gd name="connsiteY0" fmla="*/ 432404 h 860748"/>
                <a:gd name="connsiteX1" fmla="*/ 432124 w 860749"/>
                <a:gd name="connsiteY1" fmla="*/ 864808 h 860748"/>
                <a:gd name="connsiteX2" fmla="*/ 0 w 860749"/>
                <a:gd name="connsiteY2" fmla="*/ 432404 h 860748"/>
                <a:gd name="connsiteX3" fmla="*/ 432124 w 860749"/>
                <a:gd name="connsiteY3" fmla="*/ 0 h 860748"/>
                <a:gd name="connsiteX4" fmla="*/ 864248 w 860749"/>
                <a:gd name="connsiteY4" fmla="*/ 432404 h 860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749" h="860748">
                  <a:moveTo>
                    <a:pt x="864248" y="432404"/>
                  </a:moveTo>
                  <a:cubicBezTo>
                    <a:pt x="864248" y="671214"/>
                    <a:pt x="670780" y="864808"/>
                    <a:pt x="432124" y="864808"/>
                  </a:cubicBezTo>
                  <a:cubicBezTo>
                    <a:pt x="193469" y="864808"/>
                    <a:pt x="0" y="671214"/>
                    <a:pt x="0" y="432404"/>
                  </a:cubicBezTo>
                  <a:cubicBezTo>
                    <a:pt x="0" y="193594"/>
                    <a:pt x="193469" y="0"/>
                    <a:pt x="432124" y="0"/>
                  </a:cubicBezTo>
                  <a:cubicBezTo>
                    <a:pt x="670780" y="0"/>
                    <a:pt x="864248" y="193594"/>
                    <a:pt x="864248" y="43240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5C2597FB-DFB8-4BE7-A6C7-16DA1C07E933}"/>
                </a:ext>
              </a:extLst>
            </p:cNvPr>
            <p:cNvSpPr/>
            <p:nvPr/>
          </p:nvSpPr>
          <p:spPr>
            <a:xfrm>
              <a:off x="3685054" y="5903989"/>
              <a:ext cx="839755" cy="839755"/>
            </a:xfrm>
            <a:custGeom>
              <a:avLst/>
              <a:gdLst>
                <a:gd name="connsiteX0" fmla="*/ 844103 w 839755"/>
                <a:gd name="connsiteY0" fmla="*/ 417827 h 839755"/>
                <a:gd name="connsiteX1" fmla="*/ 841094 w 839755"/>
                <a:gd name="connsiteY1" fmla="*/ 481508 h 839755"/>
                <a:gd name="connsiteX2" fmla="*/ 793228 w 839755"/>
                <a:gd name="connsiteY2" fmla="*/ 626506 h 839755"/>
                <a:gd name="connsiteX3" fmla="*/ 736334 w 839755"/>
                <a:gd name="connsiteY3" fmla="*/ 706563 h 839755"/>
                <a:gd name="connsiteX4" fmla="*/ 664045 w 839755"/>
                <a:gd name="connsiteY4" fmla="*/ 773183 h 839755"/>
                <a:gd name="connsiteX5" fmla="*/ 558726 w 839755"/>
                <a:gd name="connsiteY5" fmla="*/ 825598 h 839755"/>
                <a:gd name="connsiteX6" fmla="*/ 478529 w 839755"/>
                <a:gd name="connsiteY6" fmla="*/ 841903 h 839755"/>
                <a:gd name="connsiteX7" fmla="*/ 425205 w 839755"/>
                <a:gd name="connsiteY7" fmla="*/ 843723 h 839755"/>
                <a:gd name="connsiteX8" fmla="*/ 353056 w 839755"/>
                <a:gd name="connsiteY8" fmla="*/ 836865 h 839755"/>
                <a:gd name="connsiteX9" fmla="*/ 312888 w 839755"/>
                <a:gd name="connsiteY9" fmla="*/ 828327 h 839755"/>
                <a:gd name="connsiteX10" fmla="*/ 144447 w 839755"/>
                <a:gd name="connsiteY10" fmla="*/ 738823 h 839755"/>
                <a:gd name="connsiteX11" fmla="*/ 102669 w 839755"/>
                <a:gd name="connsiteY11" fmla="*/ 695086 h 839755"/>
                <a:gd name="connsiteX12" fmla="*/ 60121 w 839755"/>
                <a:gd name="connsiteY12" fmla="*/ 636863 h 839755"/>
                <a:gd name="connsiteX13" fmla="*/ 27581 w 839755"/>
                <a:gd name="connsiteY13" fmla="*/ 572972 h 839755"/>
                <a:gd name="connsiteX14" fmla="*/ 9316 w 839755"/>
                <a:gd name="connsiteY14" fmla="*/ 515309 h 839755"/>
                <a:gd name="connsiteX15" fmla="*/ 79 w 839755"/>
                <a:gd name="connsiteY15" fmla="*/ 423495 h 839755"/>
                <a:gd name="connsiteX16" fmla="*/ 7357 w 839755"/>
                <a:gd name="connsiteY16" fmla="*/ 350507 h 839755"/>
                <a:gd name="connsiteX17" fmla="*/ 80695 w 839755"/>
                <a:gd name="connsiteY17" fmla="*/ 171499 h 839755"/>
                <a:gd name="connsiteX18" fmla="*/ 175728 w 839755"/>
                <a:gd name="connsiteY18" fmla="*/ 78286 h 839755"/>
                <a:gd name="connsiteX19" fmla="*/ 295603 w 839755"/>
                <a:gd name="connsiteY19" fmla="*/ 20133 h 839755"/>
                <a:gd name="connsiteX20" fmla="*/ 423805 w 839755"/>
                <a:gd name="connsiteY20" fmla="*/ 49 h 839755"/>
                <a:gd name="connsiteX21" fmla="*/ 626676 w 839755"/>
                <a:gd name="connsiteY21" fmla="*/ 49874 h 839755"/>
                <a:gd name="connsiteX22" fmla="*/ 777552 w 839755"/>
                <a:gd name="connsiteY22" fmla="*/ 189763 h 839755"/>
                <a:gd name="connsiteX23" fmla="*/ 844103 w 839755"/>
                <a:gd name="connsiteY23" fmla="*/ 417827 h 839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9755" h="839755">
                  <a:moveTo>
                    <a:pt x="844103" y="417827"/>
                  </a:moveTo>
                  <a:cubicBezTo>
                    <a:pt x="844453" y="439521"/>
                    <a:pt x="843613" y="460655"/>
                    <a:pt x="841094" y="481508"/>
                  </a:cubicBezTo>
                  <a:cubicBezTo>
                    <a:pt x="834795" y="533014"/>
                    <a:pt x="818280" y="582489"/>
                    <a:pt x="793228" y="626506"/>
                  </a:cubicBezTo>
                  <a:cubicBezTo>
                    <a:pt x="776782" y="655408"/>
                    <a:pt x="757398" y="681930"/>
                    <a:pt x="736334" y="706563"/>
                  </a:cubicBezTo>
                  <a:cubicBezTo>
                    <a:pt x="715060" y="731546"/>
                    <a:pt x="691197" y="753799"/>
                    <a:pt x="664045" y="773183"/>
                  </a:cubicBezTo>
                  <a:cubicBezTo>
                    <a:pt x="632275" y="795717"/>
                    <a:pt x="596795" y="813702"/>
                    <a:pt x="558726" y="825598"/>
                  </a:cubicBezTo>
                  <a:cubicBezTo>
                    <a:pt x="532834" y="833716"/>
                    <a:pt x="505961" y="839174"/>
                    <a:pt x="478529" y="841903"/>
                  </a:cubicBezTo>
                  <a:cubicBezTo>
                    <a:pt x="461034" y="843583"/>
                    <a:pt x="443330" y="844143"/>
                    <a:pt x="425205" y="843723"/>
                  </a:cubicBezTo>
                  <a:cubicBezTo>
                    <a:pt x="400712" y="843233"/>
                    <a:pt x="376639" y="840854"/>
                    <a:pt x="353056" y="836865"/>
                  </a:cubicBezTo>
                  <a:cubicBezTo>
                    <a:pt x="339410" y="834555"/>
                    <a:pt x="326044" y="831686"/>
                    <a:pt x="312888" y="828327"/>
                  </a:cubicBezTo>
                  <a:cubicBezTo>
                    <a:pt x="249766" y="811812"/>
                    <a:pt x="191613" y="782001"/>
                    <a:pt x="144447" y="738823"/>
                  </a:cubicBezTo>
                  <a:cubicBezTo>
                    <a:pt x="129611" y="725177"/>
                    <a:pt x="115685" y="710552"/>
                    <a:pt x="102669" y="695086"/>
                  </a:cubicBezTo>
                  <a:cubicBezTo>
                    <a:pt x="87133" y="676682"/>
                    <a:pt x="72788" y="657227"/>
                    <a:pt x="60121" y="636863"/>
                  </a:cubicBezTo>
                  <a:cubicBezTo>
                    <a:pt x="47525" y="616569"/>
                    <a:pt x="36748" y="595295"/>
                    <a:pt x="27581" y="572972"/>
                  </a:cubicBezTo>
                  <a:cubicBezTo>
                    <a:pt x="20023" y="554427"/>
                    <a:pt x="13865" y="535183"/>
                    <a:pt x="9316" y="515309"/>
                  </a:cubicBezTo>
                  <a:cubicBezTo>
                    <a:pt x="2598" y="485847"/>
                    <a:pt x="-551" y="455056"/>
                    <a:pt x="79" y="423495"/>
                  </a:cubicBezTo>
                  <a:cubicBezTo>
                    <a:pt x="499" y="398653"/>
                    <a:pt x="3088" y="374300"/>
                    <a:pt x="7357" y="350507"/>
                  </a:cubicBezTo>
                  <a:cubicBezTo>
                    <a:pt x="19113" y="284516"/>
                    <a:pt x="43046" y="223843"/>
                    <a:pt x="80695" y="171499"/>
                  </a:cubicBezTo>
                  <a:cubicBezTo>
                    <a:pt x="106798" y="135319"/>
                    <a:pt x="139198" y="103829"/>
                    <a:pt x="175728" y="78286"/>
                  </a:cubicBezTo>
                  <a:cubicBezTo>
                    <a:pt x="211977" y="52953"/>
                    <a:pt x="252355" y="33359"/>
                    <a:pt x="295603" y="20133"/>
                  </a:cubicBezTo>
                  <a:cubicBezTo>
                    <a:pt x="336191" y="7747"/>
                    <a:pt x="379368" y="679"/>
                    <a:pt x="423805" y="49"/>
                  </a:cubicBezTo>
                  <a:cubicBezTo>
                    <a:pt x="497144" y="-1071"/>
                    <a:pt x="566144" y="17124"/>
                    <a:pt x="626676" y="49874"/>
                  </a:cubicBezTo>
                  <a:cubicBezTo>
                    <a:pt x="687908" y="83044"/>
                    <a:pt x="739973" y="131261"/>
                    <a:pt x="777552" y="189763"/>
                  </a:cubicBezTo>
                  <a:cubicBezTo>
                    <a:pt x="819890" y="255544"/>
                    <a:pt x="842773" y="333992"/>
                    <a:pt x="844103" y="417827"/>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257BACD3-128A-4D5C-A3B8-614D11AAEB3B}"/>
                </a:ext>
              </a:extLst>
            </p:cNvPr>
            <p:cNvSpPr/>
            <p:nvPr/>
          </p:nvSpPr>
          <p:spPr>
            <a:xfrm>
              <a:off x="3695425" y="5909019"/>
              <a:ext cx="818761" cy="818761"/>
            </a:xfrm>
            <a:custGeom>
              <a:avLst/>
              <a:gdLst>
                <a:gd name="connsiteX0" fmla="*/ 823795 w 818761"/>
                <a:gd name="connsiteY0" fmla="*/ 403490 h 818761"/>
                <a:gd name="connsiteX1" fmla="*/ 822675 w 818761"/>
                <a:gd name="connsiteY1" fmla="*/ 465911 h 818761"/>
                <a:gd name="connsiteX2" fmla="*/ 777188 w 818761"/>
                <a:gd name="connsiteY2" fmla="*/ 609439 h 818761"/>
                <a:gd name="connsiteX3" fmla="*/ 721764 w 818761"/>
                <a:gd name="connsiteY3" fmla="*/ 689006 h 818761"/>
                <a:gd name="connsiteX4" fmla="*/ 653534 w 818761"/>
                <a:gd name="connsiteY4" fmla="*/ 756117 h 818761"/>
                <a:gd name="connsiteX5" fmla="*/ 549685 w 818761"/>
                <a:gd name="connsiteY5" fmla="*/ 808322 h 818761"/>
                <a:gd name="connsiteX6" fmla="*/ 470468 w 818761"/>
                <a:gd name="connsiteY6" fmla="*/ 822527 h 818761"/>
                <a:gd name="connsiteX7" fmla="*/ 418263 w 818761"/>
                <a:gd name="connsiteY7" fmla="*/ 822807 h 818761"/>
                <a:gd name="connsiteX8" fmla="*/ 347723 w 818761"/>
                <a:gd name="connsiteY8" fmla="*/ 815389 h 818761"/>
                <a:gd name="connsiteX9" fmla="*/ 308255 w 818761"/>
                <a:gd name="connsiteY9" fmla="*/ 807342 h 818761"/>
                <a:gd name="connsiteX10" fmla="*/ 143033 w 818761"/>
                <a:gd name="connsiteY10" fmla="*/ 721477 h 818761"/>
                <a:gd name="connsiteX11" fmla="*/ 102655 w 818761"/>
                <a:gd name="connsiteY11" fmla="*/ 678230 h 818761"/>
                <a:gd name="connsiteX12" fmla="*/ 60387 w 818761"/>
                <a:gd name="connsiteY12" fmla="*/ 621756 h 818761"/>
                <a:gd name="connsiteX13" fmla="*/ 27357 w 818761"/>
                <a:gd name="connsiteY13" fmla="*/ 560594 h 818761"/>
                <a:gd name="connsiteX14" fmla="*/ 8532 w 818761"/>
                <a:gd name="connsiteY14" fmla="*/ 504750 h 818761"/>
                <a:gd name="connsiteX15" fmla="*/ 275 w 818761"/>
                <a:gd name="connsiteY15" fmla="*/ 414826 h 818761"/>
                <a:gd name="connsiteX16" fmla="*/ 8392 w 818761"/>
                <a:gd name="connsiteY16" fmla="*/ 343377 h 818761"/>
                <a:gd name="connsiteX17" fmla="*/ 77602 w 818761"/>
                <a:gd name="connsiteY17" fmla="*/ 166959 h 818761"/>
                <a:gd name="connsiteX18" fmla="*/ 171375 w 818761"/>
                <a:gd name="connsiteY18" fmla="*/ 75775 h 818761"/>
                <a:gd name="connsiteX19" fmla="*/ 289710 w 818761"/>
                <a:gd name="connsiteY19" fmla="*/ 20351 h 818761"/>
                <a:gd name="connsiteX20" fmla="*/ 415674 w 818761"/>
                <a:gd name="connsiteY20" fmla="*/ 197 h 818761"/>
                <a:gd name="connsiteX21" fmla="*/ 612806 w 818761"/>
                <a:gd name="connsiteY21" fmla="*/ 46104 h 818761"/>
                <a:gd name="connsiteX22" fmla="*/ 759833 w 818761"/>
                <a:gd name="connsiteY22" fmla="*/ 181444 h 818761"/>
                <a:gd name="connsiteX23" fmla="*/ 823795 w 818761"/>
                <a:gd name="connsiteY23" fmla="*/ 403490 h 81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18761" h="818761">
                  <a:moveTo>
                    <a:pt x="823795" y="403490"/>
                  </a:moveTo>
                  <a:cubicBezTo>
                    <a:pt x="824494" y="424833"/>
                    <a:pt x="824564" y="445477"/>
                    <a:pt x="822675" y="465911"/>
                  </a:cubicBezTo>
                  <a:cubicBezTo>
                    <a:pt x="817986" y="516437"/>
                    <a:pt x="802311" y="565912"/>
                    <a:pt x="777188" y="609439"/>
                  </a:cubicBezTo>
                  <a:cubicBezTo>
                    <a:pt x="760603" y="638131"/>
                    <a:pt x="741499" y="664094"/>
                    <a:pt x="721764" y="689006"/>
                  </a:cubicBezTo>
                  <a:cubicBezTo>
                    <a:pt x="701960" y="714059"/>
                    <a:pt x="679917" y="736453"/>
                    <a:pt x="653534" y="756117"/>
                  </a:cubicBezTo>
                  <a:cubicBezTo>
                    <a:pt x="622673" y="779070"/>
                    <a:pt x="587614" y="797055"/>
                    <a:pt x="549685" y="808322"/>
                  </a:cubicBezTo>
                  <a:cubicBezTo>
                    <a:pt x="523932" y="816019"/>
                    <a:pt x="497410" y="820638"/>
                    <a:pt x="470468" y="822527"/>
                  </a:cubicBezTo>
                  <a:cubicBezTo>
                    <a:pt x="453323" y="823717"/>
                    <a:pt x="435968" y="823577"/>
                    <a:pt x="418263" y="822807"/>
                  </a:cubicBezTo>
                  <a:cubicBezTo>
                    <a:pt x="394470" y="821758"/>
                    <a:pt x="370817" y="819239"/>
                    <a:pt x="347723" y="815389"/>
                  </a:cubicBezTo>
                  <a:cubicBezTo>
                    <a:pt x="334357" y="813150"/>
                    <a:pt x="321201" y="810561"/>
                    <a:pt x="308255" y="807342"/>
                  </a:cubicBezTo>
                  <a:cubicBezTo>
                    <a:pt x="246533" y="791946"/>
                    <a:pt x="188590" y="764724"/>
                    <a:pt x="143033" y="721477"/>
                  </a:cubicBezTo>
                  <a:cubicBezTo>
                    <a:pt x="128757" y="707901"/>
                    <a:pt x="115461" y="693415"/>
                    <a:pt x="102655" y="678230"/>
                  </a:cubicBezTo>
                  <a:cubicBezTo>
                    <a:pt x="87469" y="660105"/>
                    <a:pt x="73124" y="641350"/>
                    <a:pt x="60387" y="621756"/>
                  </a:cubicBezTo>
                  <a:cubicBezTo>
                    <a:pt x="47721" y="602302"/>
                    <a:pt x="36804" y="581938"/>
                    <a:pt x="27357" y="560594"/>
                  </a:cubicBezTo>
                  <a:cubicBezTo>
                    <a:pt x="19449" y="542679"/>
                    <a:pt x="13081" y="524065"/>
                    <a:pt x="8532" y="504750"/>
                  </a:cubicBezTo>
                  <a:cubicBezTo>
                    <a:pt x="1744" y="475988"/>
                    <a:pt x="-915" y="445758"/>
                    <a:pt x="275" y="414826"/>
                  </a:cubicBezTo>
                  <a:cubicBezTo>
                    <a:pt x="1184" y="390544"/>
                    <a:pt x="4124" y="366750"/>
                    <a:pt x="8392" y="343377"/>
                  </a:cubicBezTo>
                  <a:cubicBezTo>
                    <a:pt x="20219" y="278506"/>
                    <a:pt x="41003" y="218883"/>
                    <a:pt x="77602" y="166959"/>
                  </a:cubicBezTo>
                  <a:cubicBezTo>
                    <a:pt x="102935" y="131129"/>
                    <a:pt x="135195" y="100338"/>
                    <a:pt x="171375" y="75775"/>
                  </a:cubicBezTo>
                  <a:cubicBezTo>
                    <a:pt x="207274" y="51422"/>
                    <a:pt x="247093" y="32948"/>
                    <a:pt x="289710" y="20351"/>
                  </a:cubicBezTo>
                  <a:cubicBezTo>
                    <a:pt x="329669" y="8525"/>
                    <a:pt x="372286" y="1597"/>
                    <a:pt x="415674" y="197"/>
                  </a:cubicBezTo>
                  <a:cubicBezTo>
                    <a:pt x="486633" y="-2042"/>
                    <a:pt x="553603" y="14893"/>
                    <a:pt x="612806" y="46104"/>
                  </a:cubicBezTo>
                  <a:cubicBezTo>
                    <a:pt x="672569" y="77735"/>
                    <a:pt x="723584" y="124481"/>
                    <a:pt x="759833" y="181444"/>
                  </a:cubicBezTo>
                  <a:cubicBezTo>
                    <a:pt x="800771" y="245686"/>
                    <a:pt x="821205" y="322103"/>
                    <a:pt x="823795" y="403490"/>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A5437B1E-F4E4-4A90-B226-05ADEEDC5895}"/>
                </a:ext>
              </a:extLst>
            </p:cNvPr>
            <p:cNvSpPr/>
            <p:nvPr/>
          </p:nvSpPr>
          <p:spPr>
            <a:xfrm>
              <a:off x="3705628" y="5913962"/>
              <a:ext cx="804765" cy="797767"/>
            </a:xfrm>
            <a:custGeom>
              <a:avLst/>
              <a:gdLst>
                <a:gd name="connsiteX0" fmla="*/ 803725 w 804765"/>
                <a:gd name="connsiteY0" fmla="*/ 389239 h 797767"/>
                <a:gd name="connsiteX1" fmla="*/ 804495 w 804765"/>
                <a:gd name="connsiteY1" fmla="*/ 450332 h 797767"/>
                <a:gd name="connsiteX2" fmla="*/ 761387 w 804765"/>
                <a:gd name="connsiteY2" fmla="*/ 592390 h 797767"/>
                <a:gd name="connsiteX3" fmla="*/ 707363 w 804765"/>
                <a:gd name="connsiteY3" fmla="*/ 671467 h 797767"/>
                <a:gd name="connsiteX4" fmla="*/ 643192 w 804765"/>
                <a:gd name="connsiteY4" fmla="*/ 739068 h 797767"/>
                <a:gd name="connsiteX5" fmla="*/ 540812 w 804765"/>
                <a:gd name="connsiteY5" fmla="*/ 790992 h 797767"/>
                <a:gd name="connsiteX6" fmla="*/ 462574 w 804765"/>
                <a:gd name="connsiteY6" fmla="*/ 803169 h 797767"/>
                <a:gd name="connsiteX7" fmla="*/ 411489 w 804765"/>
                <a:gd name="connsiteY7" fmla="*/ 801909 h 797767"/>
                <a:gd name="connsiteX8" fmla="*/ 342489 w 804765"/>
                <a:gd name="connsiteY8" fmla="*/ 793931 h 797767"/>
                <a:gd name="connsiteX9" fmla="*/ 303791 w 804765"/>
                <a:gd name="connsiteY9" fmla="*/ 786443 h 797767"/>
                <a:gd name="connsiteX10" fmla="*/ 141788 w 804765"/>
                <a:gd name="connsiteY10" fmla="*/ 704147 h 797767"/>
                <a:gd name="connsiteX11" fmla="*/ 102879 w 804765"/>
                <a:gd name="connsiteY11" fmla="*/ 661320 h 797767"/>
                <a:gd name="connsiteX12" fmla="*/ 60821 w 804765"/>
                <a:gd name="connsiteY12" fmla="*/ 606666 h 797767"/>
                <a:gd name="connsiteX13" fmla="*/ 27301 w 804765"/>
                <a:gd name="connsiteY13" fmla="*/ 548163 h 797767"/>
                <a:gd name="connsiteX14" fmla="*/ 7917 w 804765"/>
                <a:gd name="connsiteY14" fmla="*/ 494069 h 797767"/>
                <a:gd name="connsiteX15" fmla="*/ 569 w 804765"/>
                <a:gd name="connsiteY15" fmla="*/ 406034 h 797767"/>
                <a:gd name="connsiteX16" fmla="*/ 9526 w 804765"/>
                <a:gd name="connsiteY16" fmla="*/ 336125 h 797767"/>
                <a:gd name="connsiteX17" fmla="*/ 74537 w 804765"/>
                <a:gd name="connsiteY17" fmla="*/ 162295 h 797767"/>
                <a:gd name="connsiteX18" fmla="*/ 166981 w 804765"/>
                <a:gd name="connsiteY18" fmla="*/ 73211 h 797767"/>
                <a:gd name="connsiteX19" fmla="*/ 283776 w 804765"/>
                <a:gd name="connsiteY19" fmla="*/ 20587 h 797767"/>
                <a:gd name="connsiteX20" fmla="*/ 407500 w 804765"/>
                <a:gd name="connsiteY20" fmla="*/ 433 h 797767"/>
                <a:gd name="connsiteX21" fmla="*/ 598895 w 804765"/>
                <a:gd name="connsiteY21" fmla="*/ 42490 h 797767"/>
                <a:gd name="connsiteX22" fmla="*/ 742143 w 804765"/>
                <a:gd name="connsiteY22" fmla="*/ 173282 h 797767"/>
                <a:gd name="connsiteX23" fmla="*/ 803725 w 804765"/>
                <a:gd name="connsiteY23" fmla="*/ 389239 h 797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4765" h="797767">
                  <a:moveTo>
                    <a:pt x="803725" y="389239"/>
                  </a:moveTo>
                  <a:cubicBezTo>
                    <a:pt x="804775" y="410233"/>
                    <a:pt x="805684" y="430318"/>
                    <a:pt x="804495" y="450332"/>
                  </a:cubicBezTo>
                  <a:cubicBezTo>
                    <a:pt x="801416" y="499877"/>
                    <a:pt x="786580" y="549353"/>
                    <a:pt x="761387" y="592390"/>
                  </a:cubicBezTo>
                  <a:cubicBezTo>
                    <a:pt x="744662" y="620872"/>
                    <a:pt x="725768" y="646275"/>
                    <a:pt x="707363" y="671467"/>
                  </a:cubicBezTo>
                  <a:cubicBezTo>
                    <a:pt x="689028" y="696520"/>
                    <a:pt x="668804" y="719123"/>
                    <a:pt x="643192" y="739068"/>
                  </a:cubicBezTo>
                  <a:cubicBezTo>
                    <a:pt x="613310" y="762370"/>
                    <a:pt x="578600" y="780495"/>
                    <a:pt x="540812" y="790992"/>
                  </a:cubicBezTo>
                  <a:cubicBezTo>
                    <a:pt x="515269" y="798200"/>
                    <a:pt x="488957" y="802119"/>
                    <a:pt x="462574" y="803169"/>
                  </a:cubicBezTo>
                  <a:cubicBezTo>
                    <a:pt x="445709" y="803799"/>
                    <a:pt x="428844" y="803029"/>
                    <a:pt x="411489" y="801909"/>
                  </a:cubicBezTo>
                  <a:cubicBezTo>
                    <a:pt x="388326" y="800369"/>
                    <a:pt x="365233" y="797640"/>
                    <a:pt x="342489" y="793931"/>
                  </a:cubicBezTo>
                  <a:cubicBezTo>
                    <a:pt x="329403" y="791762"/>
                    <a:pt x="316457" y="789383"/>
                    <a:pt x="303791" y="786443"/>
                  </a:cubicBezTo>
                  <a:cubicBezTo>
                    <a:pt x="243398" y="772377"/>
                    <a:pt x="185735" y="747535"/>
                    <a:pt x="141788" y="704147"/>
                  </a:cubicBezTo>
                  <a:cubicBezTo>
                    <a:pt x="128142" y="690641"/>
                    <a:pt x="115336" y="676226"/>
                    <a:pt x="102879" y="661320"/>
                  </a:cubicBezTo>
                  <a:cubicBezTo>
                    <a:pt x="88044" y="643545"/>
                    <a:pt x="73628" y="625351"/>
                    <a:pt x="60821" y="606666"/>
                  </a:cubicBezTo>
                  <a:cubicBezTo>
                    <a:pt x="48085" y="588051"/>
                    <a:pt x="37028" y="568667"/>
                    <a:pt x="27301" y="548163"/>
                  </a:cubicBezTo>
                  <a:cubicBezTo>
                    <a:pt x="19114" y="530878"/>
                    <a:pt x="12466" y="512893"/>
                    <a:pt x="7917" y="494069"/>
                  </a:cubicBezTo>
                  <a:cubicBezTo>
                    <a:pt x="1059" y="466007"/>
                    <a:pt x="-1180" y="436336"/>
                    <a:pt x="569" y="406034"/>
                  </a:cubicBezTo>
                  <a:cubicBezTo>
                    <a:pt x="1899" y="382311"/>
                    <a:pt x="5258" y="359078"/>
                    <a:pt x="9526" y="336125"/>
                  </a:cubicBezTo>
                  <a:cubicBezTo>
                    <a:pt x="21423" y="272304"/>
                    <a:pt x="39058" y="213801"/>
                    <a:pt x="74537" y="162295"/>
                  </a:cubicBezTo>
                  <a:cubicBezTo>
                    <a:pt x="99030" y="126886"/>
                    <a:pt x="131151" y="96795"/>
                    <a:pt x="166981" y="73211"/>
                  </a:cubicBezTo>
                  <a:cubicBezTo>
                    <a:pt x="202530" y="49838"/>
                    <a:pt x="241859" y="32483"/>
                    <a:pt x="283776" y="20587"/>
                  </a:cubicBezTo>
                  <a:cubicBezTo>
                    <a:pt x="323175" y="9390"/>
                    <a:pt x="365093" y="2462"/>
                    <a:pt x="407500" y="433"/>
                  </a:cubicBezTo>
                  <a:cubicBezTo>
                    <a:pt x="476150" y="-2856"/>
                    <a:pt x="541021" y="12749"/>
                    <a:pt x="598895" y="42490"/>
                  </a:cubicBezTo>
                  <a:cubicBezTo>
                    <a:pt x="657188" y="72652"/>
                    <a:pt x="707083" y="117788"/>
                    <a:pt x="742143" y="173282"/>
                  </a:cubicBezTo>
                  <a:cubicBezTo>
                    <a:pt x="781751" y="235984"/>
                    <a:pt x="799876" y="310372"/>
                    <a:pt x="803725" y="38923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AEEF5019-7BA9-4EF8-A7EA-4F1872A1416A}"/>
                </a:ext>
              </a:extLst>
            </p:cNvPr>
            <p:cNvSpPr/>
            <p:nvPr/>
          </p:nvSpPr>
          <p:spPr>
            <a:xfrm>
              <a:off x="3715674" y="5918578"/>
              <a:ext cx="783771" cy="783771"/>
            </a:xfrm>
            <a:custGeom>
              <a:avLst/>
              <a:gdLst>
                <a:gd name="connsiteX0" fmla="*/ 783741 w 783771"/>
                <a:gd name="connsiteY0" fmla="*/ 375246 h 783771"/>
                <a:gd name="connsiteX1" fmla="*/ 786331 w 783771"/>
                <a:gd name="connsiteY1" fmla="*/ 435079 h 783771"/>
                <a:gd name="connsiteX2" fmla="*/ 745603 w 783771"/>
                <a:gd name="connsiteY2" fmla="*/ 575668 h 783771"/>
                <a:gd name="connsiteX3" fmla="*/ 693048 w 783771"/>
                <a:gd name="connsiteY3" fmla="*/ 654255 h 783771"/>
                <a:gd name="connsiteX4" fmla="*/ 632935 w 783771"/>
                <a:gd name="connsiteY4" fmla="*/ 722415 h 783771"/>
                <a:gd name="connsiteX5" fmla="*/ 532025 w 783771"/>
                <a:gd name="connsiteY5" fmla="*/ 774130 h 783771"/>
                <a:gd name="connsiteX6" fmla="*/ 454767 w 783771"/>
                <a:gd name="connsiteY6" fmla="*/ 784207 h 783771"/>
                <a:gd name="connsiteX7" fmla="*/ 404732 w 783771"/>
                <a:gd name="connsiteY7" fmla="*/ 781408 h 783771"/>
                <a:gd name="connsiteX8" fmla="*/ 337342 w 783771"/>
                <a:gd name="connsiteY8" fmla="*/ 772800 h 783771"/>
                <a:gd name="connsiteX9" fmla="*/ 299413 w 783771"/>
                <a:gd name="connsiteY9" fmla="*/ 765872 h 783771"/>
                <a:gd name="connsiteX10" fmla="*/ 140559 w 783771"/>
                <a:gd name="connsiteY10" fmla="*/ 687145 h 783771"/>
                <a:gd name="connsiteX11" fmla="*/ 103050 w 783771"/>
                <a:gd name="connsiteY11" fmla="*/ 644738 h 783771"/>
                <a:gd name="connsiteX12" fmla="*/ 61272 w 783771"/>
                <a:gd name="connsiteY12" fmla="*/ 591833 h 783771"/>
                <a:gd name="connsiteX13" fmla="*/ 27192 w 783771"/>
                <a:gd name="connsiteY13" fmla="*/ 536059 h 783771"/>
                <a:gd name="connsiteX14" fmla="*/ 7318 w 783771"/>
                <a:gd name="connsiteY14" fmla="*/ 483785 h 783771"/>
                <a:gd name="connsiteX15" fmla="*/ 950 w 783771"/>
                <a:gd name="connsiteY15" fmla="*/ 397640 h 783771"/>
                <a:gd name="connsiteX16" fmla="*/ 10747 w 783771"/>
                <a:gd name="connsiteY16" fmla="*/ 329200 h 783771"/>
                <a:gd name="connsiteX17" fmla="*/ 71629 w 783771"/>
                <a:gd name="connsiteY17" fmla="*/ 157890 h 783771"/>
                <a:gd name="connsiteX18" fmla="*/ 162743 w 783771"/>
                <a:gd name="connsiteY18" fmla="*/ 70905 h 783771"/>
                <a:gd name="connsiteX19" fmla="*/ 277999 w 783771"/>
                <a:gd name="connsiteY19" fmla="*/ 21010 h 783771"/>
                <a:gd name="connsiteX20" fmla="*/ 399484 w 783771"/>
                <a:gd name="connsiteY20" fmla="*/ 785 h 783771"/>
                <a:gd name="connsiteX21" fmla="*/ 585139 w 783771"/>
                <a:gd name="connsiteY21" fmla="*/ 38994 h 783771"/>
                <a:gd name="connsiteX22" fmla="*/ 724609 w 783771"/>
                <a:gd name="connsiteY22" fmla="*/ 165237 h 783771"/>
                <a:gd name="connsiteX23" fmla="*/ 783741 w 783771"/>
                <a:gd name="connsiteY23" fmla="*/ 375246 h 78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83771" h="783771">
                  <a:moveTo>
                    <a:pt x="783741" y="375246"/>
                  </a:moveTo>
                  <a:cubicBezTo>
                    <a:pt x="785071" y="395960"/>
                    <a:pt x="786891" y="415414"/>
                    <a:pt x="786331" y="435079"/>
                  </a:cubicBezTo>
                  <a:cubicBezTo>
                    <a:pt x="784861" y="483645"/>
                    <a:pt x="770865" y="533190"/>
                    <a:pt x="745603" y="575668"/>
                  </a:cubicBezTo>
                  <a:cubicBezTo>
                    <a:pt x="728738" y="603939"/>
                    <a:pt x="710123" y="628782"/>
                    <a:pt x="693048" y="654255"/>
                  </a:cubicBezTo>
                  <a:cubicBezTo>
                    <a:pt x="676183" y="679378"/>
                    <a:pt x="657778" y="702051"/>
                    <a:pt x="632935" y="722415"/>
                  </a:cubicBezTo>
                  <a:cubicBezTo>
                    <a:pt x="603964" y="746138"/>
                    <a:pt x="569674" y="764333"/>
                    <a:pt x="532025" y="774130"/>
                  </a:cubicBezTo>
                  <a:cubicBezTo>
                    <a:pt x="506622" y="780848"/>
                    <a:pt x="480660" y="784067"/>
                    <a:pt x="454767" y="784207"/>
                  </a:cubicBezTo>
                  <a:cubicBezTo>
                    <a:pt x="438252" y="784347"/>
                    <a:pt x="421807" y="782947"/>
                    <a:pt x="404732" y="781408"/>
                  </a:cubicBezTo>
                  <a:cubicBezTo>
                    <a:pt x="382269" y="779378"/>
                    <a:pt x="359665" y="776369"/>
                    <a:pt x="337342" y="772800"/>
                  </a:cubicBezTo>
                  <a:cubicBezTo>
                    <a:pt x="324465" y="770771"/>
                    <a:pt x="311799" y="768602"/>
                    <a:pt x="299413" y="765872"/>
                  </a:cubicBezTo>
                  <a:cubicBezTo>
                    <a:pt x="240350" y="752996"/>
                    <a:pt x="182967" y="730742"/>
                    <a:pt x="140559" y="687145"/>
                  </a:cubicBezTo>
                  <a:cubicBezTo>
                    <a:pt x="127473" y="673709"/>
                    <a:pt x="115296" y="659433"/>
                    <a:pt x="103050" y="644738"/>
                  </a:cubicBezTo>
                  <a:cubicBezTo>
                    <a:pt x="88564" y="627243"/>
                    <a:pt x="74148" y="609748"/>
                    <a:pt x="61272" y="591833"/>
                  </a:cubicBezTo>
                  <a:cubicBezTo>
                    <a:pt x="48466" y="574058"/>
                    <a:pt x="37269" y="555653"/>
                    <a:pt x="27192" y="536059"/>
                  </a:cubicBezTo>
                  <a:cubicBezTo>
                    <a:pt x="18655" y="519474"/>
                    <a:pt x="11867" y="502049"/>
                    <a:pt x="7318" y="483785"/>
                  </a:cubicBezTo>
                  <a:cubicBezTo>
                    <a:pt x="460" y="456492"/>
                    <a:pt x="-1360" y="427381"/>
                    <a:pt x="950" y="397640"/>
                  </a:cubicBezTo>
                  <a:cubicBezTo>
                    <a:pt x="2769" y="374477"/>
                    <a:pt x="6478" y="351803"/>
                    <a:pt x="10747" y="329200"/>
                  </a:cubicBezTo>
                  <a:cubicBezTo>
                    <a:pt x="22713" y="266498"/>
                    <a:pt x="37199" y="209115"/>
                    <a:pt x="71629" y="157890"/>
                  </a:cubicBezTo>
                  <a:cubicBezTo>
                    <a:pt x="95352" y="122900"/>
                    <a:pt x="127333" y="93508"/>
                    <a:pt x="162743" y="70905"/>
                  </a:cubicBezTo>
                  <a:cubicBezTo>
                    <a:pt x="197942" y="48511"/>
                    <a:pt x="236781" y="32276"/>
                    <a:pt x="277999" y="21010"/>
                  </a:cubicBezTo>
                  <a:cubicBezTo>
                    <a:pt x="316768" y="10443"/>
                    <a:pt x="358126" y="3515"/>
                    <a:pt x="399484" y="785"/>
                  </a:cubicBezTo>
                  <a:cubicBezTo>
                    <a:pt x="465754" y="-3623"/>
                    <a:pt x="528526" y="10722"/>
                    <a:pt x="585139" y="38994"/>
                  </a:cubicBezTo>
                  <a:cubicBezTo>
                    <a:pt x="641963" y="67616"/>
                    <a:pt x="690739" y="111213"/>
                    <a:pt x="724609" y="165237"/>
                  </a:cubicBezTo>
                  <a:cubicBezTo>
                    <a:pt x="762958" y="226540"/>
                    <a:pt x="778703" y="298968"/>
                    <a:pt x="783741" y="37524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86237260-1E30-49C2-B265-29D6447C1D40}"/>
                </a:ext>
              </a:extLst>
            </p:cNvPr>
            <p:cNvSpPr/>
            <p:nvPr/>
          </p:nvSpPr>
          <p:spPr>
            <a:xfrm>
              <a:off x="3725881" y="5923453"/>
              <a:ext cx="762778" cy="762778"/>
            </a:xfrm>
            <a:custGeom>
              <a:avLst/>
              <a:gdLst>
                <a:gd name="connsiteX0" fmla="*/ 763668 w 762777"/>
                <a:gd name="connsiteY0" fmla="*/ 361064 h 762777"/>
                <a:gd name="connsiteX1" fmla="*/ 768146 w 762777"/>
                <a:gd name="connsiteY1" fmla="*/ 419637 h 762777"/>
                <a:gd name="connsiteX2" fmla="*/ 729798 w 762777"/>
                <a:gd name="connsiteY2" fmla="*/ 558757 h 762777"/>
                <a:gd name="connsiteX3" fmla="*/ 678643 w 762777"/>
                <a:gd name="connsiteY3" fmla="*/ 636854 h 762777"/>
                <a:gd name="connsiteX4" fmla="*/ 622659 w 762777"/>
                <a:gd name="connsiteY4" fmla="*/ 705504 h 762777"/>
                <a:gd name="connsiteX5" fmla="*/ 523218 w 762777"/>
                <a:gd name="connsiteY5" fmla="*/ 757009 h 762777"/>
                <a:gd name="connsiteX6" fmla="*/ 447010 w 762777"/>
                <a:gd name="connsiteY6" fmla="*/ 765057 h 762777"/>
                <a:gd name="connsiteX7" fmla="*/ 398094 w 762777"/>
                <a:gd name="connsiteY7" fmla="*/ 760648 h 762777"/>
                <a:gd name="connsiteX8" fmla="*/ 332314 w 762777"/>
                <a:gd name="connsiteY8" fmla="*/ 751481 h 762777"/>
                <a:gd name="connsiteX9" fmla="*/ 295084 w 762777"/>
                <a:gd name="connsiteY9" fmla="*/ 745112 h 762777"/>
                <a:gd name="connsiteX10" fmla="*/ 139450 w 762777"/>
                <a:gd name="connsiteY10" fmla="*/ 670024 h 762777"/>
                <a:gd name="connsiteX11" fmla="*/ 103410 w 762777"/>
                <a:gd name="connsiteY11" fmla="*/ 628036 h 762777"/>
                <a:gd name="connsiteX12" fmla="*/ 61842 w 762777"/>
                <a:gd name="connsiteY12" fmla="*/ 576951 h 762777"/>
                <a:gd name="connsiteX13" fmla="*/ 27272 w 762777"/>
                <a:gd name="connsiteY13" fmla="*/ 523907 h 762777"/>
                <a:gd name="connsiteX14" fmla="*/ 6838 w 762777"/>
                <a:gd name="connsiteY14" fmla="*/ 473381 h 762777"/>
                <a:gd name="connsiteX15" fmla="*/ 1450 w 762777"/>
                <a:gd name="connsiteY15" fmla="*/ 389126 h 762777"/>
                <a:gd name="connsiteX16" fmla="*/ 12157 w 762777"/>
                <a:gd name="connsiteY16" fmla="*/ 322226 h 762777"/>
                <a:gd name="connsiteX17" fmla="*/ 68840 w 762777"/>
                <a:gd name="connsiteY17" fmla="*/ 153505 h 762777"/>
                <a:gd name="connsiteX18" fmla="*/ 158624 w 762777"/>
                <a:gd name="connsiteY18" fmla="*/ 68620 h 762777"/>
                <a:gd name="connsiteX19" fmla="*/ 272341 w 762777"/>
                <a:gd name="connsiteY19" fmla="*/ 21523 h 762777"/>
                <a:gd name="connsiteX20" fmla="*/ 391516 w 762777"/>
                <a:gd name="connsiteY20" fmla="*/ 1229 h 762777"/>
                <a:gd name="connsiteX21" fmla="*/ 571364 w 762777"/>
                <a:gd name="connsiteY21" fmla="*/ 35589 h 762777"/>
                <a:gd name="connsiteX22" fmla="*/ 707054 w 762777"/>
                <a:gd name="connsiteY22" fmla="*/ 157284 h 762777"/>
                <a:gd name="connsiteX23" fmla="*/ 763668 w 762777"/>
                <a:gd name="connsiteY23" fmla="*/ 361064 h 762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62777" h="762777">
                  <a:moveTo>
                    <a:pt x="763668" y="361064"/>
                  </a:moveTo>
                  <a:cubicBezTo>
                    <a:pt x="765417" y="381428"/>
                    <a:pt x="768007" y="400323"/>
                    <a:pt x="768146" y="419637"/>
                  </a:cubicBezTo>
                  <a:cubicBezTo>
                    <a:pt x="768286" y="467223"/>
                    <a:pt x="755130" y="516769"/>
                    <a:pt x="729798" y="558757"/>
                  </a:cubicBezTo>
                  <a:cubicBezTo>
                    <a:pt x="712793" y="586818"/>
                    <a:pt x="694388" y="611102"/>
                    <a:pt x="678643" y="636854"/>
                  </a:cubicBezTo>
                  <a:cubicBezTo>
                    <a:pt x="663247" y="661976"/>
                    <a:pt x="646662" y="684860"/>
                    <a:pt x="622659" y="705504"/>
                  </a:cubicBezTo>
                  <a:cubicBezTo>
                    <a:pt x="594597" y="729577"/>
                    <a:pt x="560727" y="747842"/>
                    <a:pt x="523218" y="757009"/>
                  </a:cubicBezTo>
                  <a:cubicBezTo>
                    <a:pt x="498025" y="763237"/>
                    <a:pt x="472273" y="765756"/>
                    <a:pt x="447010" y="765057"/>
                  </a:cubicBezTo>
                  <a:cubicBezTo>
                    <a:pt x="430775" y="764636"/>
                    <a:pt x="414819" y="762607"/>
                    <a:pt x="398094" y="760648"/>
                  </a:cubicBezTo>
                  <a:cubicBezTo>
                    <a:pt x="376261" y="758128"/>
                    <a:pt x="354217" y="754910"/>
                    <a:pt x="332314" y="751481"/>
                  </a:cubicBezTo>
                  <a:cubicBezTo>
                    <a:pt x="319717" y="749521"/>
                    <a:pt x="307261" y="747562"/>
                    <a:pt x="295084" y="745112"/>
                  </a:cubicBezTo>
                  <a:cubicBezTo>
                    <a:pt x="237421" y="733426"/>
                    <a:pt x="180248" y="713691"/>
                    <a:pt x="139450" y="670024"/>
                  </a:cubicBezTo>
                  <a:cubicBezTo>
                    <a:pt x="126923" y="656658"/>
                    <a:pt x="115307" y="642452"/>
                    <a:pt x="103410" y="628036"/>
                  </a:cubicBezTo>
                  <a:cubicBezTo>
                    <a:pt x="89204" y="610891"/>
                    <a:pt x="74859" y="594027"/>
                    <a:pt x="61842" y="576951"/>
                  </a:cubicBezTo>
                  <a:cubicBezTo>
                    <a:pt x="48966" y="560016"/>
                    <a:pt x="37629" y="542521"/>
                    <a:pt x="27272" y="523907"/>
                  </a:cubicBezTo>
                  <a:cubicBezTo>
                    <a:pt x="18455" y="507951"/>
                    <a:pt x="11387" y="491156"/>
                    <a:pt x="6838" y="473381"/>
                  </a:cubicBezTo>
                  <a:cubicBezTo>
                    <a:pt x="-90" y="446789"/>
                    <a:pt x="-1489" y="418237"/>
                    <a:pt x="1450" y="389126"/>
                  </a:cubicBezTo>
                  <a:cubicBezTo>
                    <a:pt x="3689" y="366523"/>
                    <a:pt x="7818" y="344409"/>
                    <a:pt x="12157" y="322226"/>
                  </a:cubicBezTo>
                  <a:cubicBezTo>
                    <a:pt x="24193" y="260644"/>
                    <a:pt x="35390" y="204240"/>
                    <a:pt x="68840" y="153505"/>
                  </a:cubicBezTo>
                  <a:cubicBezTo>
                    <a:pt x="91724" y="118865"/>
                    <a:pt x="123564" y="90243"/>
                    <a:pt x="158624" y="68620"/>
                  </a:cubicBezTo>
                  <a:cubicBezTo>
                    <a:pt x="193474" y="47136"/>
                    <a:pt x="231753" y="32160"/>
                    <a:pt x="272341" y="21523"/>
                  </a:cubicBezTo>
                  <a:cubicBezTo>
                    <a:pt x="310550" y="11586"/>
                    <a:pt x="351208" y="4728"/>
                    <a:pt x="391516" y="1229"/>
                  </a:cubicBezTo>
                  <a:cubicBezTo>
                    <a:pt x="455408" y="-4229"/>
                    <a:pt x="516220" y="8717"/>
                    <a:pt x="571364" y="35589"/>
                  </a:cubicBezTo>
                  <a:cubicBezTo>
                    <a:pt x="626718" y="62601"/>
                    <a:pt x="674444" y="104799"/>
                    <a:pt x="707054" y="157284"/>
                  </a:cubicBezTo>
                  <a:cubicBezTo>
                    <a:pt x="743934" y="216836"/>
                    <a:pt x="757440" y="287306"/>
                    <a:pt x="763668" y="36106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2C2B0ABB-96E2-4758-9552-17F7BDBA66D6}"/>
                </a:ext>
              </a:extLst>
            </p:cNvPr>
            <p:cNvSpPr/>
            <p:nvPr/>
          </p:nvSpPr>
          <p:spPr>
            <a:xfrm>
              <a:off x="3735739" y="5928006"/>
              <a:ext cx="748782" cy="741784"/>
            </a:xfrm>
            <a:custGeom>
              <a:avLst/>
              <a:gdLst>
                <a:gd name="connsiteX0" fmla="*/ 743872 w 748781"/>
                <a:gd name="connsiteY0" fmla="*/ 347204 h 741783"/>
                <a:gd name="connsiteX1" fmla="*/ 750171 w 748781"/>
                <a:gd name="connsiteY1" fmla="*/ 404517 h 741783"/>
                <a:gd name="connsiteX2" fmla="*/ 714201 w 748781"/>
                <a:gd name="connsiteY2" fmla="*/ 542167 h 741783"/>
                <a:gd name="connsiteX3" fmla="*/ 664446 w 748781"/>
                <a:gd name="connsiteY3" fmla="*/ 619774 h 741783"/>
                <a:gd name="connsiteX4" fmla="*/ 612521 w 748781"/>
                <a:gd name="connsiteY4" fmla="*/ 688914 h 741783"/>
                <a:gd name="connsiteX5" fmla="*/ 514549 w 748781"/>
                <a:gd name="connsiteY5" fmla="*/ 740139 h 741783"/>
                <a:gd name="connsiteX6" fmla="*/ 439321 w 748781"/>
                <a:gd name="connsiteY6" fmla="*/ 746157 h 741783"/>
                <a:gd name="connsiteX7" fmla="*/ 391525 w 748781"/>
                <a:gd name="connsiteY7" fmla="*/ 740209 h 741783"/>
                <a:gd name="connsiteX8" fmla="*/ 327354 w 748781"/>
                <a:gd name="connsiteY8" fmla="*/ 730482 h 741783"/>
                <a:gd name="connsiteX9" fmla="*/ 290895 w 748781"/>
                <a:gd name="connsiteY9" fmla="*/ 724604 h 741783"/>
                <a:gd name="connsiteX10" fmla="*/ 138409 w 748781"/>
                <a:gd name="connsiteY10" fmla="*/ 653085 h 741783"/>
                <a:gd name="connsiteX11" fmla="*/ 103769 w 748781"/>
                <a:gd name="connsiteY11" fmla="*/ 611587 h 741783"/>
                <a:gd name="connsiteX12" fmla="*/ 62481 w 748781"/>
                <a:gd name="connsiteY12" fmla="*/ 562251 h 741783"/>
                <a:gd name="connsiteX13" fmla="*/ 27421 w 748781"/>
                <a:gd name="connsiteY13" fmla="*/ 511866 h 741783"/>
                <a:gd name="connsiteX14" fmla="*/ 6427 w 748781"/>
                <a:gd name="connsiteY14" fmla="*/ 463160 h 741783"/>
                <a:gd name="connsiteX15" fmla="*/ 1949 w 748781"/>
                <a:gd name="connsiteY15" fmla="*/ 380794 h 741783"/>
                <a:gd name="connsiteX16" fmla="*/ 13495 w 748781"/>
                <a:gd name="connsiteY16" fmla="*/ 315433 h 741783"/>
                <a:gd name="connsiteX17" fmla="*/ 66050 w 748781"/>
                <a:gd name="connsiteY17" fmla="*/ 149231 h 741783"/>
                <a:gd name="connsiteX18" fmla="*/ 154574 w 748781"/>
                <a:gd name="connsiteY18" fmla="*/ 66445 h 741783"/>
                <a:gd name="connsiteX19" fmla="*/ 266752 w 748781"/>
                <a:gd name="connsiteY19" fmla="*/ 22079 h 741783"/>
                <a:gd name="connsiteX20" fmla="*/ 383687 w 748781"/>
                <a:gd name="connsiteY20" fmla="*/ 1784 h 741783"/>
                <a:gd name="connsiteX21" fmla="*/ 557797 w 748781"/>
                <a:gd name="connsiteY21" fmla="*/ 32295 h 741783"/>
                <a:gd name="connsiteX22" fmla="*/ 689708 w 748781"/>
                <a:gd name="connsiteY22" fmla="*/ 149442 h 741783"/>
                <a:gd name="connsiteX23" fmla="*/ 743872 w 748781"/>
                <a:gd name="connsiteY23" fmla="*/ 347204 h 741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48781" h="741783">
                  <a:moveTo>
                    <a:pt x="743872" y="347204"/>
                  </a:moveTo>
                  <a:cubicBezTo>
                    <a:pt x="745972" y="367218"/>
                    <a:pt x="749471" y="385553"/>
                    <a:pt x="750171" y="404517"/>
                  </a:cubicBezTo>
                  <a:cubicBezTo>
                    <a:pt x="751990" y="451124"/>
                    <a:pt x="739534" y="500669"/>
                    <a:pt x="714201" y="542167"/>
                  </a:cubicBezTo>
                  <a:cubicBezTo>
                    <a:pt x="697056" y="570019"/>
                    <a:pt x="678931" y="593742"/>
                    <a:pt x="664446" y="619774"/>
                  </a:cubicBezTo>
                  <a:cubicBezTo>
                    <a:pt x="650520" y="644897"/>
                    <a:pt x="635754" y="667990"/>
                    <a:pt x="612521" y="688914"/>
                  </a:cubicBezTo>
                  <a:cubicBezTo>
                    <a:pt x="585369" y="713337"/>
                    <a:pt x="551848" y="731671"/>
                    <a:pt x="514549" y="740139"/>
                  </a:cubicBezTo>
                  <a:cubicBezTo>
                    <a:pt x="489497" y="745878"/>
                    <a:pt x="464094" y="747627"/>
                    <a:pt x="439321" y="746157"/>
                  </a:cubicBezTo>
                  <a:cubicBezTo>
                    <a:pt x="423436" y="745178"/>
                    <a:pt x="407830" y="742588"/>
                    <a:pt x="391525" y="740209"/>
                  </a:cubicBezTo>
                  <a:cubicBezTo>
                    <a:pt x="370391" y="737200"/>
                    <a:pt x="348838" y="733771"/>
                    <a:pt x="327354" y="730482"/>
                  </a:cubicBezTo>
                  <a:cubicBezTo>
                    <a:pt x="315037" y="728592"/>
                    <a:pt x="302791" y="726843"/>
                    <a:pt x="290895" y="724604"/>
                  </a:cubicBezTo>
                  <a:cubicBezTo>
                    <a:pt x="234631" y="714107"/>
                    <a:pt x="177668" y="696892"/>
                    <a:pt x="138409" y="653085"/>
                  </a:cubicBezTo>
                  <a:cubicBezTo>
                    <a:pt x="126512" y="639789"/>
                    <a:pt x="115386" y="625723"/>
                    <a:pt x="103769" y="611587"/>
                  </a:cubicBezTo>
                  <a:cubicBezTo>
                    <a:pt x="89913" y="594722"/>
                    <a:pt x="75497" y="578486"/>
                    <a:pt x="62481" y="562251"/>
                  </a:cubicBezTo>
                  <a:cubicBezTo>
                    <a:pt x="49465" y="546156"/>
                    <a:pt x="38058" y="529640"/>
                    <a:pt x="27421" y="511866"/>
                  </a:cubicBezTo>
                  <a:cubicBezTo>
                    <a:pt x="18254" y="496540"/>
                    <a:pt x="11046" y="480375"/>
                    <a:pt x="6427" y="463160"/>
                  </a:cubicBezTo>
                  <a:cubicBezTo>
                    <a:pt x="-501" y="437268"/>
                    <a:pt x="-1550" y="409276"/>
                    <a:pt x="1949" y="380794"/>
                  </a:cubicBezTo>
                  <a:cubicBezTo>
                    <a:pt x="4678" y="358750"/>
                    <a:pt x="9157" y="337197"/>
                    <a:pt x="13495" y="315433"/>
                  </a:cubicBezTo>
                  <a:cubicBezTo>
                    <a:pt x="25602" y="254901"/>
                    <a:pt x="33649" y="199617"/>
                    <a:pt x="66050" y="149231"/>
                  </a:cubicBezTo>
                  <a:cubicBezTo>
                    <a:pt x="88094" y="115011"/>
                    <a:pt x="119864" y="87090"/>
                    <a:pt x="154574" y="66445"/>
                  </a:cubicBezTo>
                  <a:cubicBezTo>
                    <a:pt x="189074" y="45941"/>
                    <a:pt x="226863" y="32086"/>
                    <a:pt x="266752" y="22079"/>
                  </a:cubicBezTo>
                  <a:cubicBezTo>
                    <a:pt x="304331" y="12771"/>
                    <a:pt x="344359" y="5913"/>
                    <a:pt x="383687" y="1784"/>
                  </a:cubicBezTo>
                  <a:cubicBezTo>
                    <a:pt x="445199" y="-4724"/>
                    <a:pt x="503912" y="6823"/>
                    <a:pt x="557797" y="32295"/>
                  </a:cubicBezTo>
                  <a:cubicBezTo>
                    <a:pt x="611751" y="57768"/>
                    <a:pt x="658287" y="98426"/>
                    <a:pt x="689708" y="149442"/>
                  </a:cubicBezTo>
                  <a:cubicBezTo>
                    <a:pt x="725328" y="207525"/>
                    <a:pt x="736525" y="275964"/>
                    <a:pt x="743872" y="34720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52D7AC2A-681F-4551-B86A-535B5E642F19}"/>
                </a:ext>
              </a:extLst>
            </p:cNvPr>
            <p:cNvSpPr/>
            <p:nvPr/>
          </p:nvSpPr>
          <p:spPr>
            <a:xfrm>
              <a:off x="3745617" y="5932617"/>
              <a:ext cx="727788" cy="727788"/>
            </a:xfrm>
            <a:custGeom>
              <a:avLst/>
              <a:gdLst>
                <a:gd name="connsiteX0" fmla="*/ 724128 w 727787"/>
                <a:gd name="connsiteY0" fmla="*/ 333286 h 727787"/>
                <a:gd name="connsiteX1" fmla="*/ 732315 w 727787"/>
                <a:gd name="connsiteY1" fmla="*/ 389269 h 727787"/>
                <a:gd name="connsiteX2" fmla="*/ 698725 w 727787"/>
                <a:gd name="connsiteY2" fmla="*/ 525449 h 727787"/>
                <a:gd name="connsiteX3" fmla="*/ 650439 w 727787"/>
                <a:gd name="connsiteY3" fmla="*/ 602567 h 727787"/>
                <a:gd name="connsiteX4" fmla="*/ 602573 w 727787"/>
                <a:gd name="connsiteY4" fmla="*/ 672267 h 727787"/>
                <a:gd name="connsiteX5" fmla="*/ 506071 w 727787"/>
                <a:gd name="connsiteY5" fmla="*/ 723282 h 727787"/>
                <a:gd name="connsiteX6" fmla="*/ 431823 w 727787"/>
                <a:gd name="connsiteY6" fmla="*/ 727201 h 727787"/>
                <a:gd name="connsiteX7" fmla="*/ 385076 w 727787"/>
                <a:gd name="connsiteY7" fmla="*/ 719713 h 727787"/>
                <a:gd name="connsiteX8" fmla="*/ 322445 w 727787"/>
                <a:gd name="connsiteY8" fmla="*/ 709426 h 727787"/>
                <a:gd name="connsiteX9" fmla="*/ 286685 w 727787"/>
                <a:gd name="connsiteY9" fmla="*/ 704108 h 727787"/>
                <a:gd name="connsiteX10" fmla="*/ 137419 w 727787"/>
                <a:gd name="connsiteY10" fmla="*/ 636157 h 727787"/>
                <a:gd name="connsiteX11" fmla="*/ 104248 w 727787"/>
                <a:gd name="connsiteY11" fmla="*/ 595079 h 727787"/>
                <a:gd name="connsiteX12" fmla="*/ 63170 w 727787"/>
                <a:gd name="connsiteY12" fmla="*/ 547563 h 727787"/>
                <a:gd name="connsiteX13" fmla="*/ 27621 w 727787"/>
                <a:gd name="connsiteY13" fmla="*/ 499907 h 727787"/>
                <a:gd name="connsiteX14" fmla="*/ 6067 w 727787"/>
                <a:gd name="connsiteY14" fmla="*/ 452951 h 727787"/>
                <a:gd name="connsiteX15" fmla="*/ 2568 w 727787"/>
                <a:gd name="connsiteY15" fmla="*/ 372474 h 727787"/>
                <a:gd name="connsiteX16" fmla="*/ 14954 w 727787"/>
                <a:gd name="connsiteY16" fmla="*/ 308653 h 727787"/>
                <a:gd name="connsiteX17" fmla="*/ 63310 w 727787"/>
                <a:gd name="connsiteY17" fmla="*/ 145040 h 727787"/>
                <a:gd name="connsiteX18" fmla="*/ 150505 w 727787"/>
                <a:gd name="connsiteY18" fmla="*/ 64354 h 727787"/>
                <a:gd name="connsiteX19" fmla="*/ 261143 w 727787"/>
                <a:gd name="connsiteY19" fmla="*/ 22786 h 727787"/>
                <a:gd name="connsiteX20" fmla="*/ 375839 w 727787"/>
                <a:gd name="connsiteY20" fmla="*/ 2422 h 727787"/>
                <a:gd name="connsiteX21" fmla="*/ 544210 w 727787"/>
                <a:gd name="connsiteY21" fmla="*/ 29084 h 727787"/>
                <a:gd name="connsiteX22" fmla="*/ 672343 w 727787"/>
                <a:gd name="connsiteY22" fmla="*/ 141682 h 727787"/>
                <a:gd name="connsiteX23" fmla="*/ 724128 w 727787"/>
                <a:gd name="connsiteY23" fmla="*/ 333286 h 727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7787" h="727787">
                  <a:moveTo>
                    <a:pt x="724128" y="333286"/>
                  </a:moveTo>
                  <a:cubicBezTo>
                    <a:pt x="726577" y="352950"/>
                    <a:pt x="730916" y="370725"/>
                    <a:pt x="732315" y="389269"/>
                  </a:cubicBezTo>
                  <a:cubicBezTo>
                    <a:pt x="735814" y="434896"/>
                    <a:pt x="724128" y="484512"/>
                    <a:pt x="698725" y="525449"/>
                  </a:cubicBezTo>
                  <a:cubicBezTo>
                    <a:pt x="681440" y="553091"/>
                    <a:pt x="663525" y="576185"/>
                    <a:pt x="650439" y="602567"/>
                  </a:cubicBezTo>
                  <a:cubicBezTo>
                    <a:pt x="637983" y="627690"/>
                    <a:pt x="625037" y="650923"/>
                    <a:pt x="602573" y="672267"/>
                  </a:cubicBezTo>
                  <a:cubicBezTo>
                    <a:pt x="576331" y="697110"/>
                    <a:pt x="543230" y="715514"/>
                    <a:pt x="506071" y="723282"/>
                  </a:cubicBezTo>
                  <a:cubicBezTo>
                    <a:pt x="481158" y="728530"/>
                    <a:pt x="456036" y="729580"/>
                    <a:pt x="431823" y="727201"/>
                  </a:cubicBezTo>
                  <a:cubicBezTo>
                    <a:pt x="416287" y="725731"/>
                    <a:pt x="401102" y="722442"/>
                    <a:pt x="385076" y="719713"/>
                  </a:cubicBezTo>
                  <a:cubicBezTo>
                    <a:pt x="364572" y="716214"/>
                    <a:pt x="343579" y="712575"/>
                    <a:pt x="322445" y="709426"/>
                  </a:cubicBezTo>
                  <a:cubicBezTo>
                    <a:pt x="310338" y="707606"/>
                    <a:pt x="298372" y="706067"/>
                    <a:pt x="286685" y="704108"/>
                  </a:cubicBezTo>
                  <a:cubicBezTo>
                    <a:pt x="231751" y="694870"/>
                    <a:pt x="175068" y="680175"/>
                    <a:pt x="137419" y="636157"/>
                  </a:cubicBezTo>
                  <a:cubicBezTo>
                    <a:pt x="126082" y="622931"/>
                    <a:pt x="115585" y="609005"/>
                    <a:pt x="104248" y="595079"/>
                  </a:cubicBezTo>
                  <a:cubicBezTo>
                    <a:pt x="90742" y="578494"/>
                    <a:pt x="76326" y="562959"/>
                    <a:pt x="63170" y="547563"/>
                  </a:cubicBezTo>
                  <a:cubicBezTo>
                    <a:pt x="50084" y="532308"/>
                    <a:pt x="38468" y="516702"/>
                    <a:pt x="27621" y="499907"/>
                  </a:cubicBezTo>
                  <a:cubicBezTo>
                    <a:pt x="18103" y="485211"/>
                    <a:pt x="10686" y="469676"/>
                    <a:pt x="6067" y="452951"/>
                  </a:cubicBezTo>
                  <a:cubicBezTo>
                    <a:pt x="-931" y="427758"/>
                    <a:pt x="-1561" y="400326"/>
                    <a:pt x="2568" y="372474"/>
                  </a:cubicBezTo>
                  <a:cubicBezTo>
                    <a:pt x="5717" y="350990"/>
                    <a:pt x="10616" y="329996"/>
                    <a:pt x="14954" y="308653"/>
                  </a:cubicBezTo>
                  <a:cubicBezTo>
                    <a:pt x="27131" y="249240"/>
                    <a:pt x="32029" y="195006"/>
                    <a:pt x="63310" y="145040"/>
                  </a:cubicBezTo>
                  <a:cubicBezTo>
                    <a:pt x="84514" y="111171"/>
                    <a:pt x="116145" y="83948"/>
                    <a:pt x="150505" y="64354"/>
                  </a:cubicBezTo>
                  <a:cubicBezTo>
                    <a:pt x="184655" y="44830"/>
                    <a:pt x="221884" y="32093"/>
                    <a:pt x="261143" y="22786"/>
                  </a:cubicBezTo>
                  <a:cubicBezTo>
                    <a:pt x="298162" y="14039"/>
                    <a:pt x="337560" y="7321"/>
                    <a:pt x="375839" y="2422"/>
                  </a:cubicBezTo>
                  <a:cubicBezTo>
                    <a:pt x="434972" y="-5066"/>
                    <a:pt x="491655" y="5081"/>
                    <a:pt x="544210" y="29084"/>
                  </a:cubicBezTo>
                  <a:cubicBezTo>
                    <a:pt x="596695" y="53087"/>
                    <a:pt x="642112" y="92136"/>
                    <a:pt x="672343" y="141682"/>
                  </a:cubicBezTo>
                  <a:cubicBezTo>
                    <a:pt x="706703" y="198085"/>
                    <a:pt x="715590" y="264566"/>
                    <a:pt x="724128" y="33328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8F92BC52-F929-4491-A2C2-ADA531F7B555}"/>
                </a:ext>
              </a:extLst>
            </p:cNvPr>
            <p:cNvSpPr/>
            <p:nvPr/>
          </p:nvSpPr>
          <p:spPr>
            <a:xfrm>
              <a:off x="3755574" y="5937151"/>
              <a:ext cx="713792" cy="706794"/>
            </a:xfrm>
            <a:custGeom>
              <a:avLst/>
              <a:gdLst>
                <a:gd name="connsiteX0" fmla="*/ 704303 w 713791"/>
                <a:gd name="connsiteY0" fmla="*/ 319444 h 706793"/>
                <a:gd name="connsiteX1" fmla="*/ 714310 w 713791"/>
                <a:gd name="connsiteY1" fmla="*/ 374168 h 706793"/>
                <a:gd name="connsiteX2" fmla="*/ 683169 w 713791"/>
                <a:gd name="connsiteY2" fmla="*/ 508879 h 706793"/>
                <a:gd name="connsiteX3" fmla="*/ 636282 w 713791"/>
                <a:gd name="connsiteY3" fmla="*/ 585507 h 706793"/>
                <a:gd name="connsiteX4" fmla="*/ 592475 w 713791"/>
                <a:gd name="connsiteY4" fmla="*/ 655696 h 706793"/>
                <a:gd name="connsiteX5" fmla="*/ 497443 w 713791"/>
                <a:gd name="connsiteY5" fmla="*/ 706501 h 706793"/>
                <a:gd name="connsiteX6" fmla="*/ 424244 w 713791"/>
                <a:gd name="connsiteY6" fmla="*/ 708391 h 706793"/>
                <a:gd name="connsiteX7" fmla="*/ 378618 w 713791"/>
                <a:gd name="connsiteY7" fmla="*/ 699363 h 706793"/>
                <a:gd name="connsiteX8" fmla="*/ 317595 w 713791"/>
                <a:gd name="connsiteY8" fmla="*/ 688446 h 706793"/>
                <a:gd name="connsiteX9" fmla="*/ 282606 w 713791"/>
                <a:gd name="connsiteY9" fmla="*/ 683688 h 706793"/>
                <a:gd name="connsiteX10" fmla="*/ 136488 w 713791"/>
                <a:gd name="connsiteY10" fmla="*/ 619376 h 706793"/>
                <a:gd name="connsiteX11" fmla="*/ 104717 w 713791"/>
                <a:gd name="connsiteY11" fmla="*/ 578718 h 706793"/>
                <a:gd name="connsiteX12" fmla="*/ 63919 w 713791"/>
                <a:gd name="connsiteY12" fmla="*/ 533022 h 706793"/>
                <a:gd name="connsiteX13" fmla="*/ 27810 w 713791"/>
                <a:gd name="connsiteY13" fmla="*/ 488095 h 706793"/>
                <a:gd name="connsiteX14" fmla="*/ 5766 w 713791"/>
                <a:gd name="connsiteY14" fmla="*/ 442958 h 706793"/>
                <a:gd name="connsiteX15" fmla="*/ 3177 w 713791"/>
                <a:gd name="connsiteY15" fmla="*/ 364371 h 706793"/>
                <a:gd name="connsiteX16" fmla="*/ 16403 w 713791"/>
                <a:gd name="connsiteY16" fmla="*/ 302089 h 706793"/>
                <a:gd name="connsiteX17" fmla="*/ 60630 w 713791"/>
                <a:gd name="connsiteY17" fmla="*/ 141066 h 706793"/>
                <a:gd name="connsiteX18" fmla="*/ 146495 w 713791"/>
                <a:gd name="connsiteY18" fmla="*/ 62409 h 706793"/>
                <a:gd name="connsiteX19" fmla="*/ 255663 w 713791"/>
                <a:gd name="connsiteY19" fmla="*/ 23571 h 706793"/>
                <a:gd name="connsiteX20" fmla="*/ 368121 w 713791"/>
                <a:gd name="connsiteY20" fmla="*/ 3206 h 706793"/>
                <a:gd name="connsiteX21" fmla="*/ 530753 w 713791"/>
                <a:gd name="connsiteY21" fmla="*/ 26020 h 706793"/>
                <a:gd name="connsiteX22" fmla="*/ 655107 w 713791"/>
                <a:gd name="connsiteY22" fmla="*/ 134068 h 706793"/>
                <a:gd name="connsiteX23" fmla="*/ 704303 w 713791"/>
                <a:gd name="connsiteY23" fmla="*/ 319444 h 70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13791" h="706793">
                  <a:moveTo>
                    <a:pt x="704303" y="319444"/>
                  </a:moveTo>
                  <a:cubicBezTo>
                    <a:pt x="707102" y="338758"/>
                    <a:pt x="712280" y="356043"/>
                    <a:pt x="714310" y="374168"/>
                  </a:cubicBezTo>
                  <a:cubicBezTo>
                    <a:pt x="719418" y="418815"/>
                    <a:pt x="708571" y="468430"/>
                    <a:pt x="683169" y="508879"/>
                  </a:cubicBezTo>
                  <a:cubicBezTo>
                    <a:pt x="665814" y="536311"/>
                    <a:pt x="648039" y="558774"/>
                    <a:pt x="636282" y="585507"/>
                  </a:cubicBezTo>
                  <a:cubicBezTo>
                    <a:pt x="625226" y="610629"/>
                    <a:pt x="614169" y="634072"/>
                    <a:pt x="592475" y="655696"/>
                  </a:cubicBezTo>
                  <a:cubicBezTo>
                    <a:pt x="567213" y="680889"/>
                    <a:pt x="534462" y="699363"/>
                    <a:pt x="497443" y="706501"/>
                  </a:cubicBezTo>
                  <a:cubicBezTo>
                    <a:pt x="472740" y="711260"/>
                    <a:pt x="447897" y="711540"/>
                    <a:pt x="424244" y="708391"/>
                  </a:cubicBezTo>
                  <a:cubicBezTo>
                    <a:pt x="408989" y="706361"/>
                    <a:pt x="394293" y="702512"/>
                    <a:pt x="378618" y="699363"/>
                  </a:cubicBezTo>
                  <a:cubicBezTo>
                    <a:pt x="358813" y="695375"/>
                    <a:pt x="338239" y="691455"/>
                    <a:pt x="317595" y="688446"/>
                  </a:cubicBezTo>
                  <a:cubicBezTo>
                    <a:pt x="305769" y="686697"/>
                    <a:pt x="294082" y="685437"/>
                    <a:pt x="282606" y="683688"/>
                  </a:cubicBezTo>
                  <a:cubicBezTo>
                    <a:pt x="229071" y="675640"/>
                    <a:pt x="172598" y="663534"/>
                    <a:pt x="136488" y="619376"/>
                  </a:cubicBezTo>
                  <a:cubicBezTo>
                    <a:pt x="125711" y="606220"/>
                    <a:pt x="115774" y="592364"/>
                    <a:pt x="104717" y="578718"/>
                  </a:cubicBezTo>
                  <a:cubicBezTo>
                    <a:pt x="91561" y="562483"/>
                    <a:pt x="77145" y="547508"/>
                    <a:pt x="63919" y="533022"/>
                  </a:cubicBezTo>
                  <a:cubicBezTo>
                    <a:pt x="50763" y="518536"/>
                    <a:pt x="39007" y="503980"/>
                    <a:pt x="27810" y="488095"/>
                  </a:cubicBezTo>
                  <a:cubicBezTo>
                    <a:pt x="17943" y="474029"/>
                    <a:pt x="10385" y="459123"/>
                    <a:pt x="5766" y="442958"/>
                  </a:cubicBezTo>
                  <a:cubicBezTo>
                    <a:pt x="-1302" y="418465"/>
                    <a:pt x="-1512" y="391663"/>
                    <a:pt x="3177" y="364371"/>
                  </a:cubicBezTo>
                  <a:cubicBezTo>
                    <a:pt x="6746" y="343447"/>
                    <a:pt x="12064" y="323013"/>
                    <a:pt x="16403" y="302089"/>
                  </a:cubicBezTo>
                  <a:cubicBezTo>
                    <a:pt x="28650" y="243796"/>
                    <a:pt x="30329" y="190612"/>
                    <a:pt x="60630" y="141066"/>
                  </a:cubicBezTo>
                  <a:cubicBezTo>
                    <a:pt x="81064" y="107616"/>
                    <a:pt x="112555" y="81094"/>
                    <a:pt x="146495" y="62409"/>
                  </a:cubicBezTo>
                  <a:cubicBezTo>
                    <a:pt x="180295" y="43864"/>
                    <a:pt x="217035" y="32248"/>
                    <a:pt x="255663" y="23571"/>
                  </a:cubicBezTo>
                  <a:cubicBezTo>
                    <a:pt x="292053" y="15453"/>
                    <a:pt x="330821" y="8805"/>
                    <a:pt x="368121" y="3206"/>
                  </a:cubicBezTo>
                  <a:cubicBezTo>
                    <a:pt x="424874" y="-5331"/>
                    <a:pt x="479528" y="3486"/>
                    <a:pt x="530753" y="26020"/>
                  </a:cubicBezTo>
                  <a:cubicBezTo>
                    <a:pt x="581698" y="48483"/>
                    <a:pt x="626135" y="86062"/>
                    <a:pt x="655107" y="134068"/>
                  </a:cubicBezTo>
                  <a:cubicBezTo>
                    <a:pt x="687927" y="188792"/>
                    <a:pt x="694645" y="253313"/>
                    <a:pt x="704303" y="31944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3D8FF47A-9A81-4295-A935-158B2AFEC580}"/>
                </a:ext>
              </a:extLst>
            </p:cNvPr>
            <p:cNvSpPr/>
            <p:nvPr/>
          </p:nvSpPr>
          <p:spPr>
            <a:xfrm>
              <a:off x="3765392" y="5941309"/>
              <a:ext cx="692798" cy="692798"/>
            </a:xfrm>
            <a:custGeom>
              <a:avLst/>
              <a:gdLst>
                <a:gd name="connsiteX0" fmla="*/ 684548 w 692798"/>
                <a:gd name="connsiteY0" fmla="*/ 305909 h 692797"/>
                <a:gd name="connsiteX1" fmla="*/ 696445 w 692798"/>
                <a:gd name="connsiteY1" fmla="*/ 359374 h 692797"/>
                <a:gd name="connsiteX2" fmla="*/ 667683 w 692798"/>
                <a:gd name="connsiteY2" fmla="*/ 492615 h 692797"/>
                <a:gd name="connsiteX3" fmla="*/ 622196 w 692798"/>
                <a:gd name="connsiteY3" fmla="*/ 568753 h 692797"/>
                <a:gd name="connsiteX4" fmla="*/ 582448 w 692798"/>
                <a:gd name="connsiteY4" fmla="*/ 639432 h 692797"/>
                <a:gd name="connsiteX5" fmla="*/ 488885 w 692798"/>
                <a:gd name="connsiteY5" fmla="*/ 689957 h 692797"/>
                <a:gd name="connsiteX6" fmla="*/ 416666 w 692798"/>
                <a:gd name="connsiteY6" fmla="*/ 689818 h 692797"/>
                <a:gd name="connsiteX7" fmla="*/ 372159 w 692798"/>
                <a:gd name="connsiteY7" fmla="*/ 679251 h 692797"/>
                <a:gd name="connsiteX8" fmla="*/ 312746 w 692798"/>
                <a:gd name="connsiteY8" fmla="*/ 667774 h 692797"/>
                <a:gd name="connsiteX9" fmla="*/ 278456 w 692798"/>
                <a:gd name="connsiteY9" fmla="*/ 663575 h 692797"/>
                <a:gd name="connsiteX10" fmla="*/ 135558 w 692798"/>
                <a:gd name="connsiteY10" fmla="*/ 602833 h 692797"/>
                <a:gd name="connsiteX11" fmla="*/ 105257 w 692798"/>
                <a:gd name="connsiteY11" fmla="*/ 562595 h 692797"/>
                <a:gd name="connsiteX12" fmla="*/ 64669 w 692798"/>
                <a:gd name="connsiteY12" fmla="*/ 518647 h 692797"/>
                <a:gd name="connsiteX13" fmla="*/ 28069 w 692798"/>
                <a:gd name="connsiteY13" fmla="*/ 476380 h 692797"/>
                <a:gd name="connsiteX14" fmla="*/ 5466 w 692798"/>
                <a:gd name="connsiteY14" fmla="*/ 433063 h 692797"/>
                <a:gd name="connsiteX15" fmla="*/ 3857 w 692798"/>
                <a:gd name="connsiteY15" fmla="*/ 356365 h 692797"/>
                <a:gd name="connsiteX16" fmla="*/ 17992 w 692798"/>
                <a:gd name="connsiteY16" fmla="*/ 295623 h 692797"/>
                <a:gd name="connsiteX17" fmla="*/ 58021 w 692798"/>
                <a:gd name="connsiteY17" fmla="*/ 137119 h 692797"/>
                <a:gd name="connsiteX18" fmla="*/ 142556 w 692798"/>
                <a:gd name="connsiteY18" fmla="*/ 60561 h 692797"/>
                <a:gd name="connsiteX19" fmla="*/ 250185 w 692798"/>
                <a:gd name="connsiteY19" fmla="*/ 24522 h 692797"/>
                <a:gd name="connsiteX20" fmla="*/ 360403 w 692798"/>
                <a:gd name="connsiteY20" fmla="*/ 4088 h 692797"/>
                <a:gd name="connsiteX21" fmla="*/ 517227 w 692798"/>
                <a:gd name="connsiteY21" fmla="*/ 23052 h 692797"/>
                <a:gd name="connsiteX22" fmla="*/ 637802 w 692798"/>
                <a:gd name="connsiteY22" fmla="*/ 126552 h 692797"/>
                <a:gd name="connsiteX23" fmla="*/ 684548 w 692798"/>
                <a:gd name="connsiteY23" fmla="*/ 305909 h 69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2798" h="692797">
                  <a:moveTo>
                    <a:pt x="684548" y="305909"/>
                  </a:moveTo>
                  <a:cubicBezTo>
                    <a:pt x="687767" y="324944"/>
                    <a:pt x="693715" y="341599"/>
                    <a:pt x="696445" y="359374"/>
                  </a:cubicBezTo>
                  <a:cubicBezTo>
                    <a:pt x="703163" y="403041"/>
                    <a:pt x="693226" y="452727"/>
                    <a:pt x="667683" y="492615"/>
                  </a:cubicBezTo>
                  <a:cubicBezTo>
                    <a:pt x="650258" y="519837"/>
                    <a:pt x="632623" y="541671"/>
                    <a:pt x="622196" y="568753"/>
                  </a:cubicBezTo>
                  <a:cubicBezTo>
                    <a:pt x="612539" y="593805"/>
                    <a:pt x="603372" y="617529"/>
                    <a:pt x="582448" y="639432"/>
                  </a:cubicBezTo>
                  <a:cubicBezTo>
                    <a:pt x="558095" y="664975"/>
                    <a:pt x="525764" y="683589"/>
                    <a:pt x="488885" y="689957"/>
                  </a:cubicBezTo>
                  <a:cubicBezTo>
                    <a:pt x="464322" y="694226"/>
                    <a:pt x="439759" y="693737"/>
                    <a:pt x="416666" y="689818"/>
                  </a:cubicBezTo>
                  <a:cubicBezTo>
                    <a:pt x="401761" y="687229"/>
                    <a:pt x="387485" y="682820"/>
                    <a:pt x="372159" y="679251"/>
                  </a:cubicBezTo>
                  <a:cubicBezTo>
                    <a:pt x="353055" y="674772"/>
                    <a:pt x="332971" y="670643"/>
                    <a:pt x="312746" y="667774"/>
                  </a:cubicBezTo>
                  <a:cubicBezTo>
                    <a:pt x="301200" y="666095"/>
                    <a:pt x="289723" y="665045"/>
                    <a:pt x="278456" y="663575"/>
                  </a:cubicBezTo>
                  <a:cubicBezTo>
                    <a:pt x="226252" y="656717"/>
                    <a:pt x="170058" y="647200"/>
                    <a:pt x="135558" y="602833"/>
                  </a:cubicBezTo>
                  <a:cubicBezTo>
                    <a:pt x="125411" y="589747"/>
                    <a:pt x="115964" y="576031"/>
                    <a:pt x="105257" y="562595"/>
                  </a:cubicBezTo>
                  <a:cubicBezTo>
                    <a:pt x="92451" y="546639"/>
                    <a:pt x="77965" y="532364"/>
                    <a:pt x="64669" y="518647"/>
                  </a:cubicBezTo>
                  <a:cubicBezTo>
                    <a:pt x="51443" y="505001"/>
                    <a:pt x="39476" y="491425"/>
                    <a:pt x="28069" y="476380"/>
                  </a:cubicBezTo>
                  <a:cubicBezTo>
                    <a:pt x="17852" y="462944"/>
                    <a:pt x="10085" y="448668"/>
                    <a:pt x="5466" y="433063"/>
                  </a:cubicBezTo>
                  <a:cubicBezTo>
                    <a:pt x="-1602" y="409269"/>
                    <a:pt x="-1462" y="383027"/>
                    <a:pt x="3857" y="356365"/>
                  </a:cubicBezTo>
                  <a:cubicBezTo>
                    <a:pt x="7915" y="336001"/>
                    <a:pt x="13584" y="316127"/>
                    <a:pt x="17992" y="295623"/>
                  </a:cubicBezTo>
                  <a:cubicBezTo>
                    <a:pt x="30309" y="238379"/>
                    <a:pt x="28839" y="186314"/>
                    <a:pt x="58021" y="137119"/>
                  </a:cubicBezTo>
                  <a:cubicBezTo>
                    <a:pt x="77615" y="104088"/>
                    <a:pt x="108966" y="78266"/>
                    <a:pt x="142556" y="60561"/>
                  </a:cubicBezTo>
                  <a:cubicBezTo>
                    <a:pt x="176006" y="42996"/>
                    <a:pt x="212256" y="32499"/>
                    <a:pt x="250185" y="24522"/>
                  </a:cubicBezTo>
                  <a:cubicBezTo>
                    <a:pt x="286014" y="17034"/>
                    <a:pt x="324083" y="10456"/>
                    <a:pt x="360403" y="4088"/>
                  </a:cubicBezTo>
                  <a:cubicBezTo>
                    <a:pt x="414777" y="-5430"/>
                    <a:pt x="467331" y="1988"/>
                    <a:pt x="517227" y="23052"/>
                  </a:cubicBezTo>
                  <a:cubicBezTo>
                    <a:pt x="566702" y="43976"/>
                    <a:pt x="610020" y="80015"/>
                    <a:pt x="637802" y="126552"/>
                  </a:cubicBezTo>
                  <a:cubicBezTo>
                    <a:pt x="669363" y="179806"/>
                    <a:pt x="673911" y="242368"/>
                    <a:pt x="684548" y="30590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614E003-A99E-49B5-B6CA-0C236CD7C28C}"/>
                </a:ext>
              </a:extLst>
            </p:cNvPr>
            <p:cNvSpPr/>
            <p:nvPr/>
          </p:nvSpPr>
          <p:spPr>
            <a:xfrm>
              <a:off x="3775293" y="5945698"/>
              <a:ext cx="678802" cy="671804"/>
            </a:xfrm>
            <a:custGeom>
              <a:avLst/>
              <a:gdLst>
                <a:gd name="connsiteX0" fmla="*/ 664780 w 678802"/>
                <a:gd name="connsiteY0" fmla="*/ 292213 h 671804"/>
                <a:gd name="connsiteX1" fmla="*/ 678566 w 678802"/>
                <a:gd name="connsiteY1" fmla="*/ 344417 h 671804"/>
                <a:gd name="connsiteX2" fmla="*/ 652184 w 678802"/>
                <a:gd name="connsiteY2" fmla="*/ 476189 h 671804"/>
                <a:gd name="connsiteX3" fmla="*/ 608166 w 678802"/>
                <a:gd name="connsiteY3" fmla="*/ 551837 h 671804"/>
                <a:gd name="connsiteX4" fmla="*/ 572547 w 678802"/>
                <a:gd name="connsiteY4" fmla="*/ 623076 h 671804"/>
                <a:gd name="connsiteX5" fmla="*/ 480454 w 678802"/>
                <a:gd name="connsiteY5" fmla="*/ 673392 h 671804"/>
                <a:gd name="connsiteX6" fmla="*/ 409214 w 678802"/>
                <a:gd name="connsiteY6" fmla="*/ 671152 h 671804"/>
                <a:gd name="connsiteX7" fmla="*/ 365757 w 678802"/>
                <a:gd name="connsiteY7" fmla="*/ 658976 h 671804"/>
                <a:gd name="connsiteX8" fmla="*/ 307954 w 678802"/>
                <a:gd name="connsiteY8" fmla="*/ 646939 h 671804"/>
                <a:gd name="connsiteX9" fmla="*/ 274434 w 678802"/>
                <a:gd name="connsiteY9" fmla="*/ 643300 h 671804"/>
                <a:gd name="connsiteX10" fmla="*/ 134685 w 678802"/>
                <a:gd name="connsiteY10" fmla="*/ 586197 h 671804"/>
                <a:gd name="connsiteX11" fmla="*/ 105783 w 678802"/>
                <a:gd name="connsiteY11" fmla="*/ 546379 h 671804"/>
                <a:gd name="connsiteX12" fmla="*/ 65475 w 678802"/>
                <a:gd name="connsiteY12" fmla="*/ 504251 h 671804"/>
                <a:gd name="connsiteX13" fmla="*/ 28386 w 678802"/>
                <a:gd name="connsiteY13" fmla="*/ 464712 h 671804"/>
                <a:gd name="connsiteX14" fmla="*/ 5222 w 678802"/>
                <a:gd name="connsiteY14" fmla="*/ 423144 h 671804"/>
                <a:gd name="connsiteX15" fmla="*/ 4592 w 678802"/>
                <a:gd name="connsiteY15" fmla="*/ 348406 h 671804"/>
                <a:gd name="connsiteX16" fmla="*/ 19568 w 678802"/>
                <a:gd name="connsiteY16" fmla="*/ 289204 h 671804"/>
                <a:gd name="connsiteX17" fmla="*/ 55468 w 678802"/>
                <a:gd name="connsiteY17" fmla="*/ 133289 h 671804"/>
                <a:gd name="connsiteX18" fmla="*/ 138743 w 678802"/>
                <a:gd name="connsiteY18" fmla="*/ 58831 h 671804"/>
                <a:gd name="connsiteX19" fmla="*/ 244832 w 678802"/>
                <a:gd name="connsiteY19" fmla="*/ 25521 h 671804"/>
                <a:gd name="connsiteX20" fmla="*/ 352741 w 678802"/>
                <a:gd name="connsiteY20" fmla="*/ 5086 h 671804"/>
                <a:gd name="connsiteX21" fmla="*/ 503827 w 678802"/>
                <a:gd name="connsiteY21" fmla="*/ 20202 h 671804"/>
                <a:gd name="connsiteX22" fmla="*/ 620623 w 678802"/>
                <a:gd name="connsiteY22" fmla="*/ 119153 h 671804"/>
                <a:gd name="connsiteX23" fmla="*/ 664780 w 678802"/>
                <a:gd name="connsiteY23" fmla="*/ 292213 h 67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78802" h="671804">
                  <a:moveTo>
                    <a:pt x="664780" y="292213"/>
                  </a:moveTo>
                  <a:cubicBezTo>
                    <a:pt x="668349" y="310897"/>
                    <a:pt x="675137" y="326993"/>
                    <a:pt x="678566" y="344417"/>
                  </a:cubicBezTo>
                  <a:cubicBezTo>
                    <a:pt x="686894" y="387105"/>
                    <a:pt x="677796" y="436791"/>
                    <a:pt x="652184" y="476189"/>
                  </a:cubicBezTo>
                  <a:cubicBezTo>
                    <a:pt x="634619" y="503201"/>
                    <a:pt x="617194" y="524405"/>
                    <a:pt x="608166" y="551837"/>
                  </a:cubicBezTo>
                  <a:cubicBezTo>
                    <a:pt x="599909" y="576820"/>
                    <a:pt x="592631" y="600753"/>
                    <a:pt x="572547" y="623076"/>
                  </a:cubicBezTo>
                  <a:cubicBezTo>
                    <a:pt x="549104" y="649039"/>
                    <a:pt x="517193" y="667653"/>
                    <a:pt x="480454" y="673392"/>
                  </a:cubicBezTo>
                  <a:cubicBezTo>
                    <a:pt x="456031" y="677171"/>
                    <a:pt x="431818" y="675981"/>
                    <a:pt x="409214" y="671152"/>
                  </a:cubicBezTo>
                  <a:cubicBezTo>
                    <a:pt x="394589" y="668073"/>
                    <a:pt x="380803" y="663035"/>
                    <a:pt x="365757" y="658976"/>
                  </a:cubicBezTo>
                  <a:cubicBezTo>
                    <a:pt x="347283" y="654077"/>
                    <a:pt x="327758" y="649668"/>
                    <a:pt x="307954" y="646939"/>
                  </a:cubicBezTo>
                  <a:cubicBezTo>
                    <a:pt x="296617" y="645330"/>
                    <a:pt x="285421" y="644490"/>
                    <a:pt x="274434" y="643300"/>
                  </a:cubicBezTo>
                  <a:cubicBezTo>
                    <a:pt x="223629" y="637562"/>
                    <a:pt x="167575" y="630704"/>
                    <a:pt x="134685" y="586197"/>
                  </a:cubicBezTo>
                  <a:cubicBezTo>
                    <a:pt x="125097" y="573181"/>
                    <a:pt x="116280" y="559535"/>
                    <a:pt x="105783" y="546379"/>
                  </a:cubicBezTo>
                  <a:cubicBezTo>
                    <a:pt x="93327" y="530703"/>
                    <a:pt x="78841" y="517057"/>
                    <a:pt x="65475" y="504251"/>
                  </a:cubicBezTo>
                  <a:cubicBezTo>
                    <a:pt x="52179" y="491445"/>
                    <a:pt x="40002" y="478778"/>
                    <a:pt x="28386" y="464712"/>
                  </a:cubicBezTo>
                  <a:cubicBezTo>
                    <a:pt x="17819" y="451976"/>
                    <a:pt x="9911" y="438260"/>
                    <a:pt x="5222" y="423144"/>
                  </a:cubicBezTo>
                  <a:cubicBezTo>
                    <a:pt x="-1916" y="400051"/>
                    <a:pt x="-1356" y="374369"/>
                    <a:pt x="4592" y="348406"/>
                  </a:cubicBezTo>
                  <a:cubicBezTo>
                    <a:pt x="9071" y="328672"/>
                    <a:pt x="15159" y="309288"/>
                    <a:pt x="19568" y="289204"/>
                  </a:cubicBezTo>
                  <a:cubicBezTo>
                    <a:pt x="31954" y="233080"/>
                    <a:pt x="27336" y="182135"/>
                    <a:pt x="55468" y="133289"/>
                  </a:cubicBezTo>
                  <a:cubicBezTo>
                    <a:pt x="74292" y="100609"/>
                    <a:pt x="105433" y="75556"/>
                    <a:pt x="138743" y="58831"/>
                  </a:cubicBezTo>
                  <a:cubicBezTo>
                    <a:pt x="171844" y="42246"/>
                    <a:pt x="207533" y="32869"/>
                    <a:pt x="244832" y="25521"/>
                  </a:cubicBezTo>
                  <a:cubicBezTo>
                    <a:pt x="280032" y="18662"/>
                    <a:pt x="317471" y="12154"/>
                    <a:pt x="352741" y="5086"/>
                  </a:cubicBezTo>
                  <a:cubicBezTo>
                    <a:pt x="404736" y="-5341"/>
                    <a:pt x="455261" y="538"/>
                    <a:pt x="503827" y="20202"/>
                  </a:cubicBezTo>
                  <a:cubicBezTo>
                    <a:pt x="551833" y="39586"/>
                    <a:pt x="594031" y="74086"/>
                    <a:pt x="620623" y="119153"/>
                  </a:cubicBezTo>
                  <a:cubicBezTo>
                    <a:pt x="650644" y="170588"/>
                    <a:pt x="653093" y="231190"/>
                    <a:pt x="664780" y="292213"/>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907E9E27-1359-4103-801E-CFABD791C315}"/>
                </a:ext>
              </a:extLst>
            </p:cNvPr>
            <p:cNvSpPr/>
            <p:nvPr/>
          </p:nvSpPr>
          <p:spPr>
            <a:xfrm>
              <a:off x="3785018" y="5949817"/>
              <a:ext cx="664806" cy="657808"/>
            </a:xfrm>
            <a:custGeom>
              <a:avLst/>
              <a:gdLst>
                <a:gd name="connsiteX0" fmla="*/ 645118 w 664806"/>
                <a:gd name="connsiteY0" fmla="*/ 278787 h 657808"/>
                <a:gd name="connsiteX1" fmla="*/ 660723 w 664806"/>
                <a:gd name="connsiteY1" fmla="*/ 329662 h 657808"/>
                <a:gd name="connsiteX2" fmla="*/ 636720 w 664806"/>
                <a:gd name="connsiteY2" fmla="*/ 460034 h 657808"/>
                <a:gd name="connsiteX3" fmla="*/ 594103 w 664806"/>
                <a:gd name="connsiteY3" fmla="*/ 535192 h 657808"/>
                <a:gd name="connsiteX4" fmla="*/ 562542 w 664806"/>
                <a:gd name="connsiteY4" fmla="*/ 606921 h 657808"/>
                <a:gd name="connsiteX5" fmla="*/ 471918 w 664806"/>
                <a:gd name="connsiteY5" fmla="*/ 657027 h 657808"/>
                <a:gd name="connsiteX6" fmla="*/ 401729 w 664806"/>
                <a:gd name="connsiteY6" fmla="*/ 652758 h 657808"/>
                <a:gd name="connsiteX7" fmla="*/ 359391 w 664806"/>
                <a:gd name="connsiteY7" fmla="*/ 639042 h 657808"/>
                <a:gd name="connsiteX8" fmla="*/ 303127 w 664806"/>
                <a:gd name="connsiteY8" fmla="*/ 626446 h 657808"/>
                <a:gd name="connsiteX9" fmla="*/ 270377 w 664806"/>
                <a:gd name="connsiteY9" fmla="*/ 623296 h 657808"/>
                <a:gd name="connsiteX10" fmla="*/ 133847 w 664806"/>
                <a:gd name="connsiteY10" fmla="*/ 569762 h 657808"/>
                <a:gd name="connsiteX11" fmla="*/ 106415 w 664806"/>
                <a:gd name="connsiteY11" fmla="*/ 530434 h 657808"/>
                <a:gd name="connsiteX12" fmla="*/ 66316 w 664806"/>
                <a:gd name="connsiteY12" fmla="*/ 490055 h 657808"/>
                <a:gd name="connsiteX13" fmla="*/ 28737 w 664806"/>
                <a:gd name="connsiteY13" fmla="*/ 453246 h 657808"/>
                <a:gd name="connsiteX14" fmla="*/ 5014 w 664806"/>
                <a:gd name="connsiteY14" fmla="*/ 413498 h 657808"/>
                <a:gd name="connsiteX15" fmla="*/ 5294 w 664806"/>
                <a:gd name="connsiteY15" fmla="*/ 340649 h 657808"/>
                <a:gd name="connsiteX16" fmla="*/ 21110 w 664806"/>
                <a:gd name="connsiteY16" fmla="*/ 282986 h 657808"/>
                <a:gd name="connsiteX17" fmla="*/ 52880 w 664806"/>
                <a:gd name="connsiteY17" fmla="*/ 129590 h 657808"/>
                <a:gd name="connsiteX18" fmla="*/ 134827 w 664806"/>
                <a:gd name="connsiteY18" fmla="*/ 57232 h 657808"/>
                <a:gd name="connsiteX19" fmla="*/ 239376 w 664806"/>
                <a:gd name="connsiteY19" fmla="*/ 26720 h 657808"/>
                <a:gd name="connsiteX20" fmla="*/ 345045 w 664806"/>
                <a:gd name="connsiteY20" fmla="*/ 6216 h 657808"/>
                <a:gd name="connsiteX21" fmla="*/ 490393 w 664806"/>
                <a:gd name="connsiteY21" fmla="*/ 17483 h 657808"/>
                <a:gd name="connsiteX22" fmla="*/ 603340 w 664806"/>
                <a:gd name="connsiteY22" fmla="*/ 111886 h 657808"/>
                <a:gd name="connsiteX23" fmla="*/ 645118 w 664806"/>
                <a:gd name="connsiteY23" fmla="*/ 278787 h 65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64806" h="657808">
                  <a:moveTo>
                    <a:pt x="645118" y="278787"/>
                  </a:moveTo>
                  <a:cubicBezTo>
                    <a:pt x="649107" y="297122"/>
                    <a:pt x="656664" y="312657"/>
                    <a:pt x="660723" y="329662"/>
                  </a:cubicBezTo>
                  <a:cubicBezTo>
                    <a:pt x="670660" y="371370"/>
                    <a:pt x="662403" y="421126"/>
                    <a:pt x="636720" y="460034"/>
                  </a:cubicBezTo>
                  <a:cubicBezTo>
                    <a:pt x="619015" y="486836"/>
                    <a:pt x="601730" y="507410"/>
                    <a:pt x="594103" y="535192"/>
                  </a:cubicBezTo>
                  <a:cubicBezTo>
                    <a:pt x="587245" y="560105"/>
                    <a:pt x="581856" y="584318"/>
                    <a:pt x="562542" y="606921"/>
                  </a:cubicBezTo>
                  <a:cubicBezTo>
                    <a:pt x="540008" y="633234"/>
                    <a:pt x="508518" y="651988"/>
                    <a:pt x="471918" y="657027"/>
                  </a:cubicBezTo>
                  <a:cubicBezTo>
                    <a:pt x="447705" y="660386"/>
                    <a:pt x="423702" y="658356"/>
                    <a:pt x="401729" y="652758"/>
                  </a:cubicBezTo>
                  <a:cubicBezTo>
                    <a:pt x="387453" y="649119"/>
                    <a:pt x="374087" y="643521"/>
                    <a:pt x="359391" y="639042"/>
                  </a:cubicBezTo>
                  <a:cubicBezTo>
                    <a:pt x="341616" y="633654"/>
                    <a:pt x="322582" y="629035"/>
                    <a:pt x="303127" y="626446"/>
                  </a:cubicBezTo>
                  <a:cubicBezTo>
                    <a:pt x="292071" y="624976"/>
                    <a:pt x="281084" y="624276"/>
                    <a:pt x="270377" y="623296"/>
                  </a:cubicBezTo>
                  <a:cubicBezTo>
                    <a:pt x="220971" y="618748"/>
                    <a:pt x="165128" y="614479"/>
                    <a:pt x="133847" y="569762"/>
                  </a:cubicBezTo>
                  <a:cubicBezTo>
                    <a:pt x="124819" y="556816"/>
                    <a:pt x="116562" y="543310"/>
                    <a:pt x="106415" y="530434"/>
                  </a:cubicBezTo>
                  <a:cubicBezTo>
                    <a:pt x="94308" y="515108"/>
                    <a:pt x="79753" y="502092"/>
                    <a:pt x="66316" y="490055"/>
                  </a:cubicBezTo>
                  <a:cubicBezTo>
                    <a:pt x="52880" y="478089"/>
                    <a:pt x="40564" y="466402"/>
                    <a:pt x="28737" y="453246"/>
                  </a:cubicBezTo>
                  <a:cubicBezTo>
                    <a:pt x="17821" y="441140"/>
                    <a:pt x="9703" y="428054"/>
                    <a:pt x="5014" y="413498"/>
                  </a:cubicBezTo>
                  <a:cubicBezTo>
                    <a:pt x="-2194" y="391174"/>
                    <a:pt x="-1214" y="366052"/>
                    <a:pt x="5294" y="340649"/>
                  </a:cubicBezTo>
                  <a:cubicBezTo>
                    <a:pt x="10193" y="321474"/>
                    <a:pt x="16631" y="302650"/>
                    <a:pt x="21110" y="282986"/>
                  </a:cubicBezTo>
                  <a:cubicBezTo>
                    <a:pt x="33566" y="227982"/>
                    <a:pt x="25798" y="178086"/>
                    <a:pt x="52880" y="129590"/>
                  </a:cubicBezTo>
                  <a:cubicBezTo>
                    <a:pt x="70865" y="97330"/>
                    <a:pt x="101936" y="72977"/>
                    <a:pt x="134827" y="57232"/>
                  </a:cubicBezTo>
                  <a:cubicBezTo>
                    <a:pt x="167577" y="41626"/>
                    <a:pt x="202777" y="33439"/>
                    <a:pt x="239376" y="26720"/>
                  </a:cubicBezTo>
                  <a:cubicBezTo>
                    <a:pt x="274016" y="20422"/>
                    <a:pt x="310755" y="14054"/>
                    <a:pt x="345045" y="6216"/>
                  </a:cubicBezTo>
                  <a:cubicBezTo>
                    <a:pt x="394661" y="-5120"/>
                    <a:pt x="443157" y="-711"/>
                    <a:pt x="490393" y="17483"/>
                  </a:cubicBezTo>
                  <a:cubicBezTo>
                    <a:pt x="536929" y="35398"/>
                    <a:pt x="578077" y="68358"/>
                    <a:pt x="603340" y="111886"/>
                  </a:cubicBezTo>
                  <a:cubicBezTo>
                    <a:pt x="632172" y="161711"/>
                    <a:pt x="632451" y="220354"/>
                    <a:pt x="645118" y="278787"/>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493E68A4-AA56-4D9D-98BF-5AB1978E1ADE}"/>
                </a:ext>
              </a:extLst>
            </p:cNvPr>
            <p:cNvSpPr/>
            <p:nvPr/>
          </p:nvSpPr>
          <p:spPr>
            <a:xfrm>
              <a:off x="3794658" y="5953640"/>
              <a:ext cx="643812" cy="636814"/>
            </a:xfrm>
            <a:custGeom>
              <a:avLst/>
              <a:gdLst>
                <a:gd name="connsiteX0" fmla="*/ 625611 w 643812"/>
                <a:gd name="connsiteY0" fmla="*/ 265656 h 636814"/>
                <a:gd name="connsiteX1" fmla="*/ 643106 w 643812"/>
                <a:gd name="connsiteY1" fmla="*/ 315272 h 636814"/>
                <a:gd name="connsiteX2" fmla="*/ 621482 w 643812"/>
                <a:gd name="connsiteY2" fmla="*/ 444174 h 636814"/>
                <a:gd name="connsiteX3" fmla="*/ 580264 w 643812"/>
                <a:gd name="connsiteY3" fmla="*/ 518842 h 636814"/>
                <a:gd name="connsiteX4" fmla="*/ 552762 w 643812"/>
                <a:gd name="connsiteY4" fmla="*/ 591061 h 636814"/>
                <a:gd name="connsiteX5" fmla="*/ 463608 w 643812"/>
                <a:gd name="connsiteY5" fmla="*/ 640887 h 636814"/>
                <a:gd name="connsiteX6" fmla="*/ 394398 w 643812"/>
                <a:gd name="connsiteY6" fmla="*/ 634589 h 636814"/>
                <a:gd name="connsiteX7" fmla="*/ 353180 w 643812"/>
                <a:gd name="connsiteY7" fmla="*/ 619333 h 636814"/>
                <a:gd name="connsiteX8" fmla="*/ 298526 w 643812"/>
                <a:gd name="connsiteY8" fmla="*/ 606107 h 636814"/>
                <a:gd name="connsiteX9" fmla="*/ 266476 w 643812"/>
                <a:gd name="connsiteY9" fmla="*/ 603518 h 636814"/>
                <a:gd name="connsiteX10" fmla="*/ 133094 w 643812"/>
                <a:gd name="connsiteY10" fmla="*/ 553552 h 636814"/>
                <a:gd name="connsiteX11" fmla="*/ 107062 w 643812"/>
                <a:gd name="connsiteY11" fmla="*/ 514643 h 636814"/>
                <a:gd name="connsiteX12" fmla="*/ 67244 w 643812"/>
                <a:gd name="connsiteY12" fmla="*/ 476085 h 636814"/>
                <a:gd name="connsiteX13" fmla="*/ 29105 w 643812"/>
                <a:gd name="connsiteY13" fmla="*/ 441935 h 636814"/>
                <a:gd name="connsiteX14" fmla="*/ 4822 w 643812"/>
                <a:gd name="connsiteY14" fmla="*/ 403936 h 636814"/>
                <a:gd name="connsiteX15" fmla="*/ 6081 w 643812"/>
                <a:gd name="connsiteY15" fmla="*/ 332976 h 636814"/>
                <a:gd name="connsiteX16" fmla="*/ 22737 w 643812"/>
                <a:gd name="connsiteY16" fmla="*/ 276853 h 636814"/>
                <a:gd name="connsiteX17" fmla="*/ 50309 w 643812"/>
                <a:gd name="connsiteY17" fmla="*/ 126047 h 636814"/>
                <a:gd name="connsiteX18" fmla="*/ 130925 w 643812"/>
                <a:gd name="connsiteY18" fmla="*/ 55787 h 636814"/>
                <a:gd name="connsiteX19" fmla="*/ 233935 w 643812"/>
                <a:gd name="connsiteY19" fmla="*/ 28076 h 636814"/>
                <a:gd name="connsiteX20" fmla="*/ 337365 w 643812"/>
                <a:gd name="connsiteY20" fmla="*/ 7502 h 636814"/>
                <a:gd name="connsiteX21" fmla="*/ 476974 w 643812"/>
                <a:gd name="connsiteY21" fmla="*/ 14919 h 636814"/>
                <a:gd name="connsiteX22" fmla="*/ 586142 w 643812"/>
                <a:gd name="connsiteY22" fmla="*/ 104773 h 636814"/>
                <a:gd name="connsiteX23" fmla="*/ 625611 w 643812"/>
                <a:gd name="connsiteY23" fmla="*/ 265656 h 63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3812" h="636814">
                  <a:moveTo>
                    <a:pt x="625611" y="265656"/>
                  </a:moveTo>
                  <a:cubicBezTo>
                    <a:pt x="630020" y="283711"/>
                    <a:pt x="638347" y="298617"/>
                    <a:pt x="643106" y="315272"/>
                  </a:cubicBezTo>
                  <a:cubicBezTo>
                    <a:pt x="654652" y="356000"/>
                    <a:pt x="647235" y="405755"/>
                    <a:pt x="621482" y="444174"/>
                  </a:cubicBezTo>
                  <a:cubicBezTo>
                    <a:pt x="603637" y="470766"/>
                    <a:pt x="586492" y="490641"/>
                    <a:pt x="580264" y="518842"/>
                  </a:cubicBezTo>
                  <a:cubicBezTo>
                    <a:pt x="574806" y="543685"/>
                    <a:pt x="571307" y="568178"/>
                    <a:pt x="552762" y="591061"/>
                  </a:cubicBezTo>
                  <a:cubicBezTo>
                    <a:pt x="531138" y="617723"/>
                    <a:pt x="499997" y="636618"/>
                    <a:pt x="463608" y="640887"/>
                  </a:cubicBezTo>
                  <a:cubicBezTo>
                    <a:pt x="439535" y="643756"/>
                    <a:pt x="415882" y="641027"/>
                    <a:pt x="394398" y="634589"/>
                  </a:cubicBezTo>
                  <a:cubicBezTo>
                    <a:pt x="380402" y="630390"/>
                    <a:pt x="367526" y="624231"/>
                    <a:pt x="353180" y="619333"/>
                  </a:cubicBezTo>
                  <a:cubicBezTo>
                    <a:pt x="336105" y="613525"/>
                    <a:pt x="317561" y="608626"/>
                    <a:pt x="298526" y="606107"/>
                  </a:cubicBezTo>
                  <a:cubicBezTo>
                    <a:pt x="287749" y="604707"/>
                    <a:pt x="276972" y="604287"/>
                    <a:pt x="266476" y="603518"/>
                  </a:cubicBezTo>
                  <a:cubicBezTo>
                    <a:pt x="218470" y="600159"/>
                    <a:pt x="162766" y="598479"/>
                    <a:pt x="133094" y="553552"/>
                  </a:cubicBezTo>
                  <a:cubicBezTo>
                    <a:pt x="124627" y="540746"/>
                    <a:pt x="116999" y="527240"/>
                    <a:pt x="107062" y="514643"/>
                  </a:cubicBezTo>
                  <a:cubicBezTo>
                    <a:pt x="95305" y="499598"/>
                    <a:pt x="80750" y="487282"/>
                    <a:pt x="67244" y="476085"/>
                  </a:cubicBezTo>
                  <a:cubicBezTo>
                    <a:pt x="53738" y="464958"/>
                    <a:pt x="41211" y="454251"/>
                    <a:pt x="29105" y="441935"/>
                  </a:cubicBezTo>
                  <a:cubicBezTo>
                    <a:pt x="17768" y="430458"/>
                    <a:pt x="9580" y="418002"/>
                    <a:pt x="4822" y="403936"/>
                  </a:cubicBezTo>
                  <a:cubicBezTo>
                    <a:pt x="-2456" y="382312"/>
                    <a:pt x="-1056" y="357749"/>
                    <a:pt x="6081" y="332976"/>
                  </a:cubicBezTo>
                  <a:cubicBezTo>
                    <a:pt x="11400" y="314362"/>
                    <a:pt x="18258" y="296097"/>
                    <a:pt x="22737" y="276853"/>
                  </a:cubicBezTo>
                  <a:cubicBezTo>
                    <a:pt x="35333" y="222899"/>
                    <a:pt x="24346" y="174123"/>
                    <a:pt x="50309" y="126047"/>
                  </a:cubicBezTo>
                  <a:cubicBezTo>
                    <a:pt x="67524" y="94206"/>
                    <a:pt x="98385" y="70483"/>
                    <a:pt x="130925" y="55787"/>
                  </a:cubicBezTo>
                  <a:cubicBezTo>
                    <a:pt x="163326" y="41162"/>
                    <a:pt x="197966" y="34094"/>
                    <a:pt x="233935" y="28076"/>
                  </a:cubicBezTo>
                  <a:cubicBezTo>
                    <a:pt x="267945" y="22407"/>
                    <a:pt x="304055" y="16179"/>
                    <a:pt x="337365" y="7502"/>
                  </a:cubicBezTo>
                  <a:cubicBezTo>
                    <a:pt x="384601" y="-4745"/>
                    <a:pt x="430998" y="-1806"/>
                    <a:pt x="476974" y="14919"/>
                  </a:cubicBezTo>
                  <a:cubicBezTo>
                    <a:pt x="522041" y="31294"/>
                    <a:pt x="562069" y="62715"/>
                    <a:pt x="586142" y="104773"/>
                  </a:cubicBezTo>
                  <a:cubicBezTo>
                    <a:pt x="613714" y="153059"/>
                    <a:pt x="612035" y="209742"/>
                    <a:pt x="625611" y="26565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21EAD15F-5A65-421B-8201-C98278D8A0AF}"/>
                </a:ext>
              </a:extLst>
            </p:cNvPr>
            <p:cNvSpPr/>
            <p:nvPr/>
          </p:nvSpPr>
          <p:spPr>
            <a:xfrm>
              <a:off x="3804440" y="5957535"/>
              <a:ext cx="629816" cy="622818"/>
            </a:xfrm>
            <a:custGeom>
              <a:avLst/>
              <a:gdLst>
                <a:gd name="connsiteX0" fmla="*/ 605891 w 629816"/>
                <a:gd name="connsiteY0" fmla="*/ 252455 h 622818"/>
                <a:gd name="connsiteX1" fmla="*/ 625206 w 629816"/>
                <a:gd name="connsiteY1" fmla="*/ 300810 h 622818"/>
                <a:gd name="connsiteX2" fmla="*/ 605961 w 629816"/>
                <a:gd name="connsiteY2" fmla="*/ 428243 h 622818"/>
                <a:gd name="connsiteX3" fmla="*/ 566213 w 629816"/>
                <a:gd name="connsiteY3" fmla="*/ 502421 h 622818"/>
                <a:gd name="connsiteX4" fmla="*/ 542770 w 629816"/>
                <a:gd name="connsiteY4" fmla="*/ 575130 h 622818"/>
                <a:gd name="connsiteX5" fmla="*/ 455085 w 629816"/>
                <a:gd name="connsiteY5" fmla="*/ 624746 h 622818"/>
                <a:gd name="connsiteX6" fmla="*/ 386855 w 629816"/>
                <a:gd name="connsiteY6" fmla="*/ 616348 h 622818"/>
                <a:gd name="connsiteX7" fmla="*/ 346687 w 629816"/>
                <a:gd name="connsiteY7" fmla="*/ 599553 h 622818"/>
                <a:gd name="connsiteX8" fmla="*/ 293642 w 629816"/>
                <a:gd name="connsiteY8" fmla="*/ 585767 h 622818"/>
                <a:gd name="connsiteX9" fmla="*/ 262361 w 629816"/>
                <a:gd name="connsiteY9" fmla="*/ 583738 h 622818"/>
                <a:gd name="connsiteX10" fmla="*/ 132199 w 629816"/>
                <a:gd name="connsiteY10" fmla="*/ 537411 h 622818"/>
                <a:gd name="connsiteX11" fmla="*/ 107636 w 629816"/>
                <a:gd name="connsiteY11" fmla="*/ 498922 h 622818"/>
                <a:gd name="connsiteX12" fmla="*/ 68028 w 629816"/>
                <a:gd name="connsiteY12" fmla="*/ 462113 h 622818"/>
                <a:gd name="connsiteX13" fmla="*/ 29399 w 629816"/>
                <a:gd name="connsiteY13" fmla="*/ 430692 h 622818"/>
                <a:gd name="connsiteX14" fmla="*/ 4626 w 629816"/>
                <a:gd name="connsiteY14" fmla="*/ 394513 h 622818"/>
                <a:gd name="connsiteX15" fmla="*/ 6796 w 629816"/>
                <a:gd name="connsiteY15" fmla="*/ 325443 h 622818"/>
                <a:gd name="connsiteX16" fmla="*/ 24361 w 629816"/>
                <a:gd name="connsiteY16" fmla="*/ 270859 h 622818"/>
                <a:gd name="connsiteX17" fmla="*/ 47804 w 629816"/>
                <a:gd name="connsiteY17" fmla="*/ 122642 h 622818"/>
                <a:gd name="connsiteX18" fmla="*/ 127091 w 629816"/>
                <a:gd name="connsiteY18" fmla="*/ 54482 h 622818"/>
                <a:gd name="connsiteX19" fmla="*/ 228561 w 629816"/>
                <a:gd name="connsiteY19" fmla="*/ 29499 h 622818"/>
                <a:gd name="connsiteX20" fmla="*/ 329752 w 629816"/>
                <a:gd name="connsiteY20" fmla="*/ 8925 h 622818"/>
                <a:gd name="connsiteX21" fmla="*/ 463623 w 629816"/>
                <a:gd name="connsiteY21" fmla="*/ 12494 h 622818"/>
                <a:gd name="connsiteX22" fmla="*/ 569012 w 629816"/>
                <a:gd name="connsiteY22" fmla="*/ 97799 h 622818"/>
                <a:gd name="connsiteX23" fmla="*/ 605891 w 629816"/>
                <a:gd name="connsiteY23" fmla="*/ 252455 h 622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29816" h="622818">
                  <a:moveTo>
                    <a:pt x="605891" y="252455"/>
                  </a:moveTo>
                  <a:cubicBezTo>
                    <a:pt x="610720" y="270159"/>
                    <a:pt x="619817" y="284505"/>
                    <a:pt x="625206" y="300810"/>
                  </a:cubicBezTo>
                  <a:cubicBezTo>
                    <a:pt x="638362" y="340559"/>
                    <a:pt x="631784" y="390314"/>
                    <a:pt x="605961" y="428243"/>
                  </a:cubicBezTo>
                  <a:cubicBezTo>
                    <a:pt x="587976" y="454625"/>
                    <a:pt x="570971" y="473870"/>
                    <a:pt x="566213" y="502421"/>
                  </a:cubicBezTo>
                  <a:cubicBezTo>
                    <a:pt x="562084" y="527194"/>
                    <a:pt x="560544" y="551897"/>
                    <a:pt x="542770" y="575130"/>
                  </a:cubicBezTo>
                  <a:cubicBezTo>
                    <a:pt x="522056" y="602212"/>
                    <a:pt x="491335" y="621107"/>
                    <a:pt x="455085" y="624746"/>
                  </a:cubicBezTo>
                  <a:cubicBezTo>
                    <a:pt x="431222" y="627125"/>
                    <a:pt x="407779" y="623626"/>
                    <a:pt x="386855" y="616348"/>
                  </a:cubicBezTo>
                  <a:cubicBezTo>
                    <a:pt x="373209" y="611589"/>
                    <a:pt x="360683" y="604872"/>
                    <a:pt x="346687" y="599553"/>
                  </a:cubicBezTo>
                  <a:cubicBezTo>
                    <a:pt x="330242" y="593325"/>
                    <a:pt x="312257" y="588076"/>
                    <a:pt x="293642" y="585767"/>
                  </a:cubicBezTo>
                  <a:cubicBezTo>
                    <a:pt x="283075" y="584438"/>
                    <a:pt x="272578" y="584228"/>
                    <a:pt x="262361" y="583738"/>
                  </a:cubicBezTo>
                  <a:cubicBezTo>
                    <a:pt x="215685" y="581568"/>
                    <a:pt x="160191" y="582548"/>
                    <a:pt x="132199" y="537411"/>
                  </a:cubicBezTo>
                  <a:cubicBezTo>
                    <a:pt x="124292" y="524675"/>
                    <a:pt x="117224" y="511309"/>
                    <a:pt x="107636" y="498922"/>
                  </a:cubicBezTo>
                  <a:cubicBezTo>
                    <a:pt x="96160" y="484227"/>
                    <a:pt x="81674" y="472470"/>
                    <a:pt x="68028" y="462113"/>
                  </a:cubicBezTo>
                  <a:cubicBezTo>
                    <a:pt x="54452" y="451826"/>
                    <a:pt x="41716" y="442099"/>
                    <a:pt x="29399" y="430692"/>
                  </a:cubicBezTo>
                  <a:cubicBezTo>
                    <a:pt x="17713" y="419916"/>
                    <a:pt x="9315" y="408019"/>
                    <a:pt x="4626" y="394513"/>
                  </a:cubicBezTo>
                  <a:cubicBezTo>
                    <a:pt x="-2651" y="373589"/>
                    <a:pt x="-902" y="349586"/>
                    <a:pt x="6796" y="325443"/>
                  </a:cubicBezTo>
                  <a:cubicBezTo>
                    <a:pt x="12534" y="307388"/>
                    <a:pt x="19812" y="289683"/>
                    <a:pt x="24361" y="270859"/>
                  </a:cubicBezTo>
                  <a:cubicBezTo>
                    <a:pt x="37027" y="218024"/>
                    <a:pt x="22891" y="170368"/>
                    <a:pt x="47804" y="122642"/>
                  </a:cubicBezTo>
                  <a:cubicBezTo>
                    <a:pt x="64179" y="91221"/>
                    <a:pt x="94970" y="68198"/>
                    <a:pt x="127091" y="54482"/>
                  </a:cubicBezTo>
                  <a:cubicBezTo>
                    <a:pt x="159141" y="40836"/>
                    <a:pt x="193291" y="34888"/>
                    <a:pt x="228561" y="29499"/>
                  </a:cubicBezTo>
                  <a:cubicBezTo>
                    <a:pt x="262011" y="24461"/>
                    <a:pt x="297421" y="18373"/>
                    <a:pt x="329752" y="8925"/>
                  </a:cubicBezTo>
                  <a:cubicBezTo>
                    <a:pt x="374609" y="-4161"/>
                    <a:pt x="418976" y="-2761"/>
                    <a:pt x="463623" y="12494"/>
                  </a:cubicBezTo>
                  <a:cubicBezTo>
                    <a:pt x="507220" y="27400"/>
                    <a:pt x="546129" y="57281"/>
                    <a:pt x="569012" y="97799"/>
                  </a:cubicBezTo>
                  <a:cubicBezTo>
                    <a:pt x="595184" y="144336"/>
                    <a:pt x="591405" y="199060"/>
                    <a:pt x="605891" y="252455"/>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E3F093F-714D-4430-B216-4F13C67E9BB7}"/>
                </a:ext>
              </a:extLst>
            </p:cNvPr>
            <p:cNvSpPr/>
            <p:nvPr/>
          </p:nvSpPr>
          <p:spPr>
            <a:xfrm>
              <a:off x="3814113" y="5961176"/>
              <a:ext cx="608822" cy="608822"/>
            </a:xfrm>
            <a:custGeom>
              <a:avLst/>
              <a:gdLst>
                <a:gd name="connsiteX0" fmla="*/ 586351 w 608822"/>
                <a:gd name="connsiteY0" fmla="*/ 239436 h 608822"/>
                <a:gd name="connsiteX1" fmla="*/ 607555 w 608822"/>
                <a:gd name="connsiteY1" fmla="*/ 286532 h 608822"/>
                <a:gd name="connsiteX2" fmla="*/ 590690 w 608822"/>
                <a:gd name="connsiteY2" fmla="*/ 412495 h 608822"/>
                <a:gd name="connsiteX3" fmla="*/ 552341 w 608822"/>
                <a:gd name="connsiteY3" fmla="*/ 486184 h 608822"/>
                <a:gd name="connsiteX4" fmla="*/ 533027 w 608822"/>
                <a:gd name="connsiteY4" fmla="*/ 559452 h 608822"/>
                <a:gd name="connsiteX5" fmla="*/ 446812 w 608822"/>
                <a:gd name="connsiteY5" fmla="*/ 608858 h 608822"/>
                <a:gd name="connsiteX6" fmla="*/ 379562 w 608822"/>
                <a:gd name="connsiteY6" fmla="*/ 598431 h 608822"/>
                <a:gd name="connsiteX7" fmla="*/ 340513 w 608822"/>
                <a:gd name="connsiteY7" fmla="*/ 580096 h 608822"/>
                <a:gd name="connsiteX8" fmla="*/ 289008 w 608822"/>
                <a:gd name="connsiteY8" fmla="*/ 565751 h 608822"/>
                <a:gd name="connsiteX9" fmla="*/ 258427 w 608822"/>
                <a:gd name="connsiteY9" fmla="*/ 564281 h 608822"/>
                <a:gd name="connsiteX10" fmla="*/ 131414 w 608822"/>
                <a:gd name="connsiteY10" fmla="*/ 521523 h 608822"/>
                <a:gd name="connsiteX11" fmla="*/ 108251 w 608822"/>
                <a:gd name="connsiteY11" fmla="*/ 483455 h 608822"/>
                <a:gd name="connsiteX12" fmla="*/ 68922 w 608822"/>
                <a:gd name="connsiteY12" fmla="*/ 448465 h 608822"/>
                <a:gd name="connsiteX13" fmla="*/ 29804 w 608822"/>
                <a:gd name="connsiteY13" fmla="*/ 419773 h 608822"/>
                <a:gd name="connsiteX14" fmla="*/ 4471 w 608822"/>
                <a:gd name="connsiteY14" fmla="*/ 385343 h 608822"/>
                <a:gd name="connsiteX15" fmla="*/ 7620 w 608822"/>
                <a:gd name="connsiteY15" fmla="*/ 318163 h 608822"/>
                <a:gd name="connsiteX16" fmla="*/ 26025 w 608822"/>
                <a:gd name="connsiteY16" fmla="*/ 265118 h 608822"/>
                <a:gd name="connsiteX17" fmla="*/ 45269 w 608822"/>
                <a:gd name="connsiteY17" fmla="*/ 119421 h 608822"/>
                <a:gd name="connsiteX18" fmla="*/ 123226 w 608822"/>
                <a:gd name="connsiteY18" fmla="*/ 53360 h 608822"/>
                <a:gd name="connsiteX19" fmla="*/ 223157 w 608822"/>
                <a:gd name="connsiteY19" fmla="*/ 31176 h 608822"/>
                <a:gd name="connsiteX20" fmla="*/ 322108 w 608822"/>
                <a:gd name="connsiteY20" fmla="*/ 10532 h 608822"/>
                <a:gd name="connsiteX21" fmla="*/ 450171 w 608822"/>
                <a:gd name="connsiteY21" fmla="*/ 10253 h 608822"/>
                <a:gd name="connsiteX22" fmla="*/ 551781 w 608822"/>
                <a:gd name="connsiteY22" fmla="*/ 91009 h 608822"/>
                <a:gd name="connsiteX23" fmla="*/ 586351 w 608822"/>
                <a:gd name="connsiteY23" fmla="*/ 239436 h 60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8822" h="608822">
                  <a:moveTo>
                    <a:pt x="586351" y="239436"/>
                  </a:moveTo>
                  <a:cubicBezTo>
                    <a:pt x="591600" y="256791"/>
                    <a:pt x="601467" y="270577"/>
                    <a:pt x="607555" y="286532"/>
                  </a:cubicBezTo>
                  <a:cubicBezTo>
                    <a:pt x="622321" y="325301"/>
                    <a:pt x="616512" y="375126"/>
                    <a:pt x="590690" y="412495"/>
                  </a:cubicBezTo>
                  <a:cubicBezTo>
                    <a:pt x="572565" y="438668"/>
                    <a:pt x="555630" y="457212"/>
                    <a:pt x="552341" y="486184"/>
                  </a:cubicBezTo>
                  <a:cubicBezTo>
                    <a:pt x="549542" y="510886"/>
                    <a:pt x="549962" y="535869"/>
                    <a:pt x="533027" y="559452"/>
                  </a:cubicBezTo>
                  <a:cubicBezTo>
                    <a:pt x="513293" y="586885"/>
                    <a:pt x="482921" y="605919"/>
                    <a:pt x="446812" y="608858"/>
                  </a:cubicBezTo>
                  <a:cubicBezTo>
                    <a:pt x="423089" y="610747"/>
                    <a:pt x="399996" y="606479"/>
                    <a:pt x="379562" y="598431"/>
                  </a:cubicBezTo>
                  <a:cubicBezTo>
                    <a:pt x="366195" y="593183"/>
                    <a:pt x="354159" y="585835"/>
                    <a:pt x="340513" y="580096"/>
                  </a:cubicBezTo>
                  <a:cubicBezTo>
                    <a:pt x="324768" y="573448"/>
                    <a:pt x="307203" y="567920"/>
                    <a:pt x="289008" y="565751"/>
                  </a:cubicBezTo>
                  <a:cubicBezTo>
                    <a:pt x="278721" y="564491"/>
                    <a:pt x="268504" y="564491"/>
                    <a:pt x="258427" y="564281"/>
                  </a:cubicBezTo>
                  <a:cubicBezTo>
                    <a:pt x="213150" y="563231"/>
                    <a:pt x="157796" y="566870"/>
                    <a:pt x="131414" y="521523"/>
                  </a:cubicBezTo>
                  <a:cubicBezTo>
                    <a:pt x="124066" y="508857"/>
                    <a:pt x="117558" y="495561"/>
                    <a:pt x="108251" y="483455"/>
                  </a:cubicBezTo>
                  <a:cubicBezTo>
                    <a:pt x="97124" y="469039"/>
                    <a:pt x="82568" y="457982"/>
                    <a:pt x="68922" y="448465"/>
                  </a:cubicBezTo>
                  <a:cubicBezTo>
                    <a:pt x="55276" y="439018"/>
                    <a:pt x="42330" y="430270"/>
                    <a:pt x="29804" y="419773"/>
                  </a:cubicBezTo>
                  <a:cubicBezTo>
                    <a:pt x="17697" y="409626"/>
                    <a:pt x="9160" y="398360"/>
                    <a:pt x="4471" y="385343"/>
                  </a:cubicBezTo>
                  <a:cubicBezTo>
                    <a:pt x="-2877" y="365119"/>
                    <a:pt x="-708" y="341746"/>
                    <a:pt x="7620" y="318163"/>
                  </a:cubicBezTo>
                  <a:cubicBezTo>
                    <a:pt x="13778" y="300668"/>
                    <a:pt x="21476" y="283523"/>
                    <a:pt x="26025" y="265118"/>
                  </a:cubicBezTo>
                  <a:cubicBezTo>
                    <a:pt x="38761" y="213404"/>
                    <a:pt x="21476" y="166797"/>
                    <a:pt x="45269" y="119421"/>
                  </a:cubicBezTo>
                  <a:cubicBezTo>
                    <a:pt x="60874" y="88350"/>
                    <a:pt x="91456" y="66096"/>
                    <a:pt x="123226" y="53360"/>
                  </a:cubicBezTo>
                  <a:cubicBezTo>
                    <a:pt x="154927" y="40694"/>
                    <a:pt x="188587" y="35865"/>
                    <a:pt x="223157" y="31176"/>
                  </a:cubicBezTo>
                  <a:cubicBezTo>
                    <a:pt x="255978" y="26768"/>
                    <a:pt x="290757" y="20820"/>
                    <a:pt x="322108" y="10532"/>
                  </a:cubicBezTo>
                  <a:cubicBezTo>
                    <a:pt x="364586" y="-3394"/>
                    <a:pt x="406924" y="-3533"/>
                    <a:pt x="450171" y="10253"/>
                  </a:cubicBezTo>
                  <a:cubicBezTo>
                    <a:pt x="492299" y="23618"/>
                    <a:pt x="530158" y="51961"/>
                    <a:pt x="551781" y="91009"/>
                  </a:cubicBezTo>
                  <a:cubicBezTo>
                    <a:pt x="576764" y="135936"/>
                    <a:pt x="571026" y="188630"/>
                    <a:pt x="586351" y="23943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5770EB39-7E26-4E93-A987-889A42E5C7E1}"/>
                </a:ext>
              </a:extLst>
            </p:cNvPr>
            <p:cNvSpPr/>
            <p:nvPr/>
          </p:nvSpPr>
          <p:spPr>
            <a:xfrm>
              <a:off x="3823910" y="5964270"/>
              <a:ext cx="594827" cy="587829"/>
            </a:xfrm>
            <a:custGeom>
              <a:avLst/>
              <a:gdLst>
                <a:gd name="connsiteX0" fmla="*/ 566687 w 594826"/>
                <a:gd name="connsiteY0" fmla="*/ 227034 h 587828"/>
                <a:gd name="connsiteX1" fmla="*/ 589710 w 594826"/>
                <a:gd name="connsiteY1" fmla="*/ 272801 h 587828"/>
                <a:gd name="connsiteX2" fmla="*/ 575224 w 594826"/>
                <a:gd name="connsiteY2" fmla="*/ 397295 h 587828"/>
                <a:gd name="connsiteX3" fmla="*/ 538345 w 594826"/>
                <a:gd name="connsiteY3" fmla="*/ 470493 h 587828"/>
                <a:gd name="connsiteX4" fmla="*/ 523090 w 594826"/>
                <a:gd name="connsiteY4" fmla="*/ 544252 h 587828"/>
                <a:gd name="connsiteX5" fmla="*/ 438414 w 594826"/>
                <a:gd name="connsiteY5" fmla="*/ 593377 h 587828"/>
                <a:gd name="connsiteX6" fmla="*/ 372214 w 594826"/>
                <a:gd name="connsiteY6" fmla="*/ 580921 h 587828"/>
                <a:gd name="connsiteX7" fmla="*/ 334215 w 594826"/>
                <a:gd name="connsiteY7" fmla="*/ 560977 h 587828"/>
                <a:gd name="connsiteX8" fmla="*/ 284319 w 594826"/>
                <a:gd name="connsiteY8" fmla="*/ 546071 h 587828"/>
                <a:gd name="connsiteX9" fmla="*/ 254508 w 594826"/>
                <a:gd name="connsiteY9" fmla="*/ 545091 h 587828"/>
                <a:gd name="connsiteX10" fmla="*/ 130714 w 594826"/>
                <a:gd name="connsiteY10" fmla="*/ 505903 h 587828"/>
                <a:gd name="connsiteX11" fmla="*/ 109020 w 594826"/>
                <a:gd name="connsiteY11" fmla="*/ 468254 h 587828"/>
                <a:gd name="connsiteX12" fmla="*/ 69902 w 594826"/>
                <a:gd name="connsiteY12" fmla="*/ 435014 h 587828"/>
                <a:gd name="connsiteX13" fmla="*/ 30223 w 594826"/>
                <a:gd name="connsiteY13" fmla="*/ 408981 h 587828"/>
                <a:gd name="connsiteX14" fmla="*/ 4331 w 594826"/>
                <a:gd name="connsiteY14" fmla="*/ 376371 h 587828"/>
                <a:gd name="connsiteX15" fmla="*/ 8460 w 594826"/>
                <a:gd name="connsiteY15" fmla="*/ 311080 h 587828"/>
                <a:gd name="connsiteX16" fmla="*/ 27704 w 594826"/>
                <a:gd name="connsiteY16" fmla="*/ 259575 h 587828"/>
                <a:gd name="connsiteX17" fmla="*/ 42820 w 594826"/>
                <a:gd name="connsiteY17" fmla="*/ 116466 h 587828"/>
                <a:gd name="connsiteX18" fmla="*/ 119517 w 594826"/>
                <a:gd name="connsiteY18" fmla="*/ 52435 h 587828"/>
                <a:gd name="connsiteX19" fmla="*/ 217909 w 594826"/>
                <a:gd name="connsiteY19" fmla="*/ 32981 h 587828"/>
                <a:gd name="connsiteX20" fmla="*/ 314550 w 594826"/>
                <a:gd name="connsiteY20" fmla="*/ 12337 h 587828"/>
                <a:gd name="connsiteX21" fmla="*/ 436875 w 594826"/>
                <a:gd name="connsiteY21" fmla="*/ 8208 h 587828"/>
                <a:gd name="connsiteX22" fmla="*/ 534706 w 594826"/>
                <a:gd name="connsiteY22" fmla="*/ 84416 h 587828"/>
                <a:gd name="connsiteX23" fmla="*/ 566687 w 594826"/>
                <a:gd name="connsiteY23" fmla="*/ 227034 h 58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826" h="587828">
                  <a:moveTo>
                    <a:pt x="566687" y="227034"/>
                  </a:moveTo>
                  <a:cubicBezTo>
                    <a:pt x="572355" y="244039"/>
                    <a:pt x="582992" y="257335"/>
                    <a:pt x="589710" y="272801"/>
                  </a:cubicBezTo>
                  <a:cubicBezTo>
                    <a:pt x="606015" y="310590"/>
                    <a:pt x="601117" y="360415"/>
                    <a:pt x="575224" y="397295"/>
                  </a:cubicBezTo>
                  <a:cubicBezTo>
                    <a:pt x="556960" y="423257"/>
                    <a:pt x="540095" y="441102"/>
                    <a:pt x="538345" y="470493"/>
                  </a:cubicBezTo>
                  <a:cubicBezTo>
                    <a:pt x="536806" y="495126"/>
                    <a:pt x="539255" y="520319"/>
                    <a:pt x="523090" y="544252"/>
                  </a:cubicBezTo>
                  <a:cubicBezTo>
                    <a:pt x="504265" y="572034"/>
                    <a:pt x="474314" y="591208"/>
                    <a:pt x="438414" y="593377"/>
                  </a:cubicBezTo>
                  <a:cubicBezTo>
                    <a:pt x="414831" y="594847"/>
                    <a:pt x="392088" y="589808"/>
                    <a:pt x="372214" y="580921"/>
                  </a:cubicBezTo>
                  <a:cubicBezTo>
                    <a:pt x="359197" y="575112"/>
                    <a:pt x="347581" y="567275"/>
                    <a:pt x="334215" y="560977"/>
                  </a:cubicBezTo>
                  <a:cubicBezTo>
                    <a:pt x="319099" y="553909"/>
                    <a:pt x="302094" y="548100"/>
                    <a:pt x="284319" y="546071"/>
                  </a:cubicBezTo>
                  <a:cubicBezTo>
                    <a:pt x="274312" y="544882"/>
                    <a:pt x="264305" y="545091"/>
                    <a:pt x="254508" y="545091"/>
                  </a:cubicBezTo>
                  <a:cubicBezTo>
                    <a:pt x="210631" y="545231"/>
                    <a:pt x="155417" y="551529"/>
                    <a:pt x="130714" y="505903"/>
                  </a:cubicBezTo>
                  <a:cubicBezTo>
                    <a:pt x="123926" y="493376"/>
                    <a:pt x="118048" y="480151"/>
                    <a:pt x="109020" y="468254"/>
                  </a:cubicBezTo>
                  <a:cubicBezTo>
                    <a:pt x="98244" y="454118"/>
                    <a:pt x="83688" y="443691"/>
                    <a:pt x="69902" y="435014"/>
                  </a:cubicBezTo>
                  <a:cubicBezTo>
                    <a:pt x="56186" y="426406"/>
                    <a:pt x="42960" y="418638"/>
                    <a:pt x="30223" y="408981"/>
                  </a:cubicBezTo>
                  <a:cubicBezTo>
                    <a:pt x="17697" y="399534"/>
                    <a:pt x="9090" y="388827"/>
                    <a:pt x="4331" y="376371"/>
                  </a:cubicBezTo>
                  <a:cubicBezTo>
                    <a:pt x="-3087" y="356847"/>
                    <a:pt x="-498" y="334033"/>
                    <a:pt x="8460" y="311080"/>
                  </a:cubicBezTo>
                  <a:cubicBezTo>
                    <a:pt x="15038" y="294145"/>
                    <a:pt x="23155" y="277560"/>
                    <a:pt x="27704" y="259575"/>
                  </a:cubicBezTo>
                  <a:cubicBezTo>
                    <a:pt x="40510" y="208910"/>
                    <a:pt x="20076" y="163423"/>
                    <a:pt x="42820" y="116466"/>
                  </a:cubicBezTo>
                  <a:cubicBezTo>
                    <a:pt x="57655" y="85815"/>
                    <a:pt x="88096" y="64261"/>
                    <a:pt x="119517" y="52435"/>
                  </a:cubicBezTo>
                  <a:cubicBezTo>
                    <a:pt x="150868" y="40748"/>
                    <a:pt x="183969" y="37040"/>
                    <a:pt x="217909" y="32981"/>
                  </a:cubicBezTo>
                  <a:cubicBezTo>
                    <a:pt x="250169" y="29202"/>
                    <a:pt x="284249" y="23464"/>
                    <a:pt x="314550" y="12337"/>
                  </a:cubicBezTo>
                  <a:cubicBezTo>
                    <a:pt x="354649" y="-2429"/>
                    <a:pt x="394887" y="-4108"/>
                    <a:pt x="436875" y="8208"/>
                  </a:cubicBezTo>
                  <a:cubicBezTo>
                    <a:pt x="477533" y="20104"/>
                    <a:pt x="514272" y="46837"/>
                    <a:pt x="534706" y="84416"/>
                  </a:cubicBezTo>
                  <a:cubicBezTo>
                    <a:pt x="558149" y="128013"/>
                    <a:pt x="550522" y="178748"/>
                    <a:pt x="566687" y="227034"/>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E3324794-9532-4918-A0CB-2FE574F1978A}"/>
                </a:ext>
              </a:extLst>
            </p:cNvPr>
            <p:cNvSpPr/>
            <p:nvPr/>
          </p:nvSpPr>
          <p:spPr>
            <a:xfrm>
              <a:off x="3833531" y="5967645"/>
              <a:ext cx="580831" cy="573833"/>
            </a:xfrm>
            <a:custGeom>
              <a:avLst/>
              <a:gdLst>
                <a:gd name="connsiteX0" fmla="*/ 547129 w 580830"/>
                <a:gd name="connsiteY0" fmla="*/ 214353 h 573832"/>
                <a:gd name="connsiteX1" fmla="*/ 572042 w 580830"/>
                <a:gd name="connsiteY1" fmla="*/ 258860 h 573832"/>
                <a:gd name="connsiteX2" fmla="*/ 559935 w 580830"/>
                <a:gd name="connsiteY2" fmla="*/ 381884 h 573832"/>
                <a:gd name="connsiteX3" fmla="*/ 524456 w 580830"/>
                <a:gd name="connsiteY3" fmla="*/ 454592 h 573832"/>
                <a:gd name="connsiteX4" fmla="*/ 513259 w 580830"/>
                <a:gd name="connsiteY4" fmla="*/ 528841 h 573832"/>
                <a:gd name="connsiteX5" fmla="*/ 430053 w 580830"/>
                <a:gd name="connsiteY5" fmla="*/ 577757 h 573832"/>
                <a:gd name="connsiteX6" fmla="*/ 364832 w 580830"/>
                <a:gd name="connsiteY6" fmla="*/ 563201 h 573832"/>
                <a:gd name="connsiteX7" fmla="*/ 327953 w 580830"/>
                <a:gd name="connsiteY7" fmla="*/ 541717 h 573832"/>
                <a:gd name="connsiteX8" fmla="*/ 279667 w 580830"/>
                <a:gd name="connsiteY8" fmla="*/ 526182 h 573832"/>
                <a:gd name="connsiteX9" fmla="*/ 250626 w 580830"/>
                <a:gd name="connsiteY9" fmla="*/ 525762 h 573832"/>
                <a:gd name="connsiteX10" fmla="*/ 129981 w 580830"/>
                <a:gd name="connsiteY10" fmla="*/ 490212 h 573832"/>
                <a:gd name="connsiteX11" fmla="*/ 109687 w 580830"/>
                <a:gd name="connsiteY11" fmla="*/ 453053 h 573832"/>
                <a:gd name="connsiteX12" fmla="*/ 70848 w 580830"/>
                <a:gd name="connsiteY12" fmla="*/ 421632 h 573832"/>
                <a:gd name="connsiteX13" fmla="*/ 30680 w 580830"/>
                <a:gd name="connsiteY13" fmla="*/ 398329 h 573832"/>
                <a:gd name="connsiteX14" fmla="*/ 4227 w 580830"/>
                <a:gd name="connsiteY14" fmla="*/ 367538 h 573832"/>
                <a:gd name="connsiteX15" fmla="*/ 9266 w 580830"/>
                <a:gd name="connsiteY15" fmla="*/ 304136 h 573832"/>
                <a:gd name="connsiteX16" fmla="*/ 29350 w 580830"/>
                <a:gd name="connsiteY16" fmla="*/ 254171 h 573832"/>
                <a:gd name="connsiteX17" fmla="*/ 40267 w 580830"/>
                <a:gd name="connsiteY17" fmla="*/ 113582 h 573832"/>
                <a:gd name="connsiteX18" fmla="*/ 115635 w 580830"/>
                <a:gd name="connsiteY18" fmla="*/ 51650 h 573832"/>
                <a:gd name="connsiteX19" fmla="*/ 212487 w 580830"/>
                <a:gd name="connsiteY19" fmla="*/ 34995 h 573832"/>
                <a:gd name="connsiteX20" fmla="*/ 306889 w 580830"/>
                <a:gd name="connsiteY20" fmla="*/ 14281 h 573832"/>
                <a:gd name="connsiteX21" fmla="*/ 423475 w 580830"/>
                <a:gd name="connsiteY21" fmla="*/ 6303 h 573832"/>
                <a:gd name="connsiteX22" fmla="*/ 517528 w 580830"/>
                <a:gd name="connsiteY22" fmla="*/ 77962 h 573832"/>
                <a:gd name="connsiteX23" fmla="*/ 547129 w 580830"/>
                <a:gd name="connsiteY23" fmla="*/ 214353 h 5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830" h="573832">
                  <a:moveTo>
                    <a:pt x="547129" y="214353"/>
                  </a:moveTo>
                  <a:cubicBezTo>
                    <a:pt x="553287" y="231008"/>
                    <a:pt x="564624" y="243744"/>
                    <a:pt x="572042" y="258860"/>
                  </a:cubicBezTo>
                  <a:cubicBezTo>
                    <a:pt x="589957" y="295669"/>
                    <a:pt x="585828" y="345494"/>
                    <a:pt x="559935" y="381884"/>
                  </a:cubicBezTo>
                  <a:cubicBezTo>
                    <a:pt x="541461" y="407636"/>
                    <a:pt x="524736" y="424851"/>
                    <a:pt x="524456" y="454592"/>
                  </a:cubicBezTo>
                  <a:cubicBezTo>
                    <a:pt x="524246" y="479155"/>
                    <a:pt x="528655" y="504628"/>
                    <a:pt x="513259" y="528841"/>
                  </a:cubicBezTo>
                  <a:cubicBezTo>
                    <a:pt x="495344" y="557043"/>
                    <a:pt x="465813" y="576287"/>
                    <a:pt x="430053" y="577757"/>
                  </a:cubicBezTo>
                  <a:cubicBezTo>
                    <a:pt x="406680" y="578736"/>
                    <a:pt x="384147" y="572928"/>
                    <a:pt x="364832" y="563201"/>
                  </a:cubicBezTo>
                  <a:cubicBezTo>
                    <a:pt x="352166" y="556833"/>
                    <a:pt x="340969" y="548435"/>
                    <a:pt x="327953" y="541717"/>
                  </a:cubicBezTo>
                  <a:cubicBezTo>
                    <a:pt x="313537" y="534229"/>
                    <a:pt x="297022" y="528141"/>
                    <a:pt x="279667" y="526182"/>
                  </a:cubicBezTo>
                  <a:cubicBezTo>
                    <a:pt x="269870" y="525062"/>
                    <a:pt x="260143" y="525482"/>
                    <a:pt x="250626" y="525762"/>
                  </a:cubicBezTo>
                  <a:cubicBezTo>
                    <a:pt x="208078" y="527022"/>
                    <a:pt x="153004" y="536049"/>
                    <a:pt x="129981" y="490212"/>
                  </a:cubicBezTo>
                  <a:cubicBezTo>
                    <a:pt x="123753" y="477756"/>
                    <a:pt x="118434" y="464599"/>
                    <a:pt x="109687" y="453053"/>
                  </a:cubicBezTo>
                  <a:cubicBezTo>
                    <a:pt x="99260" y="439267"/>
                    <a:pt x="84704" y="429470"/>
                    <a:pt x="70848" y="421632"/>
                  </a:cubicBezTo>
                  <a:cubicBezTo>
                    <a:pt x="56992" y="413864"/>
                    <a:pt x="43626" y="407146"/>
                    <a:pt x="30680" y="398329"/>
                  </a:cubicBezTo>
                  <a:cubicBezTo>
                    <a:pt x="17804" y="389582"/>
                    <a:pt x="8986" y="379364"/>
                    <a:pt x="4227" y="367538"/>
                  </a:cubicBezTo>
                  <a:cubicBezTo>
                    <a:pt x="-3260" y="348783"/>
                    <a:pt x="-321" y="326460"/>
                    <a:pt x="9266" y="304136"/>
                  </a:cubicBezTo>
                  <a:cubicBezTo>
                    <a:pt x="16264" y="287761"/>
                    <a:pt x="24802" y="271736"/>
                    <a:pt x="29350" y="254171"/>
                  </a:cubicBezTo>
                  <a:cubicBezTo>
                    <a:pt x="42226" y="204626"/>
                    <a:pt x="18643" y="160258"/>
                    <a:pt x="40267" y="113582"/>
                  </a:cubicBezTo>
                  <a:cubicBezTo>
                    <a:pt x="54263" y="83351"/>
                    <a:pt x="84564" y="62497"/>
                    <a:pt x="115635" y="51650"/>
                  </a:cubicBezTo>
                  <a:cubicBezTo>
                    <a:pt x="146636" y="40873"/>
                    <a:pt x="179246" y="38354"/>
                    <a:pt x="212487" y="34995"/>
                  </a:cubicBezTo>
                  <a:cubicBezTo>
                    <a:pt x="244118" y="31776"/>
                    <a:pt x="277638" y="26318"/>
                    <a:pt x="306889" y="14281"/>
                  </a:cubicBezTo>
                  <a:cubicBezTo>
                    <a:pt x="344608" y="-1185"/>
                    <a:pt x="382817" y="-4474"/>
                    <a:pt x="423475" y="6303"/>
                  </a:cubicBezTo>
                  <a:cubicBezTo>
                    <a:pt x="462664" y="16660"/>
                    <a:pt x="498283" y="41923"/>
                    <a:pt x="517528" y="77962"/>
                  </a:cubicBezTo>
                  <a:cubicBezTo>
                    <a:pt x="539781" y="119810"/>
                    <a:pt x="530194" y="168586"/>
                    <a:pt x="547129" y="214353"/>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09C2AB88-E9CA-4ABB-819D-CDC783916406}"/>
                </a:ext>
              </a:extLst>
            </p:cNvPr>
            <p:cNvSpPr/>
            <p:nvPr/>
          </p:nvSpPr>
          <p:spPr>
            <a:xfrm>
              <a:off x="3843234" y="5970598"/>
              <a:ext cx="566835" cy="559837"/>
            </a:xfrm>
            <a:custGeom>
              <a:avLst/>
              <a:gdLst>
                <a:gd name="connsiteX0" fmla="*/ 527559 w 566834"/>
                <a:gd name="connsiteY0" fmla="*/ 202092 h 559836"/>
                <a:gd name="connsiteX1" fmla="*/ 554361 w 566834"/>
                <a:gd name="connsiteY1" fmla="*/ 245339 h 559836"/>
                <a:gd name="connsiteX2" fmla="*/ 544634 w 566834"/>
                <a:gd name="connsiteY2" fmla="*/ 366894 h 559836"/>
                <a:gd name="connsiteX3" fmla="*/ 510554 w 566834"/>
                <a:gd name="connsiteY3" fmla="*/ 439113 h 559836"/>
                <a:gd name="connsiteX4" fmla="*/ 503416 w 566834"/>
                <a:gd name="connsiteY4" fmla="*/ 513921 h 559836"/>
                <a:gd name="connsiteX5" fmla="*/ 421680 w 566834"/>
                <a:gd name="connsiteY5" fmla="*/ 562627 h 559836"/>
                <a:gd name="connsiteX6" fmla="*/ 357438 w 566834"/>
                <a:gd name="connsiteY6" fmla="*/ 546042 h 559836"/>
                <a:gd name="connsiteX7" fmla="*/ 321679 w 566834"/>
                <a:gd name="connsiteY7" fmla="*/ 523018 h 559836"/>
                <a:gd name="connsiteX8" fmla="*/ 275002 w 566834"/>
                <a:gd name="connsiteY8" fmla="*/ 506923 h 559836"/>
                <a:gd name="connsiteX9" fmla="*/ 246661 w 566834"/>
                <a:gd name="connsiteY9" fmla="*/ 507063 h 559836"/>
                <a:gd name="connsiteX10" fmla="*/ 129235 w 566834"/>
                <a:gd name="connsiteY10" fmla="*/ 475083 h 559836"/>
                <a:gd name="connsiteX11" fmla="*/ 110410 w 566834"/>
                <a:gd name="connsiteY11" fmla="*/ 438343 h 559836"/>
                <a:gd name="connsiteX12" fmla="*/ 71782 w 566834"/>
                <a:gd name="connsiteY12" fmla="*/ 408672 h 559836"/>
                <a:gd name="connsiteX13" fmla="*/ 31123 w 566834"/>
                <a:gd name="connsiteY13" fmla="*/ 388098 h 559836"/>
                <a:gd name="connsiteX14" fmla="*/ 4111 w 566834"/>
                <a:gd name="connsiteY14" fmla="*/ 359056 h 559836"/>
                <a:gd name="connsiteX15" fmla="*/ 10130 w 566834"/>
                <a:gd name="connsiteY15" fmla="*/ 297544 h 559836"/>
                <a:gd name="connsiteX16" fmla="*/ 31123 w 566834"/>
                <a:gd name="connsiteY16" fmla="*/ 249049 h 559836"/>
                <a:gd name="connsiteX17" fmla="*/ 37911 w 566834"/>
                <a:gd name="connsiteY17" fmla="*/ 111049 h 559836"/>
                <a:gd name="connsiteX18" fmla="*/ 111950 w 566834"/>
                <a:gd name="connsiteY18" fmla="*/ 51216 h 559836"/>
                <a:gd name="connsiteX19" fmla="*/ 207262 w 566834"/>
                <a:gd name="connsiteY19" fmla="*/ 37290 h 559836"/>
                <a:gd name="connsiteX20" fmla="*/ 299425 w 566834"/>
                <a:gd name="connsiteY20" fmla="*/ 16506 h 559836"/>
                <a:gd name="connsiteX21" fmla="*/ 410273 w 566834"/>
                <a:gd name="connsiteY21" fmla="*/ 4680 h 559836"/>
                <a:gd name="connsiteX22" fmla="*/ 500547 w 566834"/>
                <a:gd name="connsiteY22" fmla="*/ 71790 h 559836"/>
                <a:gd name="connsiteX23" fmla="*/ 527559 w 566834"/>
                <a:gd name="connsiteY23" fmla="*/ 202092 h 559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66834" h="559836">
                  <a:moveTo>
                    <a:pt x="527559" y="202092"/>
                  </a:moveTo>
                  <a:cubicBezTo>
                    <a:pt x="534207" y="218397"/>
                    <a:pt x="546243" y="230574"/>
                    <a:pt x="554361" y="245339"/>
                  </a:cubicBezTo>
                  <a:cubicBezTo>
                    <a:pt x="573885" y="281169"/>
                    <a:pt x="570596" y="330994"/>
                    <a:pt x="544634" y="366894"/>
                  </a:cubicBezTo>
                  <a:cubicBezTo>
                    <a:pt x="526089" y="392437"/>
                    <a:pt x="509294" y="409022"/>
                    <a:pt x="510554" y="439113"/>
                  </a:cubicBezTo>
                  <a:cubicBezTo>
                    <a:pt x="511603" y="463606"/>
                    <a:pt x="518041" y="489358"/>
                    <a:pt x="503416" y="513921"/>
                  </a:cubicBezTo>
                  <a:cubicBezTo>
                    <a:pt x="486411" y="542473"/>
                    <a:pt x="457299" y="561857"/>
                    <a:pt x="421680" y="562627"/>
                  </a:cubicBezTo>
                  <a:cubicBezTo>
                    <a:pt x="398446" y="563117"/>
                    <a:pt x="376263" y="556538"/>
                    <a:pt x="357438" y="546042"/>
                  </a:cubicBezTo>
                  <a:cubicBezTo>
                    <a:pt x="345052" y="539114"/>
                    <a:pt x="334275" y="530227"/>
                    <a:pt x="321679" y="523018"/>
                  </a:cubicBezTo>
                  <a:cubicBezTo>
                    <a:pt x="307893" y="515181"/>
                    <a:pt x="291937" y="508673"/>
                    <a:pt x="275002" y="506923"/>
                  </a:cubicBezTo>
                  <a:cubicBezTo>
                    <a:pt x="265485" y="505943"/>
                    <a:pt x="255968" y="506503"/>
                    <a:pt x="246661" y="507063"/>
                  </a:cubicBezTo>
                  <a:cubicBezTo>
                    <a:pt x="205513" y="509442"/>
                    <a:pt x="150509" y="521199"/>
                    <a:pt x="129235" y="475083"/>
                  </a:cubicBezTo>
                  <a:cubicBezTo>
                    <a:pt x="123566" y="462766"/>
                    <a:pt x="118878" y="449680"/>
                    <a:pt x="110410" y="438343"/>
                  </a:cubicBezTo>
                  <a:cubicBezTo>
                    <a:pt x="100333" y="424837"/>
                    <a:pt x="85708" y="415670"/>
                    <a:pt x="71782" y="408672"/>
                  </a:cubicBezTo>
                  <a:cubicBezTo>
                    <a:pt x="57856" y="401674"/>
                    <a:pt x="44210" y="396006"/>
                    <a:pt x="31123" y="388098"/>
                  </a:cubicBezTo>
                  <a:cubicBezTo>
                    <a:pt x="17827" y="380050"/>
                    <a:pt x="8870" y="370463"/>
                    <a:pt x="4111" y="359056"/>
                  </a:cubicBezTo>
                  <a:cubicBezTo>
                    <a:pt x="-3446" y="341001"/>
                    <a:pt x="-87" y="319238"/>
                    <a:pt x="10130" y="297544"/>
                  </a:cubicBezTo>
                  <a:cubicBezTo>
                    <a:pt x="17547" y="281729"/>
                    <a:pt x="26505" y="266263"/>
                    <a:pt x="31123" y="249049"/>
                  </a:cubicBezTo>
                  <a:cubicBezTo>
                    <a:pt x="44070" y="200622"/>
                    <a:pt x="17407" y="157305"/>
                    <a:pt x="37911" y="111049"/>
                  </a:cubicBezTo>
                  <a:cubicBezTo>
                    <a:pt x="51138" y="81237"/>
                    <a:pt x="81299" y="61013"/>
                    <a:pt x="111950" y="51216"/>
                  </a:cubicBezTo>
                  <a:cubicBezTo>
                    <a:pt x="142601" y="41419"/>
                    <a:pt x="174652" y="40089"/>
                    <a:pt x="207262" y="37290"/>
                  </a:cubicBezTo>
                  <a:cubicBezTo>
                    <a:pt x="238333" y="34701"/>
                    <a:pt x="271153" y="29453"/>
                    <a:pt x="299425" y="16506"/>
                  </a:cubicBezTo>
                  <a:cubicBezTo>
                    <a:pt x="334835" y="271"/>
                    <a:pt x="370874" y="-4627"/>
                    <a:pt x="410273" y="4680"/>
                  </a:cubicBezTo>
                  <a:cubicBezTo>
                    <a:pt x="447922" y="13567"/>
                    <a:pt x="482562" y="37220"/>
                    <a:pt x="500547" y="71790"/>
                  </a:cubicBezTo>
                  <a:cubicBezTo>
                    <a:pt x="521261" y="112098"/>
                    <a:pt x="509924" y="158775"/>
                    <a:pt x="527559" y="202092"/>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D72844ED-8478-47FF-8E06-AFA4F52335FE}"/>
                </a:ext>
              </a:extLst>
            </p:cNvPr>
            <p:cNvSpPr/>
            <p:nvPr/>
          </p:nvSpPr>
          <p:spPr>
            <a:xfrm>
              <a:off x="3852907" y="5973616"/>
              <a:ext cx="545841" cy="545841"/>
            </a:xfrm>
            <a:custGeom>
              <a:avLst/>
              <a:gdLst>
                <a:gd name="connsiteX0" fmla="*/ 507949 w 545840"/>
                <a:gd name="connsiteY0" fmla="*/ 189766 h 545840"/>
                <a:gd name="connsiteX1" fmla="*/ 536571 w 545840"/>
                <a:gd name="connsiteY1" fmla="*/ 231754 h 545840"/>
                <a:gd name="connsiteX2" fmla="*/ 529223 w 545840"/>
                <a:gd name="connsiteY2" fmla="*/ 351839 h 545840"/>
                <a:gd name="connsiteX3" fmla="*/ 496613 w 545840"/>
                <a:gd name="connsiteY3" fmla="*/ 423568 h 545840"/>
                <a:gd name="connsiteX4" fmla="*/ 493533 w 545840"/>
                <a:gd name="connsiteY4" fmla="*/ 498866 h 545840"/>
                <a:gd name="connsiteX5" fmla="*/ 413267 w 545840"/>
                <a:gd name="connsiteY5" fmla="*/ 547292 h 545840"/>
                <a:gd name="connsiteX6" fmla="*/ 350075 w 545840"/>
                <a:gd name="connsiteY6" fmla="*/ 528677 h 545840"/>
                <a:gd name="connsiteX7" fmla="*/ 315365 w 545840"/>
                <a:gd name="connsiteY7" fmla="*/ 504114 h 545840"/>
                <a:gd name="connsiteX8" fmla="*/ 270229 w 545840"/>
                <a:gd name="connsiteY8" fmla="*/ 487460 h 545840"/>
                <a:gd name="connsiteX9" fmla="*/ 242657 w 545840"/>
                <a:gd name="connsiteY9" fmla="*/ 488159 h 545840"/>
                <a:gd name="connsiteX10" fmla="*/ 128450 w 545840"/>
                <a:gd name="connsiteY10" fmla="*/ 459818 h 545840"/>
                <a:gd name="connsiteX11" fmla="*/ 111025 w 545840"/>
                <a:gd name="connsiteY11" fmla="*/ 423498 h 545840"/>
                <a:gd name="connsiteX12" fmla="*/ 72676 w 545840"/>
                <a:gd name="connsiteY12" fmla="*/ 395646 h 545840"/>
                <a:gd name="connsiteX13" fmla="*/ 31528 w 545840"/>
                <a:gd name="connsiteY13" fmla="*/ 377801 h 545840"/>
                <a:gd name="connsiteX14" fmla="*/ 4026 w 545840"/>
                <a:gd name="connsiteY14" fmla="*/ 350579 h 545840"/>
                <a:gd name="connsiteX15" fmla="*/ 10954 w 545840"/>
                <a:gd name="connsiteY15" fmla="*/ 290957 h 545840"/>
                <a:gd name="connsiteX16" fmla="*/ 32788 w 545840"/>
                <a:gd name="connsiteY16" fmla="*/ 244000 h 545840"/>
                <a:gd name="connsiteX17" fmla="*/ 35377 w 545840"/>
                <a:gd name="connsiteY17" fmla="*/ 108590 h 545840"/>
                <a:gd name="connsiteX18" fmla="*/ 108086 w 545840"/>
                <a:gd name="connsiteY18" fmla="*/ 50857 h 545840"/>
                <a:gd name="connsiteX19" fmla="*/ 201859 w 545840"/>
                <a:gd name="connsiteY19" fmla="*/ 39730 h 545840"/>
                <a:gd name="connsiteX20" fmla="*/ 291782 w 545840"/>
                <a:gd name="connsiteY20" fmla="*/ 18946 h 545840"/>
                <a:gd name="connsiteX21" fmla="*/ 396822 w 545840"/>
                <a:gd name="connsiteY21" fmla="*/ 3271 h 545840"/>
                <a:gd name="connsiteX22" fmla="*/ 483316 w 545840"/>
                <a:gd name="connsiteY22" fmla="*/ 65833 h 545840"/>
                <a:gd name="connsiteX23" fmla="*/ 507949 w 545840"/>
                <a:gd name="connsiteY23" fmla="*/ 189766 h 545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5840" h="545840">
                  <a:moveTo>
                    <a:pt x="507949" y="189766"/>
                  </a:moveTo>
                  <a:cubicBezTo>
                    <a:pt x="515087" y="205722"/>
                    <a:pt x="527823" y="217338"/>
                    <a:pt x="536571" y="231754"/>
                  </a:cubicBezTo>
                  <a:cubicBezTo>
                    <a:pt x="557705" y="266604"/>
                    <a:pt x="555255" y="316429"/>
                    <a:pt x="529223" y="351839"/>
                  </a:cubicBezTo>
                  <a:cubicBezTo>
                    <a:pt x="510539" y="377102"/>
                    <a:pt x="493743" y="393127"/>
                    <a:pt x="496613" y="423568"/>
                  </a:cubicBezTo>
                  <a:cubicBezTo>
                    <a:pt x="498852" y="447991"/>
                    <a:pt x="507389" y="473953"/>
                    <a:pt x="493533" y="498866"/>
                  </a:cubicBezTo>
                  <a:cubicBezTo>
                    <a:pt x="477438" y="527767"/>
                    <a:pt x="448747" y="547222"/>
                    <a:pt x="413267" y="547292"/>
                  </a:cubicBezTo>
                  <a:cubicBezTo>
                    <a:pt x="390244" y="547362"/>
                    <a:pt x="368270" y="539944"/>
                    <a:pt x="350075" y="528677"/>
                  </a:cubicBezTo>
                  <a:cubicBezTo>
                    <a:pt x="338039" y="521189"/>
                    <a:pt x="327682" y="511812"/>
                    <a:pt x="315365" y="504114"/>
                  </a:cubicBezTo>
                  <a:cubicBezTo>
                    <a:pt x="302209" y="495857"/>
                    <a:pt x="286814" y="489069"/>
                    <a:pt x="270229" y="487460"/>
                  </a:cubicBezTo>
                  <a:cubicBezTo>
                    <a:pt x="260991" y="486550"/>
                    <a:pt x="251684" y="487319"/>
                    <a:pt x="242657" y="488159"/>
                  </a:cubicBezTo>
                  <a:cubicBezTo>
                    <a:pt x="202908" y="491658"/>
                    <a:pt x="147974" y="506144"/>
                    <a:pt x="128450" y="459818"/>
                  </a:cubicBezTo>
                  <a:cubicBezTo>
                    <a:pt x="123271" y="447571"/>
                    <a:pt x="119213" y="434555"/>
                    <a:pt x="111025" y="423498"/>
                  </a:cubicBezTo>
                  <a:cubicBezTo>
                    <a:pt x="101298" y="410272"/>
                    <a:pt x="86672" y="401804"/>
                    <a:pt x="72676" y="395646"/>
                  </a:cubicBezTo>
                  <a:cubicBezTo>
                    <a:pt x="58680" y="389488"/>
                    <a:pt x="44824" y="384869"/>
                    <a:pt x="31528" y="377801"/>
                  </a:cubicBezTo>
                  <a:cubicBezTo>
                    <a:pt x="17812" y="370453"/>
                    <a:pt x="8785" y="361426"/>
                    <a:pt x="4026" y="350579"/>
                  </a:cubicBezTo>
                  <a:cubicBezTo>
                    <a:pt x="-3602" y="333224"/>
                    <a:pt x="107" y="312021"/>
                    <a:pt x="10954" y="290957"/>
                  </a:cubicBezTo>
                  <a:cubicBezTo>
                    <a:pt x="18792" y="275701"/>
                    <a:pt x="28169" y="260796"/>
                    <a:pt x="32788" y="244000"/>
                  </a:cubicBezTo>
                  <a:cubicBezTo>
                    <a:pt x="45804" y="196624"/>
                    <a:pt x="15993" y="154497"/>
                    <a:pt x="35377" y="108590"/>
                  </a:cubicBezTo>
                  <a:cubicBezTo>
                    <a:pt x="47833" y="79198"/>
                    <a:pt x="77785" y="59674"/>
                    <a:pt x="108086" y="50857"/>
                  </a:cubicBezTo>
                  <a:cubicBezTo>
                    <a:pt x="138387" y="42039"/>
                    <a:pt x="169948" y="41829"/>
                    <a:pt x="201859" y="39730"/>
                  </a:cubicBezTo>
                  <a:cubicBezTo>
                    <a:pt x="232300" y="37771"/>
                    <a:pt x="264560" y="32802"/>
                    <a:pt x="291782" y="18946"/>
                  </a:cubicBezTo>
                  <a:cubicBezTo>
                    <a:pt x="324883" y="2081"/>
                    <a:pt x="358823" y="-4567"/>
                    <a:pt x="396822" y="3271"/>
                  </a:cubicBezTo>
                  <a:cubicBezTo>
                    <a:pt x="433001" y="10689"/>
                    <a:pt x="466521" y="32732"/>
                    <a:pt x="483316" y="65833"/>
                  </a:cubicBezTo>
                  <a:cubicBezTo>
                    <a:pt x="502841" y="104251"/>
                    <a:pt x="489685" y="148898"/>
                    <a:pt x="507949" y="18976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06C1CBBC-6472-4E9D-AF13-3E5828072BD6}"/>
                </a:ext>
              </a:extLst>
            </p:cNvPr>
            <p:cNvSpPr/>
            <p:nvPr/>
          </p:nvSpPr>
          <p:spPr>
            <a:xfrm>
              <a:off x="3862522" y="5975906"/>
              <a:ext cx="531845" cy="531845"/>
            </a:xfrm>
            <a:custGeom>
              <a:avLst/>
              <a:gdLst>
                <a:gd name="connsiteX0" fmla="*/ 488467 w 531844"/>
                <a:gd name="connsiteY0" fmla="*/ 178099 h 531844"/>
                <a:gd name="connsiteX1" fmla="*/ 518978 w 531844"/>
                <a:gd name="connsiteY1" fmla="*/ 218827 h 531844"/>
                <a:gd name="connsiteX2" fmla="*/ 514010 w 531844"/>
                <a:gd name="connsiteY2" fmla="*/ 337443 h 531844"/>
                <a:gd name="connsiteX3" fmla="*/ 482799 w 531844"/>
                <a:gd name="connsiteY3" fmla="*/ 408682 h 531844"/>
                <a:gd name="connsiteX4" fmla="*/ 483849 w 531844"/>
                <a:gd name="connsiteY4" fmla="*/ 484470 h 531844"/>
                <a:gd name="connsiteX5" fmla="*/ 405052 w 531844"/>
                <a:gd name="connsiteY5" fmla="*/ 532686 h 531844"/>
                <a:gd name="connsiteX6" fmla="*/ 342840 w 531844"/>
                <a:gd name="connsiteY6" fmla="*/ 511972 h 531844"/>
                <a:gd name="connsiteX7" fmla="*/ 309249 w 531844"/>
                <a:gd name="connsiteY7" fmla="*/ 485869 h 531844"/>
                <a:gd name="connsiteX8" fmla="*/ 265722 w 531844"/>
                <a:gd name="connsiteY8" fmla="*/ 468654 h 531844"/>
                <a:gd name="connsiteX9" fmla="*/ 238850 w 531844"/>
                <a:gd name="connsiteY9" fmla="*/ 469914 h 531844"/>
                <a:gd name="connsiteX10" fmla="*/ 127792 w 531844"/>
                <a:gd name="connsiteY10" fmla="*/ 445141 h 531844"/>
                <a:gd name="connsiteX11" fmla="*/ 111837 w 531844"/>
                <a:gd name="connsiteY11" fmla="*/ 409242 h 531844"/>
                <a:gd name="connsiteX12" fmla="*/ 73698 w 531844"/>
                <a:gd name="connsiteY12" fmla="*/ 383209 h 531844"/>
                <a:gd name="connsiteX13" fmla="*/ 31990 w 531844"/>
                <a:gd name="connsiteY13" fmla="*/ 368024 h 531844"/>
                <a:gd name="connsiteX14" fmla="*/ 3928 w 531844"/>
                <a:gd name="connsiteY14" fmla="*/ 342551 h 531844"/>
                <a:gd name="connsiteX15" fmla="*/ 11836 w 531844"/>
                <a:gd name="connsiteY15" fmla="*/ 284818 h 531844"/>
                <a:gd name="connsiteX16" fmla="*/ 34510 w 531844"/>
                <a:gd name="connsiteY16" fmla="*/ 239401 h 531844"/>
                <a:gd name="connsiteX17" fmla="*/ 32970 w 531844"/>
                <a:gd name="connsiteY17" fmla="*/ 106510 h 531844"/>
                <a:gd name="connsiteX18" fmla="*/ 104419 w 531844"/>
                <a:gd name="connsiteY18" fmla="*/ 50876 h 531844"/>
                <a:gd name="connsiteX19" fmla="*/ 196652 w 531844"/>
                <a:gd name="connsiteY19" fmla="*/ 42479 h 531844"/>
                <a:gd name="connsiteX20" fmla="*/ 284267 w 531844"/>
                <a:gd name="connsiteY20" fmla="*/ 21625 h 531844"/>
                <a:gd name="connsiteX21" fmla="*/ 383568 w 531844"/>
                <a:gd name="connsiteY21" fmla="*/ 2100 h 531844"/>
                <a:gd name="connsiteX22" fmla="*/ 466284 w 531844"/>
                <a:gd name="connsiteY22" fmla="*/ 60113 h 531844"/>
                <a:gd name="connsiteX23" fmla="*/ 488467 w 531844"/>
                <a:gd name="connsiteY23" fmla="*/ 178099 h 531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31844" h="531844">
                  <a:moveTo>
                    <a:pt x="488467" y="178099"/>
                  </a:moveTo>
                  <a:cubicBezTo>
                    <a:pt x="496165" y="193705"/>
                    <a:pt x="509531" y="204831"/>
                    <a:pt x="518978" y="218827"/>
                  </a:cubicBezTo>
                  <a:cubicBezTo>
                    <a:pt x="541652" y="252697"/>
                    <a:pt x="540112" y="302523"/>
                    <a:pt x="514010" y="337443"/>
                  </a:cubicBezTo>
                  <a:cubicBezTo>
                    <a:pt x="495185" y="362495"/>
                    <a:pt x="478390" y="377891"/>
                    <a:pt x="482799" y="408682"/>
                  </a:cubicBezTo>
                  <a:cubicBezTo>
                    <a:pt x="486298" y="433105"/>
                    <a:pt x="496865" y="459277"/>
                    <a:pt x="483849" y="484470"/>
                  </a:cubicBezTo>
                  <a:cubicBezTo>
                    <a:pt x="468733" y="513791"/>
                    <a:pt x="440391" y="533385"/>
                    <a:pt x="405052" y="532686"/>
                  </a:cubicBezTo>
                  <a:cubicBezTo>
                    <a:pt x="382168" y="532266"/>
                    <a:pt x="360545" y="524078"/>
                    <a:pt x="342840" y="511972"/>
                  </a:cubicBezTo>
                  <a:cubicBezTo>
                    <a:pt x="331153" y="503924"/>
                    <a:pt x="321146" y="494057"/>
                    <a:pt x="309249" y="485869"/>
                  </a:cubicBezTo>
                  <a:cubicBezTo>
                    <a:pt x="296723" y="477262"/>
                    <a:pt x="281887" y="470124"/>
                    <a:pt x="265722" y="468654"/>
                  </a:cubicBezTo>
                  <a:cubicBezTo>
                    <a:pt x="256695" y="467815"/>
                    <a:pt x="247737" y="468794"/>
                    <a:pt x="238850" y="469914"/>
                  </a:cubicBezTo>
                  <a:cubicBezTo>
                    <a:pt x="200431" y="474533"/>
                    <a:pt x="145567" y="491747"/>
                    <a:pt x="127792" y="445141"/>
                  </a:cubicBezTo>
                  <a:cubicBezTo>
                    <a:pt x="123174" y="432965"/>
                    <a:pt x="119675" y="420088"/>
                    <a:pt x="111837" y="409242"/>
                  </a:cubicBezTo>
                  <a:cubicBezTo>
                    <a:pt x="102460" y="396366"/>
                    <a:pt x="87834" y="388528"/>
                    <a:pt x="73698" y="383209"/>
                  </a:cubicBezTo>
                  <a:cubicBezTo>
                    <a:pt x="59632" y="377891"/>
                    <a:pt x="45496" y="374322"/>
                    <a:pt x="31990" y="368024"/>
                  </a:cubicBezTo>
                  <a:cubicBezTo>
                    <a:pt x="17854" y="361445"/>
                    <a:pt x="8687" y="352908"/>
                    <a:pt x="3928" y="342551"/>
                  </a:cubicBezTo>
                  <a:cubicBezTo>
                    <a:pt x="-3769" y="325896"/>
                    <a:pt x="360" y="305252"/>
                    <a:pt x="11836" y="284818"/>
                  </a:cubicBezTo>
                  <a:cubicBezTo>
                    <a:pt x="20094" y="270122"/>
                    <a:pt x="29891" y="255776"/>
                    <a:pt x="34510" y="239401"/>
                  </a:cubicBezTo>
                  <a:cubicBezTo>
                    <a:pt x="47596" y="193145"/>
                    <a:pt x="14635" y="152067"/>
                    <a:pt x="32970" y="106510"/>
                  </a:cubicBezTo>
                  <a:cubicBezTo>
                    <a:pt x="44657" y="77539"/>
                    <a:pt x="74398" y="58714"/>
                    <a:pt x="104419" y="50876"/>
                  </a:cubicBezTo>
                  <a:cubicBezTo>
                    <a:pt x="134370" y="43038"/>
                    <a:pt x="165441" y="43948"/>
                    <a:pt x="196652" y="42479"/>
                  </a:cubicBezTo>
                  <a:cubicBezTo>
                    <a:pt x="226534" y="41149"/>
                    <a:pt x="258164" y="36530"/>
                    <a:pt x="284267" y="21625"/>
                  </a:cubicBezTo>
                  <a:cubicBezTo>
                    <a:pt x="315058" y="4060"/>
                    <a:pt x="346829" y="-4198"/>
                    <a:pt x="383568" y="2100"/>
                  </a:cubicBezTo>
                  <a:cubicBezTo>
                    <a:pt x="418278" y="8049"/>
                    <a:pt x="450678" y="28553"/>
                    <a:pt x="466284" y="60113"/>
                  </a:cubicBezTo>
                  <a:cubicBezTo>
                    <a:pt x="484478" y="97203"/>
                    <a:pt x="469503" y="139680"/>
                    <a:pt x="488467" y="178099"/>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628DE09-F265-4C34-82FC-B6BE0E55CCAE}"/>
                </a:ext>
              </a:extLst>
            </p:cNvPr>
            <p:cNvSpPr/>
            <p:nvPr/>
          </p:nvSpPr>
          <p:spPr>
            <a:xfrm>
              <a:off x="3872112" y="5978157"/>
              <a:ext cx="517849" cy="517849"/>
            </a:xfrm>
            <a:custGeom>
              <a:avLst/>
              <a:gdLst>
                <a:gd name="connsiteX0" fmla="*/ 468939 w 517849"/>
                <a:gd name="connsiteY0" fmla="*/ 166541 h 517848"/>
                <a:gd name="connsiteX1" fmla="*/ 501270 w 517849"/>
                <a:gd name="connsiteY1" fmla="*/ 205940 h 517848"/>
                <a:gd name="connsiteX2" fmla="*/ 498681 w 517849"/>
                <a:gd name="connsiteY2" fmla="*/ 323085 h 517848"/>
                <a:gd name="connsiteX3" fmla="*/ 468869 w 517849"/>
                <a:gd name="connsiteY3" fmla="*/ 393835 h 517848"/>
                <a:gd name="connsiteX4" fmla="*/ 473978 w 517849"/>
                <a:gd name="connsiteY4" fmla="*/ 470183 h 517848"/>
                <a:gd name="connsiteX5" fmla="*/ 396650 w 517849"/>
                <a:gd name="connsiteY5" fmla="*/ 518189 h 517848"/>
                <a:gd name="connsiteX6" fmla="*/ 335418 w 517849"/>
                <a:gd name="connsiteY6" fmla="*/ 495445 h 517848"/>
                <a:gd name="connsiteX7" fmla="*/ 302948 w 517849"/>
                <a:gd name="connsiteY7" fmla="*/ 467733 h 517848"/>
                <a:gd name="connsiteX8" fmla="*/ 261030 w 517849"/>
                <a:gd name="connsiteY8" fmla="*/ 449888 h 517848"/>
                <a:gd name="connsiteX9" fmla="*/ 234928 w 517849"/>
                <a:gd name="connsiteY9" fmla="*/ 451638 h 517848"/>
                <a:gd name="connsiteX10" fmla="*/ 127089 w 517849"/>
                <a:gd name="connsiteY10" fmla="*/ 430434 h 517848"/>
                <a:gd name="connsiteX11" fmla="*/ 112533 w 517849"/>
                <a:gd name="connsiteY11" fmla="*/ 395024 h 517848"/>
                <a:gd name="connsiteX12" fmla="*/ 74674 w 517849"/>
                <a:gd name="connsiteY12" fmla="*/ 370742 h 517848"/>
                <a:gd name="connsiteX13" fmla="*/ 32477 w 517849"/>
                <a:gd name="connsiteY13" fmla="*/ 358285 h 517848"/>
                <a:gd name="connsiteX14" fmla="*/ 3855 w 517849"/>
                <a:gd name="connsiteY14" fmla="*/ 334632 h 517848"/>
                <a:gd name="connsiteX15" fmla="*/ 12742 w 517849"/>
                <a:gd name="connsiteY15" fmla="*/ 278788 h 517848"/>
                <a:gd name="connsiteX16" fmla="*/ 36255 w 517849"/>
                <a:gd name="connsiteY16" fmla="*/ 234911 h 517848"/>
                <a:gd name="connsiteX17" fmla="*/ 30587 w 517849"/>
                <a:gd name="connsiteY17" fmla="*/ 104609 h 517848"/>
                <a:gd name="connsiteX18" fmla="*/ 100707 w 517849"/>
                <a:gd name="connsiteY18" fmla="*/ 51075 h 517848"/>
                <a:gd name="connsiteX19" fmla="*/ 191400 w 517849"/>
                <a:gd name="connsiteY19" fmla="*/ 45476 h 517848"/>
                <a:gd name="connsiteX20" fmla="*/ 276775 w 517849"/>
                <a:gd name="connsiteY20" fmla="*/ 24622 h 517848"/>
                <a:gd name="connsiteX21" fmla="*/ 370338 w 517849"/>
                <a:gd name="connsiteY21" fmla="*/ 1179 h 517848"/>
                <a:gd name="connsiteX22" fmla="*/ 449275 w 517849"/>
                <a:gd name="connsiteY22" fmla="*/ 54644 h 517848"/>
                <a:gd name="connsiteX23" fmla="*/ 468939 w 517849"/>
                <a:gd name="connsiteY23" fmla="*/ 166541 h 5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7849" h="517848">
                  <a:moveTo>
                    <a:pt x="468939" y="166541"/>
                  </a:moveTo>
                  <a:cubicBezTo>
                    <a:pt x="477197" y="181727"/>
                    <a:pt x="491193" y="192364"/>
                    <a:pt x="501270" y="205940"/>
                  </a:cubicBezTo>
                  <a:cubicBezTo>
                    <a:pt x="525553" y="238830"/>
                    <a:pt x="524783" y="288726"/>
                    <a:pt x="498681" y="323085"/>
                  </a:cubicBezTo>
                  <a:cubicBezTo>
                    <a:pt x="479716" y="347928"/>
                    <a:pt x="462851" y="362694"/>
                    <a:pt x="468869" y="393835"/>
                  </a:cubicBezTo>
                  <a:cubicBezTo>
                    <a:pt x="473558" y="418188"/>
                    <a:pt x="486224" y="444640"/>
                    <a:pt x="473978" y="470183"/>
                  </a:cubicBezTo>
                  <a:cubicBezTo>
                    <a:pt x="459772" y="499854"/>
                    <a:pt x="431850" y="519588"/>
                    <a:pt x="396650" y="518189"/>
                  </a:cubicBezTo>
                  <a:cubicBezTo>
                    <a:pt x="373907" y="517349"/>
                    <a:pt x="352633" y="508321"/>
                    <a:pt x="335418" y="495445"/>
                  </a:cubicBezTo>
                  <a:cubicBezTo>
                    <a:pt x="324012" y="486838"/>
                    <a:pt x="314424" y="476481"/>
                    <a:pt x="302948" y="467733"/>
                  </a:cubicBezTo>
                  <a:cubicBezTo>
                    <a:pt x="291051" y="458776"/>
                    <a:pt x="276705" y="451288"/>
                    <a:pt x="261030" y="449888"/>
                  </a:cubicBezTo>
                  <a:cubicBezTo>
                    <a:pt x="252282" y="449119"/>
                    <a:pt x="243535" y="450308"/>
                    <a:pt x="234928" y="451638"/>
                  </a:cubicBezTo>
                  <a:cubicBezTo>
                    <a:pt x="197908" y="457376"/>
                    <a:pt x="143044" y="477320"/>
                    <a:pt x="127089" y="430434"/>
                  </a:cubicBezTo>
                  <a:cubicBezTo>
                    <a:pt x="122960" y="418398"/>
                    <a:pt x="120161" y="405521"/>
                    <a:pt x="112533" y="395024"/>
                  </a:cubicBezTo>
                  <a:cubicBezTo>
                    <a:pt x="103506" y="382428"/>
                    <a:pt x="88810" y="375220"/>
                    <a:pt x="74674" y="370742"/>
                  </a:cubicBezTo>
                  <a:cubicBezTo>
                    <a:pt x="60538" y="366263"/>
                    <a:pt x="46123" y="363744"/>
                    <a:pt x="32477" y="358285"/>
                  </a:cubicBezTo>
                  <a:cubicBezTo>
                    <a:pt x="17921" y="352407"/>
                    <a:pt x="8614" y="344429"/>
                    <a:pt x="3855" y="334632"/>
                  </a:cubicBezTo>
                  <a:cubicBezTo>
                    <a:pt x="-3913" y="318747"/>
                    <a:pt x="566" y="298593"/>
                    <a:pt x="12742" y="278788"/>
                  </a:cubicBezTo>
                  <a:cubicBezTo>
                    <a:pt x="21420" y="264653"/>
                    <a:pt x="31637" y="250866"/>
                    <a:pt x="36255" y="234911"/>
                  </a:cubicBezTo>
                  <a:cubicBezTo>
                    <a:pt x="49412" y="189774"/>
                    <a:pt x="13442" y="149816"/>
                    <a:pt x="30587" y="104609"/>
                  </a:cubicBezTo>
                  <a:cubicBezTo>
                    <a:pt x="41504" y="76058"/>
                    <a:pt x="71105" y="57933"/>
                    <a:pt x="100707" y="51075"/>
                  </a:cubicBezTo>
                  <a:cubicBezTo>
                    <a:pt x="130308" y="44217"/>
                    <a:pt x="160819" y="46246"/>
                    <a:pt x="191400" y="45476"/>
                  </a:cubicBezTo>
                  <a:cubicBezTo>
                    <a:pt x="220652" y="44776"/>
                    <a:pt x="251793" y="40508"/>
                    <a:pt x="276775" y="24622"/>
                  </a:cubicBezTo>
                  <a:cubicBezTo>
                    <a:pt x="305327" y="6428"/>
                    <a:pt x="334928" y="-3579"/>
                    <a:pt x="370338" y="1179"/>
                  </a:cubicBezTo>
                  <a:cubicBezTo>
                    <a:pt x="403578" y="5658"/>
                    <a:pt x="434929" y="24553"/>
                    <a:pt x="449275" y="54644"/>
                  </a:cubicBezTo>
                  <a:cubicBezTo>
                    <a:pt x="466070" y="90124"/>
                    <a:pt x="449415" y="130501"/>
                    <a:pt x="468939" y="166541"/>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59E3CC1-28CC-47B9-8B64-504EF33A67B7}"/>
                </a:ext>
              </a:extLst>
            </p:cNvPr>
            <p:cNvSpPr/>
            <p:nvPr/>
          </p:nvSpPr>
          <p:spPr>
            <a:xfrm>
              <a:off x="3881780" y="5980085"/>
              <a:ext cx="496855" cy="503853"/>
            </a:xfrm>
            <a:custGeom>
              <a:avLst/>
              <a:gdLst>
                <a:gd name="connsiteX0" fmla="*/ 449405 w 496855"/>
                <a:gd name="connsiteY0" fmla="*/ 155306 h 503853"/>
                <a:gd name="connsiteX1" fmla="*/ 483625 w 496855"/>
                <a:gd name="connsiteY1" fmla="*/ 193445 h 503853"/>
                <a:gd name="connsiteX2" fmla="*/ 483415 w 496855"/>
                <a:gd name="connsiteY2" fmla="*/ 309121 h 503853"/>
                <a:gd name="connsiteX3" fmla="*/ 455073 w 496855"/>
                <a:gd name="connsiteY3" fmla="*/ 379381 h 503853"/>
                <a:gd name="connsiteX4" fmla="*/ 464240 w 496855"/>
                <a:gd name="connsiteY4" fmla="*/ 456218 h 503853"/>
                <a:gd name="connsiteX5" fmla="*/ 388382 w 496855"/>
                <a:gd name="connsiteY5" fmla="*/ 503944 h 503853"/>
                <a:gd name="connsiteX6" fmla="*/ 328130 w 496855"/>
                <a:gd name="connsiteY6" fmla="*/ 479102 h 503853"/>
                <a:gd name="connsiteX7" fmla="*/ 296709 w 496855"/>
                <a:gd name="connsiteY7" fmla="*/ 449850 h 503853"/>
                <a:gd name="connsiteX8" fmla="*/ 256401 w 496855"/>
                <a:gd name="connsiteY8" fmla="*/ 431446 h 503853"/>
                <a:gd name="connsiteX9" fmla="*/ 231068 w 496855"/>
                <a:gd name="connsiteY9" fmla="*/ 433755 h 503853"/>
                <a:gd name="connsiteX10" fmla="*/ 126379 w 496855"/>
                <a:gd name="connsiteY10" fmla="*/ 416190 h 503853"/>
                <a:gd name="connsiteX11" fmla="*/ 113293 w 496855"/>
                <a:gd name="connsiteY11" fmla="*/ 381200 h 503853"/>
                <a:gd name="connsiteX12" fmla="*/ 75644 w 496855"/>
                <a:gd name="connsiteY12" fmla="*/ 358737 h 503853"/>
                <a:gd name="connsiteX13" fmla="*/ 32956 w 496855"/>
                <a:gd name="connsiteY13" fmla="*/ 349009 h 503853"/>
                <a:gd name="connsiteX14" fmla="*/ 3775 w 496855"/>
                <a:gd name="connsiteY14" fmla="*/ 327106 h 503853"/>
                <a:gd name="connsiteX15" fmla="*/ 13572 w 496855"/>
                <a:gd name="connsiteY15" fmla="*/ 273152 h 503853"/>
                <a:gd name="connsiteX16" fmla="*/ 37925 w 496855"/>
                <a:gd name="connsiteY16" fmla="*/ 230814 h 503853"/>
                <a:gd name="connsiteX17" fmla="*/ 28057 w 496855"/>
                <a:gd name="connsiteY17" fmla="*/ 103031 h 503853"/>
                <a:gd name="connsiteX18" fmla="*/ 96847 w 496855"/>
                <a:gd name="connsiteY18" fmla="*/ 51596 h 503853"/>
                <a:gd name="connsiteX19" fmla="*/ 186071 w 496855"/>
                <a:gd name="connsiteY19" fmla="*/ 48727 h 503853"/>
                <a:gd name="connsiteX20" fmla="*/ 269207 w 496855"/>
                <a:gd name="connsiteY20" fmla="*/ 27803 h 503853"/>
                <a:gd name="connsiteX21" fmla="*/ 357032 w 496855"/>
                <a:gd name="connsiteY21" fmla="*/ 511 h 503853"/>
                <a:gd name="connsiteX22" fmla="*/ 432120 w 496855"/>
                <a:gd name="connsiteY22" fmla="*/ 49427 h 503853"/>
                <a:gd name="connsiteX23" fmla="*/ 449405 w 496855"/>
                <a:gd name="connsiteY23" fmla="*/ 155306 h 50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55" h="503853">
                  <a:moveTo>
                    <a:pt x="449405" y="155306"/>
                  </a:moveTo>
                  <a:cubicBezTo>
                    <a:pt x="458222" y="170071"/>
                    <a:pt x="472848" y="180219"/>
                    <a:pt x="483625" y="193445"/>
                  </a:cubicBezTo>
                  <a:cubicBezTo>
                    <a:pt x="509517" y="225356"/>
                    <a:pt x="509587" y="275251"/>
                    <a:pt x="483415" y="309121"/>
                  </a:cubicBezTo>
                  <a:cubicBezTo>
                    <a:pt x="464310" y="333754"/>
                    <a:pt x="447375" y="347960"/>
                    <a:pt x="455073" y="379381"/>
                  </a:cubicBezTo>
                  <a:cubicBezTo>
                    <a:pt x="461021" y="403733"/>
                    <a:pt x="475717" y="430326"/>
                    <a:pt x="464240" y="456218"/>
                  </a:cubicBezTo>
                  <a:cubicBezTo>
                    <a:pt x="450944" y="486240"/>
                    <a:pt x="423372" y="506114"/>
                    <a:pt x="388382" y="503944"/>
                  </a:cubicBezTo>
                  <a:cubicBezTo>
                    <a:pt x="365849" y="502615"/>
                    <a:pt x="344855" y="492817"/>
                    <a:pt x="328130" y="479102"/>
                  </a:cubicBezTo>
                  <a:cubicBezTo>
                    <a:pt x="317073" y="470004"/>
                    <a:pt x="307836" y="459088"/>
                    <a:pt x="296709" y="449850"/>
                  </a:cubicBezTo>
                  <a:cubicBezTo>
                    <a:pt x="285442" y="440473"/>
                    <a:pt x="271656" y="432705"/>
                    <a:pt x="256401" y="431446"/>
                  </a:cubicBezTo>
                  <a:cubicBezTo>
                    <a:pt x="247933" y="430745"/>
                    <a:pt x="239396" y="432145"/>
                    <a:pt x="231068" y="433755"/>
                  </a:cubicBezTo>
                  <a:cubicBezTo>
                    <a:pt x="195449" y="440613"/>
                    <a:pt x="140585" y="463286"/>
                    <a:pt x="126379" y="416190"/>
                  </a:cubicBezTo>
                  <a:cubicBezTo>
                    <a:pt x="122810" y="404223"/>
                    <a:pt x="120570" y="391487"/>
                    <a:pt x="113293" y="381200"/>
                  </a:cubicBezTo>
                  <a:cubicBezTo>
                    <a:pt x="104545" y="368884"/>
                    <a:pt x="89919" y="362376"/>
                    <a:pt x="75644" y="358737"/>
                  </a:cubicBezTo>
                  <a:cubicBezTo>
                    <a:pt x="61368" y="355098"/>
                    <a:pt x="46812" y="353698"/>
                    <a:pt x="32956" y="349009"/>
                  </a:cubicBezTo>
                  <a:cubicBezTo>
                    <a:pt x="17980" y="343971"/>
                    <a:pt x="8533" y="336413"/>
                    <a:pt x="3775" y="327106"/>
                  </a:cubicBezTo>
                  <a:cubicBezTo>
                    <a:pt x="-4063" y="311920"/>
                    <a:pt x="835" y="292326"/>
                    <a:pt x="13572" y="273152"/>
                  </a:cubicBezTo>
                  <a:cubicBezTo>
                    <a:pt x="22669" y="259576"/>
                    <a:pt x="33306" y="246349"/>
                    <a:pt x="37925" y="230814"/>
                  </a:cubicBezTo>
                  <a:cubicBezTo>
                    <a:pt x="51151" y="186727"/>
                    <a:pt x="12032" y="147888"/>
                    <a:pt x="28057" y="103031"/>
                  </a:cubicBezTo>
                  <a:cubicBezTo>
                    <a:pt x="38204" y="74899"/>
                    <a:pt x="67596" y="57475"/>
                    <a:pt x="96847" y="51596"/>
                  </a:cubicBezTo>
                  <a:cubicBezTo>
                    <a:pt x="126029" y="45718"/>
                    <a:pt x="156120" y="48867"/>
                    <a:pt x="186071" y="48727"/>
                  </a:cubicBezTo>
                  <a:cubicBezTo>
                    <a:pt x="214763" y="48587"/>
                    <a:pt x="245414" y="44738"/>
                    <a:pt x="269207" y="27803"/>
                  </a:cubicBezTo>
                  <a:cubicBezTo>
                    <a:pt x="295589" y="9049"/>
                    <a:pt x="322882" y="-2638"/>
                    <a:pt x="357032" y="511"/>
                  </a:cubicBezTo>
                  <a:cubicBezTo>
                    <a:pt x="388732" y="3590"/>
                    <a:pt x="419033" y="20805"/>
                    <a:pt x="432120" y="49427"/>
                  </a:cubicBezTo>
                  <a:cubicBezTo>
                    <a:pt x="447655" y="83367"/>
                    <a:pt x="429250" y="121576"/>
                    <a:pt x="449405" y="155306"/>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CCCC7C0B-AFD3-4666-ACC1-0E8636181A35}"/>
                </a:ext>
              </a:extLst>
            </p:cNvPr>
            <p:cNvSpPr/>
            <p:nvPr/>
          </p:nvSpPr>
          <p:spPr>
            <a:xfrm>
              <a:off x="3891357" y="5981994"/>
              <a:ext cx="482859" cy="489857"/>
            </a:xfrm>
            <a:custGeom>
              <a:avLst/>
              <a:gdLst>
                <a:gd name="connsiteX0" fmla="*/ 3715 w 482859"/>
                <a:gd name="connsiteY0" fmla="*/ 319668 h 489857"/>
                <a:gd name="connsiteX1" fmla="*/ 33386 w 482859"/>
                <a:gd name="connsiteY1" fmla="*/ 339752 h 489857"/>
                <a:gd name="connsiteX2" fmla="*/ 76634 w 482859"/>
                <a:gd name="connsiteY2" fmla="*/ 346820 h 489857"/>
                <a:gd name="connsiteX3" fmla="*/ 114003 w 482859"/>
                <a:gd name="connsiteY3" fmla="*/ 367534 h 489857"/>
                <a:gd name="connsiteX4" fmla="*/ 125689 w 482859"/>
                <a:gd name="connsiteY4" fmla="*/ 402104 h 489857"/>
                <a:gd name="connsiteX5" fmla="*/ 227160 w 482859"/>
                <a:gd name="connsiteY5" fmla="*/ 416100 h 489857"/>
                <a:gd name="connsiteX6" fmla="*/ 251793 w 482859"/>
                <a:gd name="connsiteY6" fmla="*/ 413231 h 489857"/>
                <a:gd name="connsiteX7" fmla="*/ 290561 w 482859"/>
                <a:gd name="connsiteY7" fmla="*/ 432196 h 489857"/>
                <a:gd name="connsiteX8" fmla="*/ 320862 w 482859"/>
                <a:gd name="connsiteY8" fmla="*/ 462986 h 489857"/>
                <a:gd name="connsiteX9" fmla="*/ 380065 w 482859"/>
                <a:gd name="connsiteY9" fmla="*/ 489859 h 489857"/>
                <a:gd name="connsiteX10" fmla="*/ 454454 w 482859"/>
                <a:gd name="connsiteY10" fmla="*/ 442343 h 489857"/>
                <a:gd name="connsiteX11" fmla="*/ 441227 w 482859"/>
                <a:gd name="connsiteY11" fmla="*/ 365015 h 489857"/>
                <a:gd name="connsiteX12" fmla="*/ 468170 w 482859"/>
                <a:gd name="connsiteY12" fmla="*/ 295245 h 489857"/>
                <a:gd name="connsiteX13" fmla="*/ 466000 w 482859"/>
                <a:gd name="connsiteY13" fmla="*/ 181039 h 489857"/>
                <a:gd name="connsiteX14" fmla="*/ 429961 w 482859"/>
                <a:gd name="connsiteY14" fmla="*/ 144159 h 489857"/>
                <a:gd name="connsiteX15" fmla="*/ 415125 w 482859"/>
                <a:gd name="connsiteY15" fmla="*/ 44508 h 489857"/>
                <a:gd name="connsiteX16" fmla="*/ 343816 w 482859"/>
                <a:gd name="connsiteY16" fmla="*/ 142 h 489857"/>
                <a:gd name="connsiteX17" fmla="*/ 261730 w 482859"/>
                <a:gd name="connsiteY17" fmla="*/ 31282 h 489857"/>
                <a:gd name="connsiteX18" fmla="*/ 180833 w 482859"/>
                <a:gd name="connsiteY18" fmla="*/ 52206 h 489857"/>
                <a:gd name="connsiteX19" fmla="*/ 93149 w 482859"/>
                <a:gd name="connsiteY19" fmla="*/ 52276 h 489857"/>
                <a:gd name="connsiteX20" fmla="*/ 25689 w 482859"/>
                <a:gd name="connsiteY20" fmla="*/ 101682 h 489857"/>
                <a:gd name="connsiteX21" fmla="*/ 39684 w 482859"/>
                <a:gd name="connsiteY21" fmla="*/ 226875 h 489857"/>
                <a:gd name="connsiteX22" fmla="*/ 14422 w 482859"/>
                <a:gd name="connsiteY22" fmla="*/ 267673 h 489857"/>
                <a:gd name="connsiteX23" fmla="*/ 3715 w 482859"/>
                <a:gd name="connsiteY23" fmla="*/ 319668 h 4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82859" h="489857">
                  <a:moveTo>
                    <a:pt x="3715" y="319668"/>
                  </a:moveTo>
                  <a:cubicBezTo>
                    <a:pt x="8474" y="328416"/>
                    <a:pt x="17991" y="335484"/>
                    <a:pt x="33386" y="339752"/>
                  </a:cubicBezTo>
                  <a:cubicBezTo>
                    <a:pt x="47452" y="343671"/>
                    <a:pt x="62288" y="344021"/>
                    <a:pt x="76634" y="346820"/>
                  </a:cubicBezTo>
                  <a:cubicBezTo>
                    <a:pt x="90979" y="349620"/>
                    <a:pt x="105675" y="355568"/>
                    <a:pt x="114003" y="367534"/>
                  </a:cubicBezTo>
                  <a:cubicBezTo>
                    <a:pt x="121001" y="377542"/>
                    <a:pt x="122610" y="390278"/>
                    <a:pt x="125689" y="402104"/>
                  </a:cubicBezTo>
                  <a:cubicBezTo>
                    <a:pt x="138006" y="449480"/>
                    <a:pt x="192870" y="424008"/>
                    <a:pt x="227160" y="416100"/>
                  </a:cubicBezTo>
                  <a:cubicBezTo>
                    <a:pt x="235277" y="414211"/>
                    <a:pt x="243535" y="412601"/>
                    <a:pt x="251793" y="413231"/>
                  </a:cubicBezTo>
                  <a:cubicBezTo>
                    <a:pt x="266698" y="414351"/>
                    <a:pt x="279854" y="422538"/>
                    <a:pt x="290561" y="432196"/>
                  </a:cubicBezTo>
                  <a:cubicBezTo>
                    <a:pt x="301268" y="441922"/>
                    <a:pt x="310156" y="453329"/>
                    <a:pt x="320862" y="462986"/>
                  </a:cubicBezTo>
                  <a:cubicBezTo>
                    <a:pt x="337028" y="477542"/>
                    <a:pt x="357742" y="488039"/>
                    <a:pt x="380065" y="489859"/>
                  </a:cubicBezTo>
                  <a:cubicBezTo>
                    <a:pt x="414915" y="492658"/>
                    <a:pt x="442067" y="472784"/>
                    <a:pt x="454454" y="442343"/>
                  </a:cubicBezTo>
                  <a:cubicBezTo>
                    <a:pt x="465090" y="416170"/>
                    <a:pt x="448365" y="389368"/>
                    <a:pt x="441227" y="365015"/>
                  </a:cubicBezTo>
                  <a:cubicBezTo>
                    <a:pt x="431920" y="333244"/>
                    <a:pt x="448925" y="319668"/>
                    <a:pt x="468170" y="295245"/>
                  </a:cubicBezTo>
                  <a:cubicBezTo>
                    <a:pt x="494412" y="261865"/>
                    <a:pt x="493432" y="211970"/>
                    <a:pt x="466000" y="181039"/>
                  </a:cubicBezTo>
                  <a:cubicBezTo>
                    <a:pt x="454593" y="168162"/>
                    <a:pt x="439338" y="158435"/>
                    <a:pt x="429961" y="144159"/>
                  </a:cubicBezTo>
                  <a:cubicBezTo>
                    <a:pt x="409247" y="112739"/>
                    <a:pt x="429331" y="76769"/>
                    <a:pt x="415125" y="44508"/>
                  </a:cubicBezTo>
                  <a:cubicBezTo>
                    <a:pt x="403228" y="17426"/>
                    <a:pt x="374047" y="1751"/>
                    <a:pt x="343816" y="142"/>
                  </a:cubicBezTo>
                  <a:cubicBezTo>
                    <a:pt x="310995" y="-1538"/>
                    <a:pt x="286013" y="11898"/>
                    <a:pt x="261730" y="31282"/>
                  </a:cubicBezTo>
                  <a:cubicBezTo>
                    <a:pt x="239126" y="49337"/>
                    <a:pt x="208895" y="52766"/>
                    <a:pt x="180833" y="52206"/>
                  </a:cubicBezTo>
                  <a:cubicBezTo>
                    <a:pt x="151582" y="51717"/>
                    <a:pt x="122050" y="47378"/>
                    <a:pt x="93149" y="52276"/>
                  </a:cubicBezTo>
                  <a:cubicBezTo>
                    <a:pt x="64317" y="57175"/>
                    <a:pt x="34996" y="73900"/>
                    <a:pt x="25689" y="101682"/>
                  </a:cubicBezTo>
                  <a:cubicBezTo>
                    <a:pt x="10713" y="146189"/>
                    <a:pt x="53051" y="183908"/>
                    <a:pt x="39684" y="226875"/>
                  </a:cubicBezTo>
                  <a:cubicBezTo>
                    <a:pt x="34996" y="241991"/>
                    <a:pt x="23939" y="254587"/>
                    <a:pt x="14422" y="267673"/>
                  </a:cubicBezTo>
                  <a:cubicBezTo>
                    <a:pt x="1056" y="286148"/>
                    <a:pt x="-4193" y="305182"/>
                    <a:pt x="3715" y="319668"/>
                  </a:cubicBezTo>
                  <a:close/>
                </a:path>
              </a:pathLst>
            </a:custGeom>
            <a:noFill/>
            <a:ln w="3175" cap="flat">
              <a:gradFill>
                <a:gsLst>
                  <a:gs pos="57500">
                    <a:srgbClr val="FFFFFF">
                      <a:alpha val="25000"/>
                    </a:srgbClr>
                  </a:gs>
                  <a:gs pos="100000">
                    <a:schemeClr val="bg1">
                      <a:alpha val="0"/>
                    </a:schemeClr>
                  </a:gs>
                  <a:gs pos="0">
                    <a:schemeClr val="bg1">
                      <a:alpha val="0"/>
                    </a:schemeClr>
                  </a:gs>
                </a:gsLst>
                <a:lin ang="5400000" scaled="0"/>
              </a:gradFill>
              <a:prstDash val="solid"/>
              <a:miter/>
            </a:ln>
          </p:spPr>
          <p:txBody>
            <a:bodyPr rtlCol="0" anchor="ctr"/>
            <a:lstStyle/>
            <a:p>
              <a:endParaRPr lang="en-US" dirty="0"/>
            </a:p>
          </p:txBody>
        </p:sp>
      </p:grpSp>
      <p:sp>
        <p:nvSpPr>
          <p:cNvPr id="11" name="TextBox 10">
            <a:extLst>
              <a:ext uri="{FF2B5EF4-FFF2-40B4-BE49-F238E27FC236}">
                <a16:creationId xmlns:a16="http://schemas.microsoft.com/office/drawing/2014/main" id="{9267EE90-47CC-4062-A2A2-81DBCA4FA94F}"/>
              </a:ext>
            </a:extLst>
          </p:cNvPr>
          <p:cNvSpPr txBox="1"/>
          <p:nvPr/>
        </p:nvSpPr>
        <p:spPr>
          <a:xfrm>
            <a:off x="3838011" y="414674"/>
            <a:ext cx="4515980" cy="461665"/>
          </a:xfrm>
          <a:prstGeom prst="rect">
            <a:avLst/>
          </a:prstGeom>
          <a:noFill/>
        </p:spPr>
        <p:txBody>
          <a:bodyPr wrap="none" rtlCol="0">
            <a:spAutoFit/>
          </a:bodyPr>
          <a:lstStyle/>
          <a:p>
            <a:pPr algn="ctr"/>
            <a:r>
              <a:rPr lang="en-US" sz="2400" b="1" dirty="0">
                <a:solidFill>
                  <a:schemeClr val="bg1">
                    <a:alpha val="80000"/>
                  </a:schemeClr>
                </a:solidFill>
                <a:latin typeface="Century Gothic" panose="020B0502020202020204" pitchFamily="34" charset="0"/>
              </a:rPr>
              <a:t>EFFECTIVENESS OF INITIATIVES</a:t>
            </a:r>
          </a:p>
        </p:txBody>
      </p:sp>
      <p:grpSp>
        <p:nvGrpSpPr>
          <p:cNvPr id="74" name="Group 73">
            <a:extLst>
              <a:ext uri="{FF2B5EF4-FFF2-40B4-BE49-F238E27FC236}">
                <a16:creationId xmlns:a16="http://schemas.microsoft.com/office/drawing/2014/main" id="{86B5EBCA-0E6A-4EBE-BA29-9B555143E596}"/>
              </a:ext>
            </a:extLst>
          </p:cNvPr>
          <p:cNvGrpSpPr/>
          <p:nvPr/>
        </p:nvGrpSpPr>
        <p:grpSpPr>
          <a:xfrm>
            <a:off x="4368321" y="1209734"/>
            <a:ext cx="3887156" cy="309715"/>
            <a:chOff x="2208844" y="6455024"/>
            <a:chExt cx="3887156" cy="309715"/>
          </a:xfrm>
        </p:grpSpPr>
        <p:grpSp>
          <p:nvGrpSpPr>
            <p:cNvPr id="73" name="Group 72">
              <a:extLst>
                <a:ext uri="{FF2B5EF4-FFF2-40B4-BE49-F238E27FC236}">
                  <a16:creationId xmlns:a16="http://schemas.microsoft.com/office/drawing/2014/main" id="{9C5954B2-2D0D-4CE6-B691-053D4E8E08E9}"/>
                </a:ext>
              </a:extLst>
            </p:cNvPr>
            <p:cNvGrpSpPr/>
            <p:nvPr/>
          </p:nvGrpSpPr>
          <p:grpSpPr>
            <a:xfrm>
              <a:off x="2208844" y="6455024"/>
              <a:ext cx="1163006" cy="309715"/>
              <a:chOff x="2208844" y="6455024"/>
              <a:chExt cx="1163006" cy="309715"/>
            </a:xfrm>
          </p:grpSpPr>
          <p:sp>
            <p:nvSpPr>
              <p:cNvPr id="62" name="Graphic 253">
                <a:extLst>
                  <a:ext uri="{FF2B5EF4-FFF2-40B4-BE49-F238E27FC236}">
                    <a16:creationId xmlns:a16="http://schemas.microsoft.com/office/drawing/2014/main" id="{C3A62850-2837-4A98-967F-4AD16FE5485C}"/>
                  </a:ext>
                </a:extLst>
              </p:cNvPr>
              <p:cNvSpPr/>
              <p:nvPr/>
            </p:nvSpPr>
            <p:spPr>
              <a:xfrm>
                <a:off x="2443654" y="6455024"/>
                <a:ext cx="928196"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Initiative A</a:t>
                </a:r>
              </a:p>
            </p:txBody>
          </p:sp>
          <p:sp>
            <p:nvSpPr>
              <p:cNvPr id="63" name="Graphic 253">
                <a:extLst>
                  <a:ext uri="{FF2B5EF4-FFF2-40B4-BE49-F238E27FC236}">
                    <a16:creationId xmlns:a16="http://schemas.microsoft.com/office/drawing/2014/main" id="{AF4FDA0A-AADB-4CE7-A9DA-45E88F1BA2D9}"/>
                  </a:ext>
                </a:extLst>
              </p:cNvPr>
              <p:cNvSpPr/>
              <p:nvPr/>
            </p:nvSpPr>
            <p:spPr>
              <a:xfrm>
                <a:off x="2208844" y="6492923"/>
                <a:ext cx="234810" cy="233918"/>
              </a:xfrm>
              <a:prstGeom prst="ellipse">
                <a:avLst/>
              </a:prstGeom>
              <a:gradFill flip="none" rotWithShape="1">
                <a:gsLst>
                  <a:gs pos="100000">
                    <a:schemeClr val="accent2">
                      <a:lumMod val="40000"/>
                      <a:lumOff val="60000"/>
                    </a:schemeClr>
                  </a:gs>
                  <a:gs pos="62000">
                    <a:schemeClr val="accent2">
                      <a:alpha val="50000"/>
                    </a:schemeClr>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nvGrpSpPr>
            <p:cNvPr id="72" name="Group 71">
              <a:extLst>
                <a:ext uri="{FF2B5EF4-FFF2-40B4-BE49-F238E27FC236}">
                  <a16:creationId xmlns:a16="http://schemas.microsoft.com/office/drawing/2014/main" id="{0C19C181-2FD5-4480-9376-F6E17F40FEE0}"/>
                </a:ext>
              </a:extLst>
            </p:cNvPr>
            <p:cNvGrpSpPr/>
            <p:nvPr/>
          </p:nvGrpSpPr>
          <p:grpSpPr>
            <a:xfrm>
              <a:off x="3570919" y="6455024"/>
              <a:ext cx="1163006" cy="309715"/>
              <a:chOff x="3606660" y="6455024"/>
              <a:chExt cx="1163006" cy="309715"/>
            </a:xfrm>
          </p:grpSpPr>
          <p:sp>
            <p:nvSpPr>
              <p:cNvPr id="68" name="Graphic 253">
                <a:extLst>
                  <a:ext uri="{FF2B5EF4-FFF2-40B4-BE49-F238E27FC236}">
                    <a16:creationId xmlns:a16="http://schemas.microsoft.com/office/drawing/2014/main" id="{68D3F3A8-77B4-4F38-9711-F709CAD65F2E}"/>
                  </a:ext>
                </a:extLst>
              </p:cNvPr>
              <p:cNvSpPr/>
              <p:nvPr/>
            </p:nvSpPr>
            <p:spPr>
              <a:xfrm>
                <a:off x="3841470" y="6455024"/>
                <a:ext cx="928196"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Initiative B</a:t>
                </a:r>
              </a:p>
            </p:txBody>
          </p:sp>
          <p:sp>
            <p:nvSpPr>
              <p:cNvPr id="69" name="Graphic 253">
                <a:extLst>
                  <a:ext uri="{FF2B5EF4-FFF2-40B4-BE49-F238E27FC236}">
                    <a16:creationId xmlns:a16="http://schemas.microsoft.com/office/drawing/2014/main" id="{938E9B47-7D2F-4829-8DC7-F9E7CC221C2E}"/>
                  </a:ext>
                </a:extLst>
              </p:cNvPr>
              <p:cNvSpPr/>
              <p:nvPr/>
            </p:nvSpPr>
            <p:spPr>
              <a:xfrm>
                <a:off x="3606660" y="6492923"/>
                <a:ext cx="234810" cy="233918"/>
              </a:xfrm>
              <a:prstGeom prst="ellipse">
                <a:avLst/>
              </a:prstGeom>
              <a:gradFill flip="none" rotWithShape="1">
                <a:gsLst>
                  <a:gs pos="100000">
                    <a:schemeClr val="accent4">
                      <a:lumMod val="20000"/>
                      <a:lumOff val="80000"/>
                    </a:schemeClr>
                  </a:gs>
                  <a:gs pos="62000">
                    <a:schemeClr val="accent4">
                      <a:alpha val="75000"/>
                    </a:schemeClr>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nvGrpSpPr>
            <p:cNvPr id="52" name="Group 51">
              <a:extLst>
                <a:ext uri="{FF2B5EF4-FFF2-40B4-BE49-F238E27FC236}">
                  <a16:creationId xmlns:a16="http://schemas.microsoft.com/office/drawing/2014/main" id="{60BB58A5-43B2-4629-BD0D-63FA9AB217A2}"/>
                </a:ext>
              </a:extLst>
            </p:cNvPr>
            <p:cNvGrpSpPr/>
            <p:nvPr/>
          </p:nvGrpSpPr>
          <p:grpSpPr>
            <a:xfrm>
              <a:off x="4932994" y="6455024"/>
              <a:ext cx="1163006" cy="309715"/>
              <a:chOff x="4932994" y="6455024"/>
              <a:chExt cx="1163006" cy="309715"/>
            </a:xfrm>
          </p:grpSpPr>
          <p:sp>
            <p:nvSpPr>
              <p:cNvPr id="70" name="Graphic 253">
                <a:extLst>
                  <a:ext uri="{FF2B5EF4-FFF2-40B4-BE49-F238E27FC236}">
                    <a16:creationId xmlns:a16="http://schemas.microsoft.com/office/drawing/2014/main" id="{B2182CC6-A3ED-4DA6-975D-AF638DEFA981}"/>
                  </a:ext>
                </a:extLst>
              </p:cNvPr>
              <p:cNvSpPr/>
              <p:nvPr/>
            </p:nvSpPr>
            <p:spPr>
              <a:xfrm>
                <a:off x="5167804" y="6455024"/>
                <a:ext cx="928196" cy="309715"/>
              </a:xfrm>
              <a:prstGeom prst="rect">
                <a:avLst/>
              </a:prstGeom>
              <a:noFill/>
              <a:ln w="19050" cap="flat">
                <a:no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91440" bIns="27432" numCol="1" spcCol="0" rtlCol="0" fromWordArt="0" anchor="ctr" anchorCtr="0" forceAA="0" compatLnSpc="1">
                <a:prstTxWarp prst="textNoShape">
                  <a:avLst/>
                </a:prstTxWarp>
                <a:noAutofit/>
              </a:bodyPr>
              <a:lstStyle/>
              <a:p>
                <a:pPr>
                  <a:lnSpc>
                    <a:spcPts val="1300"/>
                  </a:lnSpc>
                </a:pPr>
                <a:r>
                  <a:rPr lang="en-US" sz="900" dirty="0">
                    <a:solidFill>
                      <a:schemeClr val="bg1"/>
                    </a:solidFill>
                    <a:latin typeface="Century Gothic" panose="020B0502020202020204" pitchFamily="34" charset="0"/>
                  </a:rPr>
                  <a:t>Initiative C</a:t>
                </a:r>
              </a:p>
            </p:txBody>
          </p:sp>
          <p:sp>
            <p:nvSpPr>
              <p:cNvPr id="71" name="Graphic 253">
                <a:extLst>
                  <a:ext uri="{FF2B5EF4-FFF2-40B4-BE49-F238E27FC236}">
                    <a16:creationId xmlns:a16="http://schemas.microsoft.com/office/drawing/2014/main" id="{1536852C-C969-4F2A-B1DE-973358255AB3}"/>
                  </a:ext>
                </a:extLst>
              </p:cNvPr>
              <p:cNvSpPr/>
              <p:nvPr/>
            </p:nvSpPr>
            <p:spPr>
              <a:xfrm>
                <a:off x="4932994" y="6492923"/>
                <a:ext cx="234810" cy="233918"/>
              </a:xfrm>
              <a:prstGeom prst="ellipse">
                <a:avLst/>
              </a:prstGeom>
              <a:gradFill flip="none" rotWithShape="1">
                <a:gsLst>
                  <a:gs pos="100000">
                    <a:schemeClr val="tx2">
                      <a:lumMod val="20000"/>
                      <a:lumOff val="80000"/>
                    </a:schemeClr>
                  </a:gs>
                  <a:gs pos="62000">
                    <a:schemeClr val="tx2">
                      <a:lumMod val="60000"/>
                      <a:lumOff val="40000"/>
                      <a:alpha val="75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91440" tIns="0" rIns="91440" bIns="27432" numCol="1" spcCol="0" rtlCol="0" fromWordArt="0" anchor="ctr" anchorCtr="0" forceAA="0" compatLnSpc="1">
                <a:prstTxWarp prst="textNoShape">
                  <a:avLst/>
                </a:prstTxWarp>
                <a:noAutofit/>
              </a:bodyPr>
              <a:lstStyle/>
              <a:p>
                <a:pPr algn="ctr">
                  <a:lnSpc>
                    <a:spcPts val="1300"/>
                  </a:lnSpc>
                </a:pPr>
                <a:endParaRPr lang="en-US" sz="900" dirty="0">
                  <a:solidFill>
                    <a:schemeClr val="bg1"/>
                  </a:solidFill>
                  <a:latin typeface="Century Gothic" panose="020B0502020202020204" pitchFamily="34" charset="0"/>
                </a:endParaRPr>
              </a:p>
            </p:txBody>
          </p:sp>
        </p:grpSp>
      </p:grpSp>
      <p:sp>
        <p:nvSpPr>
          <p:cNvPr id="23" name="Rectangle: Rounded Corners 22">
            <a:extLst>
              <a:ext uri="{FF2B5EF4-FFF2-40B4-BE49-F238E27FC236}">
                <a16:creationId xmlns:a16="http://schemas.microsoft.com/office/drawing/2014/main" id="{BBCEDFCF-B7FD-4068-AF4B-1152432FA07D}"/>
              </a:ext>
            </a:extLst>
          </p:cNvPr>
          <p:cNvSpPr/>
          <p:nvPr/>
        </p:nvSpPr>
        <p:spPr>
          <a:xfrm>
            <a:off x="1793831" y="2110149"/>
            <a:ext cx="9033163" cy="3763583"/>
          </a:xfrm>
          <a:prstGeom prst="roundRect">
            <a:avLst>
              <a:gd name="adj" fmla="val 6300"/>
            </a:avLst>
          </a:prstGeom>
          <a:gradFill>
            <a:gsLst>
              <a:gs pos="100000">
                <a:schemeClr val="accent2">
                  <a:lumMod val="60000"/>
                  <a:lumOff val="40000"/>
                  <a:alpha val="0"/>
                </a:schemeClr>
              </a:gs>
              <a:gs pos="50000">
                <a:srgbClr val="427BDC">
                  <a:alpha val="32016"/>
                </a:srgbClr>
              </a:gs>
              <a:gs pos="0">
                <a:schemeClr val="accent2">
                  <a:lumMod val="75000"/>
                  <a:alpha val="97609"/>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Graphic 4">
            <a:extLst>
              <a:ext uri="{FF2B5EF4-FFF2-40B4-BE49-F238E27FC236}">
                <a16:creationId xmlns:a16="http://schemas.microsoft.com/office/drawing/2014/main" id="{683AAA77-0255-438D-BD64-5AE9255D7836}"/>
              </a:ext>
            </a:extLst>
          </p:cNvPr>
          <p:cNvSpPr/>
          <p:nvPr/>
        </p:nvSpPr>
        <p:spPr>
          <a:xfrm>
            <a:off x="1793831" y="4265265"/>
            <a:ext cx="8994304" cy="1562181"/>
          </a:xfrm>
          <a:custGeom>
            <a:avLst/>
            <a:gdLst>
              <a:gd name="connsiteX0" fmla="*/ 2057400 w 2047875"/>
              <a:gd name="connsiteY0" fmla="*/ 264795 h 257175"/>
              <a:gd name="connsiteX1" fmla="*/ 1246822 w 2047875"/>
              <a:gd name="connsiteY1" fmla="*/ 30861 h 257175"/>
              <a:gd name="connsiteX2" fmla="*/ 810482 w 2047875"/>
              <a:gd name="connsiteY2" fmla="*/ 30861 h 257175"/>
              <a:gd name="connsiteX3" fmla="*/ 0 w 2047875"/>
              <a:gd name="connsiteY3" fmla="*/ 264795 h 257175"/>
            </a:gdLst>
            <a:ahLst/>
            <a:cxnLst>
              <a:cxn ang="0">
                <a:pos x="connsiteX0" y="connsiteY0"/>
              </a:cxn>
              <a:cxn ang="0">
                <a:pos x="connsiteX1" y="connsiteY1"/>
              </a:cxn>
              <a:cxn ang="0">
                <a:pos x="connsiteX2" y="connsiteY2"/>
              </a:cxn>
              <a:cxn ang="0">
                <a:pos x="connsiteX3" y="connsiteY3"/>
              </a:cxn>
            </a:cxnLst>
            <a:rect l="l" t="t" r="r" b="b"/>
            <a:pathLst>
              <a:path w="2047875" h="257175">
                <a:moveTo>
                  <a:pt x="2057400" y="264795"/>
                </a:moveTo>
                <a:lnTo>
                  <a:pt x="1246822" y="30861"/>
                </a:lnTo>
                <a:cubicBezTo>
                  <a:pt x="1104329" y="-10287"/>
                  <a:pt x="953072" y="-10287"/>
                  <a:pt x="810482" y="30861"/>
                </a:cubicBezTo>
                <a:lnTo>
                  <a:pt x="0" y="264795"/>
                </a:lnTo>
              </a:path>
            </a:pathLst>
          </a:custGeom>
          <a:gradFill>
            <a:gsLst>
              <a:gs pos="100000">
                <a:schemeClr val="bg1">
                  <a:alpha val="0"/>
                </a:schemeClr>
              </a:gs>
              <a:gs pos="0">
                <a:schemeClr val="bg1">
                  <a:alpha val="46691"/>
                </a:schemeClr>
              </a:gs>
            </a:gsLst>
            <a:lin ang="5400000" scaled="0"/>
          </a:gradFill>
          <a:ln w="38100" cap="rnd">
            <a:solidFill>
              <a:schemeClr val="bg1"/>
            </a:solidFill>
            <a:prstDash val="solid"/>
            <a:miter/>
          </a:ln>
        </p:spPr>
        <p:txBody>
          <a:bodyPr rtlCol="0" anchor="ctr"/>
          <a:lstStyle/>
          <a:p>
            <a:endParaRPr lang="en-US" dirty="0"/>
          </a:p>
        </p:txBody>
      </p:sp>
      <p:grpSp>
        <p:nvGrpSpPr>
          <p:cNvPr id="35" name="Group 34">
            <a:extLst>
              <a:ext uri="{FF2B5EF4-FFF2-40B4-BE49-F238E27FC236}">
                <a16:creationId xmlns:a16="http://schemas.microsoft.com/office/drawing/2014/main" id="{87B4F9F6-5F8B-4251-BFD1-BD9D740ADBEC}"/>
              </a:ext>
            </a:extLst>
          </p:cNvPr>
          <p:cNvGrpSpPr/>
          <p:nvPr/>
        </p:nvGrpSpPr>
        <p:grpSpPr>
          <a:xfrm>
            <a:off x="1793831" y="2110149"/>
            <a:ext cx="9033164" cy="3759555"/>
            <a:chOff x="1579418" y="1709582"/>
            <a:chExt cx="9033164" cy="4106736"/>
          </a:xfrm>
        </p:grpSpPr>
        <p:cxnSp>
          <p:nvCxnSpPr>
            <p:cNvPr id="15" name="Straight Connector 14">
              <a:extLst>
                <a:ext uri="{FF2B5EF4-FFF2-40B4-BE49-F238E27FC236}">
                  <a16:creationId xmlns:a16="http://schemas.microsoft.com/office/drawing/2014/main" id="{A886F8B5-0871-437B-A72D-827A62C793D1}"/>
                </a:ext>
              </a:extLst>
            </p:cNvPr>
            <p:cNvCxnSpPr>
              <a:cxnSpLocks/>
            </p:cNvCxnSpPr>
            <p:nvPr/>
          </p:nvCxnSpPr>
          <p:spPr>
            <a:xfrm>
              <a:off x="7601528" y="1709582"/>
              <a:ext cx="0" cy="4106736"/>
            </a:xfrm>
            <a:prstGeom prst="line">
              <a:avLst/>
            </a:prstGeom>
            <a:ln cap="rnd">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B367F4D-10AA-43CC-84AB-BBFC9743A836}"/>
                </a:ext>
              </a:extLst>
            </p:cNvPr>
            <p:cNvCxnSpPr>
              <a:cxnSpLocks/>
            </p:cNvCxnSpPr>
            <p:nvPr/>
          </p:nvCxnSpPr>
          <p:spPr>
            <a:xfrm>
              <a:off x="4590473" y="1709582"/>
              <a:ext cx="0" cy="4106736"/>
            </a:xfrm>
            <a:prstGeom prst="line">
              <a:avLst/>
            </a:prstGeom>
            <a:ln cap="rnd">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32" name="Group 31">
              <a:extLst>
                <a:ext uri="{FF2B5EF4-FFF2-40B4-BE49-F238E27FC236}">
                  <a16:creationId xmlns:a16="http://schemas.microsoft.com/office/drawing/2014/main" id="{4CC5F59F-8905-4A33-9CFE-47147AD73DC2}"/>
                </a:ext>
              </a:extLst>
            </p:cNvPr>
            <p:cNvGrpSpPr/>
            <p:nvPr/>
          </p:nvGrpSpPr>
          <p:grpSpPr>
            <a:xfrm>
              <a:off x="1579418" y="1935480"/>
              <a:ext cx="9033164" cy="3880837"/>
              <a:chOff x="1579418" y="1709582"/>
              <a:chExt cx="9033164" cy="4106736"/>
            </a:xfrm>
          </p:grpSpPr>
          <p:cxnSp>
            <p:nvCxnSpPr>
              <p:cNvPr id="19" name="Straight Connector 18">
                <a:extLst>
                  <a:ext uri="{FF2B5EF4-FFF2-40B4-BE49-F238E27FC236}">
                    <a16:creationId xmlns:a16="http://schemas.microsoft.com/office/drawing/2014/main" id="{DFD61116-931B-46F8-9BA8-A6753B9CFE0E}"/>
                  </a:ext>
                </a:extLst>
              </p:cNvPr>
              <p:cNvCxnSpPr>
                <a:cxnSpLocks/>
              </p:cNvCxnSpPr>
              <p:nvPr/>
            </p:nvCxnSpPr>
            <p:spPr>
              <a:xfrm>
                <a:off x="1579418" y="1709582"/>
                <a:ext cx="0" cy="4106736"/>
              </a:xfrm>
              <a:prstGeom prst="line">
                <a:avLst/>
              </a:prstGeom>
              <a:ln cap="rnd">
                <a:gradFill>
                  <a:gsLst>
                    <a:gs pos="0">
                      <a:schemeClr val="bg1">
                        <a:alpha val="0"/>
                      </a:schemeClr>
                    </a:gs>
                    <a:gs pos="100000">
                      <a:schemeClr val="bg1"/>
                    </a:gs>
                  </a:gsLst>
                  <a:lin ang="5400000" scaled="0"/>
                </a:gra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1289A6F-9642-4A22-A317-1B0C0F901895}"/>
                  </a:ext>
                </a:extLst>
              </p:cNvPr>
              <p:cNvCxnSpPr>
                <a:cxnSpLocks/>
              </p:cNvCxnSpPr>
              <p:nvPr/>
            </p:nvCxnSpPr>
            <p:spPr>
              <a:xfrm>
                <a:off x="10612582" y="1709582"/>
                <a:ext cx="0" cy="4106736"/>
              </a:xfrm>
              <a:prstGeom prst="line">
                <a:avLst/>
              </a:prstGeom>
              <a:ln cap="rnd">
                <a:gradFill>
                  <a:gsLst>
                    <a:gs pos="0">
                      <a:schemeClr val="bg1">
                        <a:alpha val="0"/>
                      </a:schemeClr>
                    </a:gs>
                    <a:gs pos="100000">
                      <a:schemeClr val="bg1"/>
                    </a:gs>
                  </a:gsLst>
                  <a:lin ang="5400000" scaled="0"/>
                </a:gradFill>
                <a:prstDash val="dash"/>
              </a:ln>
            </p:spPr>
            <p:style>
              <a:lnRef idx="1">
                <a:schemeClr val="accent1"/>
              </a:lnRef>
              <a:fillRef idx="0">
                <a:schemeClr val="accent1"/>
              </a:fillRef>
              <a:effectRef idx="0">
                <a:schemeClr val="accent1"/>
              </a:effectRef>
              <a:fontRef idx="minor">
                <a:schemeClr val="tx1"/>
              </a:fontRef>
            </p:style>
          </p:cxnSp>
        </p:grpSp>
      </p:grpSp>
      <p:cxnSp>
        <p:nvCxnSpPr>
          <p:cNvPr id="26" name="Straight Connector 25">
            <a:extLst>
              <a:ext uri="{FF2B5EF4-FFF2-40B4-BE49-F238E27FC236}">
                <a16:creationId xmlns:a16="http://schemas.microsoft.com/office/drawing/2014/main" id="{A252747D-8EBC-4436-A35A-1468756CDE4C}"/>
              </a:ext>
            </a:extLst>
          </p:cNvPr>
          <p:cNvCxnSpPr>
            <a:stCxn id="17" idx="3"/>
            <a:endCxn id="17" idx="0"/>
          </p:cNvCxnSpPr>
          <p:nvPr/>
        </p:nvCxnSpPr>
        <p:spPr>
          <a:xfrm>
            <a:off x="1793831" y="5873733"/>
            <a:ext cx="9036138" cy="0"/>
          </a:xfrm>
          <a:prstGeom prst="line">
            <a:avLst/>
          </a:prstGeom>
          <a:ln cap="rnd">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55B3256-749C-42CD-A5B9-8E0DC9E5A73B}"/>
              </a:ext>
            </a:extLst>
          </p:cNvPr>
          <p:cNvSpPr txBox="1"/>
          <p:nvPr/>
        </p:nvSpPr>
        <p:spPr>
          <a:xfrm>
            <a:off x="2257627" y="1764207"/>
            <a:ext cx="2083464" cy="276999"/>
          </a:xfrm>
          <a:prstGeom prst="rect">
            <a:avLst/>
          </a:prstGeom>
          <a:noFill/>
        </p:spPr>
        <p:txBody>
          <a:bodyPr wrap="square" rtlCol="0">
            <a:spAutoFit/>
          </a:bodyPr>
          <a:lstStyle/>
          <a:p>
            <a:pPr algn="ctr"/>
            <a:r>
              <a:rPr lang="en-US" sz="1200" b="1" dirty="0">
                <a:solidFill>
                  <a:schemeClr val="bg1"/>
                </a:solidFill>
                <a:latin typeface="Century Gothic" panose="020B0502020202020204" pitchFamily="34" charset="0"/>
              </a:rPr>
              <a:t>EFFECTIVENESS BUILDS</a:t>
            </a:r>
          </a:p>
        </p:txBody>
      </p:sp>
      <p:sp>
        <p:nvSpPr>
          <p:cNvPr id="30" name="TextBox 29">
            <a:extLst>
              <a:ext uri="{FF2B5EF4-FFF2-40B4-BE49-F238E27FC236}">
                <a16:creationId xmlns:a16="http://schemas.microsoft.com/office/drawing/2014/main" id="{90D87B74-691A-4F9A-AF15-38998CB5AFFF}"/>
              </a:ext>
            </a:extLst>
          </p:cNvPr>
          <p:cNvSpPr txBox="1"/>
          <p:nvPr/>
        </p:nvSpPr>
        <p:spPr>
          <a:xfrm>
            <a:off x="5268682" y="1764207"/>
            <a:ext cx="2083464" cy="276999"/>
          </a:xfrm>
          <a:prstGeom prst="rect">
            <a:avLst/>
          </a:prstGeom>
          <a:noFill/>
        </p:spPr>
        <p:txBody>
          <a:bodyPr wrap="square" rtlCol="0">
            <a:spAutoFit/>
          </a:bodyPr>
          <a:lstStyle/>
          <a:p>
            <a:pPr algn="ctr"/>
            <a:r>
              <a:rPr lang="en-US" sz="1200" b="1" dirty="0">
                <a:solidFill>
                  <a:schemeClr val="bg1"/>
                </a:solidFill>
                <a:latin typeface="Century Gothic" panose="020B0502020202020204" pitchFamily="34" charset="0"/>
              </a:rPr>
              <a:t>TOP OF THE CURVE</a:t>
            </a:r>
          </a:p>
        </p:txBody>
      </p:sp>
      <p:sp>
        <p:nvSpPr>
          <p:cNvPr id="31" name="TextBox 30">
            <a:extLst>
              <a:ext uri="{FF2B5EF4-FFF2-40B4-BE49-F238E27FC236}">
                <a16:creationId xmlns:a16="http://schemas.microsoft.com/office/drawing/2014/main" id="{CD900233-4708-45B7-8E1C-4CFA2136A149}"/>
              </a:ext>
            </a:extLst>
          </p:cNvPr>
          <p:cNvSpPr txBox="1"/>
          <p:nvPr/>
        </p:nvSpPr>
        <p:spPr>
          <a:xfrm>
            <a:off x="8279737" y="1764207"/>
            <a:ext cx="2083464" cy="276999"/>
          </a:xfrm>
          <a:prstGeom prst="rect">
            <a:avLst/>
          </a:prstGeom>
          <a:noFill/>
        </p:spPr>
        <p:txBody>
          <a:bodyPr wrap="square" rtlCol="0">
            <a:spAutoFit/>
          </a:bodyPr>
          <a:lstStyle/>
          <a:p>
            <a:pPr algn="ctr"/>
            <a:r>
              <a:rPr lang="en-US" sz="1200" b="1" dirty="0">
                <a:solidFill>
                  <a:schemeClr val="bg1"/>
                </a:solidFill>
                <a:latin typeface="Century Gothic" panose="020B0502020202020204" pitchFamily="34" charset="0"/>
              </a:rPr>
              <a:t>EFFECTIVENESS DECLINE</a:t>
            </a:r>
          </a:p>
        </p:txBody>
      </p:sp>
      <p:sp>
        <p:nvSpPr>
          <p:cNvPr id="29" name="TextBox 28">
            <a:extLst>
              <a:ext uri="{FF2B5EF4-FFF2-40B4-BE49-F238E27FC236}">
                <a16:creationId xmlns:a16="http://schemas.microsoft.com/office/drawing/2014/main" id="{939718CC-F519-4BC3-BEB2-0A66FD34D94D}"/>
              </a:ext>
            </a:extLst>
          </p:cNvPr>
          <p:cNvSpPr txBox="1"/>
          <p:nvPr/>
        </p:nvSpPr>
        <p:spPr>
          <a:xfrm>
            <a:off x="1793830" y="2351211"/>
            <a:ext cx="3011055" cy="1499125"/>
          </a:xfrm>
          <a:prstGeom prst="rect">
            <a:avLst/>
          </a:prstGeom>
          <a:noFill/>
        </p:spPr>
        <p:txBody>
          <a:bodyPr wrap="square" lIns="365760" rIns="365760" rtlCol="0">
            <a:spAutoFit/>
          </a:bodyPr>
          <a:lstStyle/>
          <a:p>
            <a:pPr algn="ctr">
              <a:lnSpc>
                <a:spcPts val="1400"/>
              </a:lnSpc>
              <a:spcAft>
                <a:spcPts val="600"/>
              </a:spcAft>
            </a:pPr>
            <a:r>
              <a:rPr lang="en-US" sz="1500" b="1" dirty="0">
                <a:solidFill>
                  <a:schemeClr val="accent4">
                    <a:lumMod val="60000"/>
                    <a:lumOff val="40000"/>
                  </a:schemeClr>
                </a:solidFill>
                <a:latin typeface="Century Gothic" panose="020B0502020202020204" pitchFamily="34" charset="0"/>
              </a:rPr>
              <a:t>Clear Wins</a:t>
            </a:r>
          </a:p>
          <a:p>
            <a:pPr algn="ctr">
              <a:lnSpc>
                <a:spcPts val="1400"/>
              </a:lnSpc>
              <a:spcAft>
                <a:spcPts val="1200"/>
              </a:spcAft>
            </a:pPr>
            <a:r>
              <a:rPr lang="en-US" sz="900" dirty="0">
                <a:solidFill>
                  <a:schemeClr val="bg1"/>
                </a:solidFill>
                <a:latin typeface="Century Gothic" panose="020B0502020202020204" pitchFamily="34" charset="0"/>
              </a:rPr>
              <a:t>Initiatives that should be pursued under any scenario, as they improve both effectiveness and efficiency</a:t>
            </a:r>
          </a:p>
          <a:p>
            <a:pPr algn="ctr">
              <a:lnSpc>
                <a:spcPts val="1400"/>
              </a:lnSpc>
              <a:spcAft>
                <a:spcPts val="600"/>
              </a:spcAft>
            </a:pPr>
            <a:r>
              <a:rPr lang="en-US" sz="1100" b="1" i="1" dirty="0">
                <a:solidFill>
                  <a:schemeClr val="bg1"/>
                </a:solidFill>
                <a:latin typeface="Century Gothic" panose="020B0502020202020204" pitchFamily="34" charset="0"/>
              </a:rPr>
              <a:t>Example:</a:t>
            </a:r>
          </a:p>
          <a:p>
            <a:pPr algn="ctr">
              <a:lnSpc>
                <a:spcPts val="1400"/>
              </a:lnSpc>
              <a:spcAft>
                <a:spcPts val="600"/>
              </a:spcAft>
            </a:pPr>
            <a:r>
              <a:rPr lang="en-US" sz="900" dirty="0">
                <a:solidFill>
                  <a:schemeClr val="bg1"/>
                </a:solidFill>
                <a:latin typeface="Century Gothic" panose="020B0502020202020204" pitchFamily="34" charset="0"/>
              </a:rPr>
              <a:t>Create online self-service portals that eliminate the need for call centers</a:t>
            </a:r>
          </a:p>
        </p:txBody>
      </p:sp>
      <p:sp>
        <p:nvSpPr>
          <p:cNvPr id="33" name="TextBox 32">
            <a:extLst>
              <a:ext uri="{FF2B5EF4-FFF2-40B4-BE49-F238E27FC236}">
                <a16:creationId xmlns:a16="http://schemas.microsoft.com/office/drawing/2014/main" id="{AF809888-D163-4959-9FDC-5E722687E3EC}"/>
              </a:ext>
            </a:extLst>
          </p:cNvPr>
          <p:cNvSpPr txBox="1"/>
          <p:nvPr/>
        </p:nvSpPr>
        <p:spPr>
          <a:xfrm>
            <a:off x="4874795" y="2351211"/>
            <a:ext cx="2867943" cy="1637564"/>
          </a:xfrm>
          <a:prstGeom prst="rect">
            <a:avLst/>
          </a:prstGeom>
          <a:noFill/>
        </p:spPr>
        <p:txBody>
          <a:bodyPr wrap="square" lIns="365760" rIns="365760" rtlCol="0">
            <a:spAutoFit/>
          </a:bodyPr>
          <a:lstStyle/>
          <a:p>
            <a:pPr algn="ctr">
              <a:lnSpc>
                <a:spcPts val="1400"/>
              </a:lnSpc>
              <a:spcAft>
                <a:spcPts val="600"/>
              </a:spcAft>
            </a:pPr>
            <a:r>
              <a:rPr lang="en-US" sz="1500" b="1" dirty="0">
                <a:solidFill>
                  <a:schemeClr val="accent4">
                    <a:lumMod val="60000"/>
                    <a:lumOff val="40000"/>
                  </a:schemeClr>
                </a:solidFill>
                <a:latin typeface="Century Gothic" panose="020B0502020202020204" pitchFamily="34" charset="0"/>
              </a:rPr>
              <a:t>Worth the Trade-off</a:t>
            </a:r>
          </a:p>
          <a:p>
            <a:pPr algn="ctr">
              <a:lnSpc>
                <a:spcPts val="1400"/>
              </a:lnSpc>
              <a:spcAft>
                <a:spcPts val="1200"/>
              </a:spcAft>
            </a:pPr>
            <a:r>
              <a:rPr lang="en-US" sz="900" dirty="0">
                <a:solidFill>
                  <a:schemeClr val="bg1"/>
                </a:solidFill>
                <a:latin typeface="Century Gothic" panose="020B0502020202020204" pitchFamily="34" charset="0"/>
              </a:rPr>
              <a:t>Initiatives that should likely be pursued, given an acceptable trade-off of effectiveness for efficiency gains</a:t>
            </a:r>
          </a:p>
          <a:p>
            <a:pPr algn="ctr">
              <a:lnSpc>
                <a:spcPts val="1400"/>
              </a:lnSpc>
              <a:spcAft>
                <a:spcPts val="600"/>
              </a:spcAft>
            </a:pPr>
            <a:r>
              <a:rPr lang="en-US" sz="1100" b="1" i="1" dirty="0">
                <a:solidFill>
                  <a:schemeClr val="bg1"/>
                </a:solidFill>
                <a:latin typeface="Century Gothic" panose="020B0502020202020204" pitchFamily="34" charset="0"/>
              </a:rPr>
              <a:t>Example:</a:t>
            </a:r>
          </a:p>
          <a:p>
            <a:pPr algn="ctr">
              <a:lnSpc>
                <a:spcPts val="1400"/>
              </a:lnSpc>
              <a:spcAft>
                <a:spcPts val="600"/>
              </a:spcAft>
            </a:pPr>
            <a:r>
              <a:rPr lang="en-US" sz="900" dirty="0">
                <a:solidFill>
                  <a:schemeClr val="bg1"/>
                </a:solidFill>
                <a:latin typeface="Century Gothic" panose="020B0502020202020204" pitchFamily="34" charset="0"/>
              </a:rPr>
              <a:t>Streamline marginally effective training and events</a:t>
            </a:r>
          </a:p>
        </p:txBody>
      </p:sp>
      <p:sp>
        <p:nvSpPr>
          <p:cNvPr id="34" name="TextBox 33">
            <a:extLst>
              <a:ext uri="{FF2B5EF4-FFF2-40B4-BE49-F238E27FC236}">
                <a16:creationId xmlns:a16="http://schemas.microsoft.com/office/drawing/2014/main" id="{BE2D57E3-853D-4628-B3E1-3C169F28AAC5}"/>
              </a:ext>
            </a:extLst>
          </p:cNvPr>
          <p:cNvSpPr txBox="1"/>
          <p:nvPr/>
        </p:nvSpPr>
        <p:spPr>
          <a:xfrm>
            <a:off x="7815941" y="2351211"/>
            <a:ext cx="3011055" cy="1334767"/>
          </a:xfrm>
          <a:prstGeom prst="rect">
            <a:avLst/>
          </a:prstGeom>
          <a:noFill/>
        </p:spPr>
        <p:txBody>
          <a:bodyPr wrap="square" lIns="365760" rIns="365760" rtlCol="0">
            <a:spAutoFit/>
          </a:bodyPr>
          <a:lstStyle/>
          <a:p>
            <a:pPr algn="ctr">
              <a:lnSpc>
                <a:spcPts val="1400"/>
              </a:lnSpc>
              <a:spcAft>
                <a:spcPts val="600"/>
              </a:spcAft>
            </a:pPr>
            <a:r>
              <a:rPr lang="en-US" sz="1500" b="1" dirty="0">
                <a:solidFill>
                  <a:schemeClr val="accent4">
                    <a:lumMod val="60000"/>
                    <a:lumOff val="40000"/>
                  </a:schemeClr>
                </a:solidFill>
                <a:latin typeface="Century Gothic" panose="020B0502020202020204" pitchFamily="34" charset="0"/>
              </a:rPr>
              <a:t>Last Resort</a:t>
            </a:r>
          </a:p>
          <a:p>
            <a:pPr algn="ctr">
              <a:lnSpc>
                <a:spcPts val="1400"/>
              </a:lnSpc>
              <a:spcAft>
                <a:spcPts val="1200"/>
              </a:spcAft>
            </a:pPr>
            <a:r>
              <a:rPr lang="en-US" sz="900" dirty="0">
                <a:solidFill>
                  <a:schemeClr val="bg1"/>
                </a:solidFill>
                <a:latin typeface="Century Gothic" panose="020B0502020202020204" pitchFamily="34" charset="0"/>
              </a:rPr>
              <a:t>Initiatives that may be pursued, given strategic business objectives, but they come at the expense of effectiveness</a:t>
            </a:r>
          </a:p>
          <a:p>
            <a:pPr algn="ctr">
              <a:lnSpc>
                <a:spcPts val="1400"/>
              </a:lnSpc>
              <a:spcAft>
                <a:spcPts val="600"/>
              </a:spcAft>
            </a:pPr>
            <a:r>
              <a:rPr lang="en-US" sz="1100" b="1" i="1" dirty="0">
                <a:solidFill>
                  <a:schemeClr val="bg1"/>
                </a:solidFill>
                <a:latin typeface="Century Gothic" panose="020B0502020202020204" pitchFamily="34" charset="0"/>
              </a:rPr>
              <a:t>Example:</a:t>
            </a:r>
          </a:p>
          <a:p>
            <a:pPr algn="ctr">
              <a:lnSpc>
                <a:spcPts val="1400"/>
              </a:lnSpc>
              <a:spcAft>
                <a:spcPts val="600"/>
              </a:spcAft>
            </a:pPr>
            <a:r>
              <a:rPr lang="en-US" sz="900" dirty="0">
                <a:solidFill>
                  <a:schemeClr val="bg1"/>
                </a:solidFill>
                <a:latin typeface="Century Gothic" panose="020B0502020202020204" pitchFamily="34" charset="0"/>
              </a:rPr>
              <a:t>Reduce product or service quality</a:t>
            </a:r>
          </a:p>
        </p:txBody>
      </p:sp>
      <p:grpSp>
        <p:nvGrpSpPr>
          <p:cNvPr id="2" name="Group 1">
            <a:extLst>
              <a:ext uri="{FF2B5EF4-FFF2-40B4-BE49-F238E27FC236}">
                <a16:creationId xmlns:a16="http://schemas.microsoft.com/office/drawing/2014/main" id="{9B3AEF4F-C877-E545-802B-CB71395336EA}"/>
              </a:ext>
            </a:extLst>
          </p:cNvPr>
          <p:cNvGrpSpPr/>
          <p:nvPr/>
        </p:nvGrpSpPr>
        <p:grpSpPr>
          <a:xfrm>
            <a:off x="1362031" y="2110149"/>
            <a:ext cx="339010" cy="3763583"/>
            <a:chOff x="1362031" y="2110149"/>
            <a:chExt cx="339010" cy="3763583"/>
          </a:xfrm>
        </p:grpSpPr>
        <p:cxnSp>
          <p:nvCxnSpPr>
            <p:cNvPr id="39" name="Straight Arrow Connector 38">
              <a:extLst>
                <a:ext uri="{FF2B5EF4-FFF2-40B4-BE49-F238E27FC236}">
                  <a16:creationId xmlns:a16="http://schemas.microsoft.com/office/drawing/2014/main" id="{FABDAB12-F3E6-42D8-9648-DD370B7C9B40}"/>
                </a:ext>
              </a:extLst>
            </p:cNvPr>
            <p:cNvCxnSpPr>
              <a:cxnSpLocks/>
            </p:cNvCxnSpPr>
            <p:nvPr/>
          </p:nvCxnSpPr>
          <p:spPr>
            <a:xfrm flipV="1">
              <a:off x="1362031" y="2110149"/>
              <a:ext cx="0" cy="3763583"/>
            </a:xfrm>
            <a:prstGeom prst="straightConnector1">
              <a:avLst/>
            </a:prstGeom>
            <a:ln w="12700">
              <a:gradFill>
                <a:gsLst>
                  <a:gs pos="0">
                    <a:schemeClr val="bg1">
                      <a:alpha val="0"/>
                    </a:schemeClr>
                  </a:gs>
                  <a:gs pos="100000">
                    <a:schemeClr val="bg1"/>
                  </a:gs>
                </a:gsLst>
                <a:lin ang="5400000" scaled="0"/>
              </a:gra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6561C175-4206-4272-9EBE-F3D6A145C58E}"/>
                </a:ext>
              </a:extLst>
            </p:cNvPr>
            <p:cNvSpPr txBox="1"/>
            <p:nvPr/>
          </p:nvSpPr>
          <p:spPr>
            <a:xfrm rot="16200000">
              <a:off x="744986" y="3868831"/>
              <a:ext cx="1665890" cy="246221"/>
            </a:xfrm>
            <a:prstGeom prst="rect">
              <a:avLst/>
            </a:prstGeom>
            <a:noFill/>
          </p:spPr>
          <p:txBody>
            <a:bodyPr wrap="none" rtlCol="0">
              <a:spAutoFit/>
            </a:bodyPr>
            <a:lstStyle/>
            <a:p>
              <a:r>
                <a:rPr lang="en-US" sz="1000" b="1" dirty="0">
                  <a:solidFill>
                    <a:schemeClr val="bg1"/>
                  </a:solidFill>
                  <a:latin typeface="Century Gothic" panose="020B0502020202020204" pitchFamily="34" charset="0"/>
                </a:rPr>
                <a:t>INCREASED EFFECTIVENESS</a:t>
              </a:r>
            </a:p>
          </p:txBody>
        </p:sp>
      </p:grpSp>
      <p:grpSp>
        <p:nvGrpSpPr>
          <p:cNvPr id="3" name="Group 2">
            <a:extLst>
              <a:ext uri="{FF2B5EF4-FFF2-40B4-BE49-F238E27FC236}">
                <a16:creationId xmlns:a16="http://schemas.microsoft.com/office/drawing/2014/main" id="{75B062B2-A297-6741-A916-35C90B03ED62}"/>
              </a:ext>
            </a:extLst>
          </p:cNvPr>
          <p:cNvGrpSpPr/>
          <p:nvPr/>
        </p:nvGrpSpPr>
        <p:grpSpPr>
          <a:xfrm>
            <a:off x="1793830" y="5974035"/>
            <a:ext cx="9036139" cy="318443"/>
            <a:chOff x="1793830" y="5974035"/>
            <a:chExt cx="9036139" cy="318443"/>
          </a:xfrm>
        </p:grpSpPr>
        <p:sp>
          <p:nvSpPr>
            <p:cNvPr id="48" name="TextBox 47">
              <a:extLst>
                <a:ext uri="{FF2B5EF4-FFF2-40B4-BE49-F238E27FC236}">
                  <a16:creationId xmlns:a16="http://schemas.microsoft.com/office/drawing/2014/main" id="{4E1EE20E-A96B-461D-A701-BD229DFB7E7B}"/>
                </a:ext>
              </a:extLst>
            </p:cNvPr>
            <p:cNvSpPr txBox="1"/>
            <p:nvPr/>
          </p:nvSpPr>
          <p:spPr>
            <a:xfrm>
              <a:off x="4615082" y="5974035"/>
              <a:ext cx="3390673" cy="225406"/>
            </a:xfrm>
            <a:prstGeom prst="rect">
              <a:avLst/>
            </a:prstGeom>
            <a:noFill/>
          </p:spPr>
          <p:txBody>
            <a:bodyPr wrap="none" rtlCol="0">
              <a:spAutoFit/>
            </a:bodyPr>
            <a:lstStyle/>
            <a:p>
              <a:pPr algn="ctr"/>
              <a:r>
                <a:rPr lang="en-US" sz="1000" b="1" dirty="0">
                  <a:solidFill>
                    <a:schemeClr val="bg1"/>
                  </a:solidFill>
                  <a:latin typeface="Century Gothic" panose="020B0502020202020204" pitchFamily="34" charset="0"/>
                </a:rPr>
                <a:t>INCREASED EFFICIENCY </a:t>
              </a:r>
              <a:r>
                <a:rPr lang="en-US" sz="1000" dirty="0">
                  <a:solidFill>
                    <a:schemeClr val="bg1"/>
                  </a:solidFill>
                  <a:latin typeface="Century Gothic" panose="020B0502020202020204" pitchFamily="34" charset="0"/>
                </a:rPr>
                <a:t>(Operating Expense Saving)</a:t>
              </a:r>
            </a:p>
          </p:txBody>
        </p:sp>
        <p:cxnSp>
          <p:nvCxnSpPr>
            <p:cNvPr id="51" name="Straight Connector 50">
              <a:extLst>
                <a:ext uri="{FF2B5EF4-FFF2-40B4-BE49-F238E27FC236}">
                  <a16:creationId xmlns:a16="http://schemas.microsoft.com/office/drawing/2014/main" id="{D232BF9D-159E-4C1C-AE6B-1B44BB50E40C}"/>
                </a:ext>
              </a:extLst>
            </p:cNvPr>
            <p:cNvCxnSpPr>
              <a:cxnSpLocks/>
            </p:cNvCxnSpPr>
            <p:nvPr/>
          </p:nvCxnSpPr>
          <p:spPr>
            <a:xfrm>
              <a:off x="1793830" y="6292478"/>
              <a:ext cx="9036139" cy="0"/>
            </a:xfrm>
            <a:prstGeom prst="line">
              <a:avLst/>
            </a:prstGeom>
            <a:ln w="12700">
              <a:gradFill>
                <a:gsLst>
                  <a:gs pos="0">
                    <a:schemeClr val="bg1">
                      <a:alpha val="0"/>
                    </a:schemeClr>
                  </a:gs>
                  <a:gs pos="100000">
                    <a:schemeClr val="bg1"/>
                  </a:gs>
                </a:gsLst>
                <a:lin ang="0" scaled="0"/>
              </a:gradFill>
              <a:tailEnd type="triangle"/>
            </a:ln>
          </p:spPr>
          <p:style>
            <a:lnRef idx="1">
              <a:schemeClr val="accent1"/>
            </a:lnRef>
            <a:fillRef idx="0">
              <a:schemeClr val="accent1"/>
            </a:fillRef>
            <a:effectRef idx="0">
              <a:schemeClr val="accent1"/>
            </a:effectRef>
            <a:fontRef idx="minor">
              <a:schemeClr val="tx1"/>
            </a:fontRef>
          </p:style>
        </p:cxnSp>
      </p:grpSp>
      <p:sp>
        <p:nvSpPr>
          <p:cNvPr id="54" name="Graphic 253">
            <a:extLst>
              <a:ext uri="{FF2B5EF4-FFF2-40B4-BE49-F238E27FC236}">
                <a16:creationId xmlns:a16="http://schemas.microsoft.com/office/drawing/2014/main" id="{5E8D93A4-4A39-4035-A7E1-6C23EC9E8E00}"/>
              </a:ext>
            </a:extLst>
          </p:cNvPr>
          <p:cNvSpPr/>
          <p:nvPr/>
        </p:nvSpPr>
        <p:spPr>
          <a:xfrm>
            <a:off x="3952705" y="4762126"/>
            <a:ext cx="351250" cy="349916"/>
          </a:xfrm>
          <a:prstGeom prst="ellipse">
            <a:avLst/>
          </a:prstGeom>
          <a:gradFill flip="none" rotWithShape="1">
            <a:gsLst>
              <a:gs pos="100000">
                <a:schemeClr val="accent4">
                  <a:lumMod val="20000"/>
                  <a:lumOff val="80000"/>
                </a:schemeClr>
              </a:gs>
              <a:gs pos="62000">
                <a:schemeClr val="accent4"/>
              </a:gs>
              <a:gs pos="0">
                <a:schemeClr val="accent4">
                  <a:lumMod val="75000"/>
                </a:schemeClr>
              </a:gs>
            </a:gsLst>
            <a:path path="circle">
              <a:fillToRect l="50000" t="130000" r="50000" b="-30000"/>
            </a:path>
            <a:tileRect/>
          </a:gradFill>
          <a:ln w="19050" cap="flat">
            <a:gradFill>
              <a:gsLst>
                <a:gs pos="42500">
                  <a:schemeClr val="accent4">
                    <a:lumMod val="75000"/>
                  </a:schemeClr>
                </a:gs>
                <a:gs pos="0">
                  <a:schemeClr val="accent4">
                    <a:lumMod val="60000"/>
                    <a:lumOff val="40000"/>
                  </a:schemeClr>
                </a:gs>
                <a:gs pos="100000">
                  <a:schemeClr val="accent4"/>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00" b="1" dirty="0">
                <a:solidFill>
                  <a:schemeClr val="bg1"/>
                </a:solidFill>
                <a:latin typeface="Century Gothic" panose="020B0502020202020204" pitchFamily="34" charset="0"/>
              </a:rPr>
              <a:t>B</a:t>
            </a:r>
          </a:p>
        </p:txBody>
      </p:sp>
      <p:sp>
        <p:nvSpPr>
          <p:cNvPr id="59" name="Graphic 253">
            <a:extLst>
              <a:ext uri="{FF2B5EF4-FFF2-40B4-BE49-F238E27FC236}">
                <a16:creationId xmlns:a16="http://schemas.microsoft.com/office/drawing/2014/main" id="{AF1C70DD-544C-471A-A44F-808260EEA848}"/>
              </a:ext>
            </a:extLst>
          </p:cNvPr>
          <p:cNvSpPr/>
          <p:nvPr/>
        </p:nvSpPr>
        <p:spPr>
          <a:xfrm>
            <a:off x="5417768" y="4200068"/>
            <a:ext cx="351250" cy="349916"/>
          </a:xfrm>
          <a:prstGeom prst="ellipse">
            <a:avLst/>
          </a:prstGeom>
          <a:gradFill flip="none" rotWithShape="1">
            <a:gsLst>
              <a:gs pos="100000">
                <a:schemeClr val="accent2">
                  <a:lumMod val="40000"/>
                  <a:lumOff val="60000"/>
                </a:schemeClr>
              </a:gs>
              <a:gs pos="62000">
                <a:schemeClr val="accent2"/>
              </a:gs>
              <a:gs pos="0">
                <a:schemeClr val="accent2">
                  <a:lumMod val="50000"/>
                </a:schemeClr>
              </a:gs>
            </a:gsLst>
            <a:path path="circle">
              <a:fillToRect l="50000" t="130000" r="50000" b="-30000"/>
            </a:path>
            <a:tileRect/>
          </a:gradFill>
          <a:ln w="19050" cap="flat">
            <a:gradFill>
              <a:gsLst>
                <a:gs pos="42500">
                  <a:schemeClr val="accent2">
                    <a:lumMod val="75000"/>
                  </a:schemeClr>
                </a:gs>
                <a:gs pos="0">
                  <a:schemeClr val="accent2">
                    <a:lumMod val="20000"/>
                    <a:lumOff val="8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00" b="1" dirty="0">
                <a:solidFill>
                  <a:schemeClr val="bg1"/>
                </a:solidFill>
                <a:latin typeface="Century Gothic" panose="020B0502020202020204" pitchFamily="34" charset="0"/>
              </a:rPr>
              <a:t>A</a:t>
            </a:r>
          </a:p>
        </p:txBody>
      </p:sp>
      <p:sp>
        <p:nvSpPr>
          <p:cNvPr id="60" name="Graphic 253">
            <a:extLst>
              <a:ext uri="{FF2B5EF4-FFF2-40B4-BE49-F238E27FC236}">
                <a16:creationId xmlns:a16="http://schemas.microsoft.com/office/drawing/2014/main" id="{B6CEFF24-B033-41AC-98D2-AEFDA54A75DE}"/>
              </a:ext>
            </a:extLst>
          </p:cNvPr>
          <p:cNvSpPr/>
          <p:nvPr/>
        </p:nvSpPr>
        <p:spPr>
          <a:xfrm>
            <a:off x="8932991" y="5003693"/>
            <a:ext cx="351250" cy="349916"/>
          </a:xfrm>
          <a:prstGeom prst="ellipse">
            <a:avLst/>
          </a:prstGeom>
          <a:gradFill flip="none" rotWithShape="1">
            <a:gsLst>
              <a:gs pos="100000">
                <a:schemeClr val="tx2">
                  <a:lumMod val="20000"/>
                  <a:lumOff val="80000"/>
                </a:schemeClr>
              </a:gs>
              <a:gs pos="62000">
                <a:schemeClr val="tx2">
                  <a:lumMod val="60000"/>
                  <a:lumOff val="40000"/>
                </a:schemeClr>
              </a:gs>
              <a:gs pos="0">
                <a:schemeClr val="tx2"/>
              </a:gs>
            </a:gsLst>
            <a:path path="circle">
              <a:fillToRect l="50000" t="130000" r="50000" b="-30000"/>
            </a:path>
            <a:tileRect/>
          </a:gradFill>
          <a:ln w="19050" cap="flat">
            <a:gradFill>
              <a:gsLst>
                <a:gs pos="42500">
                  <a:schemeClr val="tx2"/>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US" sz="1200" b="1" dirty="0">
                <a:solidFill>
                  <a:schemeClr val="bg1"/>
                </a:solidFill>
                <a:latin typeface="Century Gothic" panose="020B0502020202020204" pitchFamily="34" charset="0"/>
              </a:rPr>
              <a:t>C</a:t>
            </a:r>
          </a:p>
        </p:txBody>
      </p:sp>
      <p:cxnSp>
        <p:nvCxnSpPr>
          <p:cNvPr id="79" name="Straight Arrow Connector 78">
            <a:extLst>
              <a:ext uri="{FF2B5EF4-FFF2-40B4-BE49-F238E27FC236}">
                <a16:creationId xmlns:a16="http://schemas.microsoft.com/office/drawing/2014/main" id="{C802E57F-A2B5-4153-B1CB-0FC565CB0713}"/>
              </a:ext>
            </a:extLst>
          </p:cNvPr>
          <p:cNvCxnSpPr>
            <a:stCxn id="28" idx="3"/>
            <a:endCxn id="30" idx="1"/>
          </p:cNvCxnSpPr>
          <p:nvPr/>
        </p:nvCxnSpPr>
        <p:spPr>
          <a:xfrm>
            <a:off x="4341091" y="1902707"/>
            <a:ext cx="927591" cy="0"/>
          </a:xfrm>
          <a:prstGeom prst="straightConnector1">
            <a:avLst/>
          </a:prstGeom>
          <a:ln w="12700">
            <a:gradFill>
              <a:gsLst>
                <a:gs pos="0">
                  <a:schemeClr val="bg1">
                    <a:alpha val="0"/>
                  </a:schemeClr>
                </a:gs>
                <a:gs pos="100000">
                  <a:schemeClr val="bg1"/>
                </a:gs>
              </a:gsLst>
              <a:lin ang="0" scaled="0"/>
            </a:gra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660B7DA7-64E2-400F-ABE5-71AA824791A2}"/>
              </a:ext>
            </a:extLst>
          </p:cNvPr>
          <p:cNvCxnSpPr>
            <a:cxnSpLocks/>
            <a:stCxn id="30" idx="3"/>
            <a:endCxn id="31" idx="1"/>
          </p:cNvCxnSpPr>
          <p:nvPr/>
        </p:nvCxnSpPr>
        <p:spPr>
          <a:xfrm>
            <a:off x="7352146" y="1902707"/>
            <a:ext cx="927591" cy="0"/>
          </a:xfrm>
          <a:prstGeom prst="straightConnector1">
            <a:avLst/>
          </a:prstGeom>
          <a:ln w="12700">
            <a:gradFill>
              <a:gsLst>
                <a:gs pos="0">
                  <a:schemeClr val="bg1">
                    <a:alpha val="0"/>
                  </a:schemeClr>
                </a:gs>
                <a:gs pos="100000">
                  <a:schemeClr val="bg1"/>
                </a:gs>
              </a:gsLst>
              <a:lin ang="0" scaled="0"/>
            </a:gra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6427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afterEffect">
                                  <p:stCondLst>
                                    <p:cond delay="0"/>
                                  </p:stCondLst>
                                  <p:endCondLst>
                                    <p:cond evt="onNext" delay="0">
                                      <p:tgtEl>
                                        <p:sldTgt/>
                                      </p:tgtEl>
                                    </p:cond>
                                  </p:endCondLst>
                                  <p:childTnLst>
                                    <p:animRot by="-21600000">
                                      <p:cBhvr>
                                        <p:cTn id="6" dur="60000" fill="hold"/>
                                        <p:tgtEl>
                                          <p:spTgt spid="84"/>
                                        </p:tgtEl>
                                        <p:attrNameLst>
                                          <p:attrName>r</p:attrName>
                                        </p:attrNameLst>
                                      </p:cBhvr>
                                    </p:animRot>
                                  </p:childTnLst>
                                </p:cTn>
                              </p:par>
                              <p:par>
                                <p:cTn id="7" presetID="22" presetClass="entr" presetSubtype="8" fill="hold" nodeType="withEffect">
                                  <p:stCondLst>
                                    <p:cond delay="0"/>
                                  </p:stCondLst>
                                  <p:childTnLst>
                                    <p:set>
                                      <p:cBhvr>
                                        <p:cTn id="8" dur="1" fill="hold">
                                          <p:stCondLst>
                                            <p:cond delay="0"/>
                                          </p:stCondLst>
                                        </p:cTn>
                                        <p:tgtEl>
                                          <p:spTgt spid="120"/>
                                        </p:tgtEl>
                                        <p:attrNameLst>
                                          <p:attrName>style.visibility</p:attrName>
                                        </p:attrNameLst>
                                      </p:cBhvr>
                                      <p:to>
                                        <p:strVal val="visible"/>
                                      </p:to>
                                    </p:set>
                                    <p:animEffect transition="in" filter="wipe(left)">
                                      <p:cBhvr>
                                        <p:cTn id="9" dur="5000"/>
                                        <p:tgtEl>
                                          <p:spTgt spid="120"/>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500"/>
                                        <p:tgtEl>
                                          <p:spTgt spid="23"/>
                                        </p:tgtEl>
                                      </p:cBhvr>
                                    </p:animEffect>
                                    <p:anim calcmode="lin" valueType="num">
                                      <p:cBhvr>
                                        <p:cTn id="13" dur="1500" fill="hold"/>
                                        <p:tgtEl>
                                          <p:spTgt spid="23"/>
                                        </p:tgtEl>
                                        <p:attrNameLst>
                                          <p:attrName>ppt_x</p:attrName>
                                        </p:attrNameLst>
                                      </p:cBhvr>
                                      <p:tavLst>
                                        <p:tav tm="0">
                                          <p:val>
                                            <p:strVal val="#ppt_x"/>
                                          </p:val>
                                        </p:tav>
                                        <p:tav tm="100000">
                                          <p:val>
                                            <p:strVal val="#ppt_x"/>
                                          </p:val>
                                        </p:tav>
                                      </p:tavLst>
                                    </p:anim>
                                    <p:anim calcmode="lin" valueType="num">
                                      <p:cBhvr>
                                        <p:cTn id="14" dur="1500" fill="hold"/>
                                        <p:tgtEl>
                                          <p:spTgt spid="23"/>
                                        </p:tgtEl>
                                        <p:attrNameLst>
                                          <p:attrName>ppt_y</p:attrName>
                                        </p:attrNameLst>
                                      </p:cBhvr>
                                      <p:tavLst>
                                        <p:tav tm="0">
                                          <p:val>
                                            <p:strVal val="#ppt_y+.1"/>
                                          </p:val>
                                        </p:tav>
                                        <p:tav tm="100000">
                                          <p:val>
                                            <p:strVal val="#ppt_y"/>
                                          </p:val>
                                        </p:tav>
                                      </p:tavLst>
                                    </p:anim>
                                  </p:childTnLst>
                                </p:cTn>
                              </p:par>
                              <p:par>
                                <p:cTn id="15" presetID="16" presetClass="entr" presetSubtype="37" fill="hold" nodeType="withEffect">
                                  <p:stCondLst>
                                    <p:cond delay="1000"/>
                                  </p:stCondLst>
                                  <p:childTnLst>
                                    <p:set>
                                      <p:cBhvr>
                                        <p:cTn id="16" dur="1" fill="hold">
                                          <p:stCondLst>
                                            <p:cond delay="0"/>
                                          </p:stCondLst>
                                        </p:cTn>
                                        <p:tgtEl>
                                          <p:spTgt spid="26"/>
                                        </p:tgtEl>
                                        <p:attrNameLst>
                                          <p:attrName>style.visibility</p:attrName>
                                        </p:attrNameLst>
                                      </p:cBhvr>
                                      <p:to>
                                        <p:strVal val="visible"/>
                                      </p:to>
                                    </p:set>
                                    <p:animEffect transition="in" filter="barn(outVertical)">
                                      <p:cBhvr>
                                        <p:cTn id="17" dur="1500"/>
                                        <p:tgtEl>
                                          <p:spTgt spid="26"/>
                                        </p:tgtEl>
                                      </p:cBhvr>
                                    </p:animEffect>
                                  </p:childTnLst>
                                </p:cTn>
                              </p:par>
                              <p:par>
                                <p:cTn id="18" presetID="22" presetClass="entr" presetSubtype="4" fill="hold" nodeType="withEffect">
                                  <p:stCondLst>
                                    <p:cond delay="1000"/>
                                  </p:stCondLst>
                                  <p:childTnLst>
                                    <p:set>
                                      <p:cBhvr>
                                        <p:cTn id="19" dur="1" fill="hold">
                                          <p:stCondLst>
                                            <p:cond delay="0"/>
                                          </p:stCondLst>
                                        </p:cTn>
                                        <p:tgtEl>
                                          <p:spTgt spid="35"/>
                                        </p:tgtEl>
                                        <p:attrNameLst>
                                          <p:attrName>style.visibility</p:attrName>
                                        </p:attrNameLst>
                                      </p:cBhvr>
                                      <p:to>
                                        <p:strVal val="visible"/>
                                      </p:to>
                                    </p:set>
                                    <p:animEffect transition="in" filter="wipe(down)">
                                      <p:cBhvr>
                                        <p:cTn id="20" dur="1500"/>
                                        <p:tgtEl>
                                          <p:spTgt spid="35"/>
                                        </p:tgtEl>
                                      </p:cBhvr>
                                    </p:animEffect>
                                  </p:childTnLst>
                                </p:cTn>
                              </p:par>
                              <p:par>
                                <p:cTn id="21" presetID="22" presetClass="entr" presetSubtype="4" fill="hold" nodeType="withEffect">
                                  <p:stCondLst>
                                    <p:cond delay="1000"/>
                                  </p:stCondLst>
                                  <p:childTnLst>
                                    <p:set>
                                      <p:cBhvr>
                                        <p:cTn id="22" dur="1" fill="hold">
                                          <p:stCondLst>
                                            <p:cond delay="0"/>
                                          </p:stCondLst>
                                        </p:cTn>
                                        <p:tgtEl>
                                          <p:spTgt spid="2"/>
                                        </p:tgtEl>
                                        <p:attrNameLst>
                                          <p:attrName>style.visibility</p:attrName>
                                        </p:attrNameLst>
                                      </p:cBhvr>
                                      <p:to>
                                        <p:strVal val="visible"/>
                                      </p:to>
                                    </p:set>
                                    <p:animEffect transition="in" filter="wipe(down)">
                                      <p:cBhvr>
                                        <p:cTn id="23" dur="1500"/>
                                        <p:tgtEl>
                                          <p:spTgt spid="2"/>
                                        </p:tgtEl>
                                      </p:cBhvr>
                                    </p:animEffect>
                                  </p:childTnLst>
                                </p:cTn>
                              </p:par>
                              <p:par>
                                <p:cTn id="24" presetID="22" presetClass="entr" presetSubtype="8" fill="hold" nodeType="withEffect">
                                  <p:stCondLst>
                                    <p:cond delay="1000"/>
                                  </p:stCondLst>
                                  <p:childTnLst>
                                    <p:set>
                                      <p:cBhvr>
                                        <p:cTn id="25" dur="1" fill="hold">
                                          <p:stCondLst>
                                            <p:cond delay="0"/>
                                          </p:stCondLst>
                                        </p:cTn>
                                        <p:tgtEl>
                                          <p:spTgt spid="3"/>
                                        </p:tgtEl>
                                        <p:attrNameLst>
                                          <p:attrName>style.visibility</p:attrName>
                                        </p:attrNameLst>
                                      </p:cBhvr>
                                      <p:to>
                                        <p:strVal val="visible"/>
                                      </p:to>
                                    </p:set>
                                    <p:animEffect transition="in" filter="wipe(left)">
                                      <p:cBhvr>
                                        <p:cTn id="26" dur="1500"/>
                                        <p:tgtEl>
                                          <p:spTgt spid="3"/>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28"/>
                                        </p:tgtEl>
                                        <p:attrNameLst>
                                          <p:attrName>style.visibility</p:attrName>
                                        </p:attrNameLst>
                                      </p:cBhvr>
                                      <p:to>
                                        <p:strVal val="visible"/>
                                      </p:to>
                                    </p:set>
                                    <p:animEffect transition="in" filter="fade">
                                      <p:cBhvr>
                                        <p:cTn id="29" dur="1000"/>
                                        <p:tgtEl>
                                          <p:spTgt spid="28"/>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1000"/>
                                        <p:tgtEl>
                                          <p:spTgt spid="30"/>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1000"/>
                                        <p:tgtEl>
                                          <p:spTgt spid="31"/>
                                        </p:tgtEl>
                                      </p:cBhvr>
                                    </p:animEffect>
                                  </p:childTnLst>
                                </p:cTn>
                              </p:par>
                              <p:par>
                                <p:cTn id="36" presetID="22" presetClass="entr" presetSubtype="8" fill="hold" nodeType="withEffect">
                                  <p:stCondLst>
                                    <p:cond delay="1500"/>
                                  </p:stCondLst>
                                  <p:childTnLst>
                                    <p:set>
                                      <p:cBhvr>
                                        <p:cTn id="37" dur="1" fill="hold">
                                          <p:stCondLst>
                                            <p:cond delay="0"/>
                                          </p:stCondLst>
                                        </p:cTn>
                                        <p:tgtEl>
                                          <p:spTgt spid="79"/>
                                        </p:tgtEl>
                                        <p:attrNameLst>
                                          <p:attrName>style.visibility</p:attrName>
                                        </p:attrNameLst>
                                      </p:cBhvr>
                                      <p:to>
                                        <p:strVal val="visible"/>
                                      </p:to>
                                    </p:set>
                                    <p:animEffect transition="in" filter="wipe(left)">
                                      <p:cBhvr>
                                        <p:cTn id="38" dur="1000"/>
                                        <p:tgtEl>
                                          <p:spTgt spid="79"/>
                                        </p:tgtEl>
                                      </p:cBhvr>
                                    </p:animEffect>
                                  </p:childTnLst>
                                </p:cTn>
                              </p:par>
                              <p:par>
                                <p:cTn id="39" presetID="22" presetClass="entr" presetSubtype="8" fill="hold" nodeType="withEffect">
                                  <p:stCondLst>
                                    <p:cond delay="1500"/>
                                  </p:stCondLst>
                                  <p:childTnLst>
                                    <p:set>
                                      <p:cBhvr>
                                        <p:cTn id="40" dur="1" fill="hold">
                                          <p:stCondLst>
                                            <p:cond delay="0"/>
                                          </p:stCondLst>
                                        </p:cTn>
                                        <p:tgtEl>
                                          <p:spTgt spid="81"/>
                                        </p:tgtEl>
                                        <p:attrNameLst>
                                          <p:attrName>style.visibility</p:attrName>
                                        </p:attrNameLst>
                                      </p:cBhvr>
                                      <p:to>
                                        <p:strVal val="visible"/>
                                      </p:to>
                                    </p:set>
                                    <p:animEffect transition="in" filter="wipe(left)">
                                      <p:cBhvr>
                                        <p:cTn id="41" dur="1000"/>
                                        <p:tgtEl>
                                          <p:spTgt spid="81"/>
                                        </p:tgtEl>
                                      </p:cBhvr>
                                    </p:animEffect>
                                  </p:childTnLst>
                                </p:cTn>
                              </p:par>
                              <p:par>
                                <p:cTn id="42" presetID="10" presetClass="entr" presetSubtype="0" fill="hold" nodeType="withEffect">
                                  <p:stCondLst>
                                    <p:cond delay="1000"/>
                                  </p:stCondLst>
                                  <p:childTnLst>
                                    <p:set>
                                      <p:cBhvr>
                                        <p:cTn id="43" dur="1" fill="hold">
                                          <p:stCondLst>
                                            <p:cond delay="0"/>
                                          </p:stCondLst>
                                        </p:cTn>
                                        <p:tgtEl>
                                          <p:spTgt spid="74"/>
                                        </p:tgtEl>
                                        <p:attrNameLst>
                                          <p:attrName>style.visibility</p:attrName>
                                        </p:attrNameLst>
                                      </p:cBhvr>
                                      <p:to>
                                        <p:strVal val="visible"/>
                                      </p:to>
                                    </p:set>
                                    <p:animEffect transition="in" filter="fade">
                                      <p:cBhvr>
                                        <p:cTn id="44" dur="1500"/>
                                        <p:tgtEl>
                                          <p:spTgt spid="74"/>
                                        </p:tgtEl>
                                      </p:cBhvr>
                                    </p:animEffect>
                                  </p:childTnLst>
                                </p:cTn>
                              </p:par>
                              <p:par>
                                <p:cTn id="45" presetID="22" presetClass="entr" presetSubtype="8" fill="hold" grpId="0" nodeType="withEffect">
                                  <p:stCondLst>
                                    <p:cond delay="1500"/>
                                  </p:stCondLst>
                                  <p:childTnLst>
                                    <p:set>
                                      <p:cBhvr>
                                        <p:cTn id="46" dur="1" fill="hold">
                                          <p:stCondLst>
                                            <p:cond delay="0"/>
                                          </p:stCondLst>
                                        </p:cTn>
                                        <p:tgtEl>
                                          <p:spTgt spid="17"/>
                                        </p:tgtEl>
                                        <p:attrNameLst>
                                          <p:attrName>style.visibility</p:attrName>
                                        </p:attrNameLst>
                                      </p:cBhvr>
                                      <p:to>
                                        <p:strVal val="visible"/>
                                      </p:to>
                                    </p:set>
                                    <p:animEffect transition="in" filter="wipe(left)">
                                      <p:cBhvr>
                                        <p:cTn id="47" dur="2500"/>
                                        <p:tgtEl>
                                          <p:spTgt spid="17"/>
                                        </p:tgtEl>
                                      </p:cBhvr>
                                    </p:animEffect>
                                  </p:childTnLst>
                                </p:cTn>
                              </p:par>
                              <p:par>
                                <p:cTn id="48" presetID="10" presetClass="entr" presetSubtype="0" fill="hold" grpId="0" nodeType="withEffect">
                                  <p:stCondLst>
                                    <p:cond delay="300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1500"/>
                                        <p:tgtEl>
                                          <p:spTgt spid="29"/>
                                        </p:tgtEl>
                                      </p:cBhvr>
                                    </p:animEffect>
                                  </p:childTnLst>
                                </p:cTn>
                              </p:par>
                              <p:par>
                                <p:cTn id="51" presetID="10" presetClass="entr" presetSubtype="0" fill="hold" grpId="0" nodeType="withEffect">
                                  <p:stCondLst>
                                    <p:cond delay="30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1500"/>
                                        <p:tgtEl>
                                          <p:spTgt spid="33"/>
                                        </p:tgtEl>
                                      </p:cBhvr>
                                    </p:animEffect>
                                  </p:childTnLst>
                                </p:cTn>
                              </p:par>
                              <p:par>
                                <p:cTn id="54" presetID="10" presetClass="entr" presetSubtype="0" fill="hold" grpId="0" nodeType="withEffect">
                                  <p:stCondLst>
                                    <p:cond delay="3000"/>
                                  </p:stCondLst>
                                  <p:childTnLst>
                                    <p:set>
                                      <p:cBhvr>
                                        <p:cTn id="55" dur="1" fill="hold">
                                          <p:stCondLst>
                                            <p:cond delay="0"/>
                                          </p:stCondLst>
                                        </p:cTn>
                                        <p:tgtEl>
                                          <p:spTgt spid="34"/>
                                        </p:tgtEl>
                                        <p:attrNameLst>
                                          <p:attrName>style.visibility</p:attrName>
                                        </p:attrNameLst>
                                      </p:cBhvr>
                                      <p:to>
                                        <p:strVal val="visible"/>
                                      </p:to>
                                    </p:set>
                                    <p:animEffect transition="in" filter="fade">
                                      <p:cBhvr>
                                        <p:cTn id="56" dur="1500"/>
                                        <p:tgtEl>
                                          <p:spTgt spid="34"/>
                                        </p:tgtEl>
                                      </p:cBhvr>
                                    </p:animEffect>
                                  </p:childTnLst>
                                </p:cTn>
                              </p:par>
                              <p:par>
                                <p:cTn id="57" presetID="10" presetClass="entr" presetSubtype="0" fill="hold" grpId="0" nodeType="withEffect">
                                  <p:stCondLst>
                                    <p:cond delay="3000"/>
                                  </p:stCondLst>
                                  <p:childTnLst>
                                    <p:set>
                                      <p:cBhvr>
                                        <p:cTn id="58" dur="1" fill="hold">
                                          <p:stCondLst>
                                            <p:cond delay="0"/>
                                          </p:stCondLst>
                                        </p:cTn>
                                        <p:tgtEl>
                                          <p:spTgt spid="54"/>
                                        </p:tgtEl>
                                        <p:attrNameLst>
                                          <p:attrName>style.visibility</p:attrName>
                                        </p:attrNameLst>
                                      </p:cBhvr>
                                      <p:to>
                                        <p:strVal val="visible"/>
                                      </p:to>
                                    </p:set>
                                    <p:animEffect transition="in" filter="fade">
                                      <p:cBhvr>
                                        <p:cTn id="59" dur="1500"/>
                                        <p:tgtEl>
                                          <p:spTgt spid="54"/>
                                        </p:tgtEl>
                                      </p:cBhvr>
                                    </p:animEffect>
                                  </p:childTnLst>
                                </p:cTn>
                              </p:par>
                              <p:par>
                                <p:cTn id="60" presetID="10" presetClass="entr" presetSubtype="0" fill="hold" grpId="0" nodeType="withEffect">
                                  <p:stCondLst>
                                    <p:cond delay="300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1500"/>
                                        <p:tgtEl>
                                          <p:spTgt spid="59"/>
                                        </p:tgtEl>
                                      </p:cBhvr>
                                    </p:animEffect>
                                  </p:childTnLst>
                                </p:cTn>
                              </p:par>
                              <p:par>
                                <p:cTn id="63" presetID="10" presetClass="entr" presetSubtype="0" fill="hold" grpId="0" nodeType="withEffect">
                                  <p:stCondLst>
                                    <p:cond delay="3000"/>
                                  </p:stCondLst>
                                  <p:childTnLst>
                                    <p:set>
                                      <p:cBhvr>
                                        <p:cTn id="64" dur="1" fill="hold">
                                          <p:stCondLst>
                                            <p:cond delay="0"/>
                                          </p:stCondLst>
                                        </p:cTn>
                                        <p:tgtEl>
                                          <p:spTgt spid="60"/>
                                        </p:tgtEl>
                                        <p:attrNameLst>
                                          <p:attrName>style.visibility</p:attrName>
                                        </p:attrNameLst>
                                      </p:cBhvr>
                                      <p:to>
                                        <p:strVal val="visible"/>
                                      </p:to>
                                    </p:set>
                                    <p:animEffect transition="in" filter="fade">
                                      <p:cBhvr>
                                        <p:cTn id="65" dur="1500"/>
                                        <p:tgtEl>
                                          <p:spTgt spid="60"/>
                                        </p:tgtEl>
                                      </p:cBhvr>
                                    </p:animEffect>
                                  </p:childTnLst>
                                </p:cTn>
                              </p:par>
                              <p:par>
                                <p:cTn id="66" presetID="0" presetClass="path" presetSubtype="0" decel="50000" fill="hold" grpId="1" nodeType="withEffect">
                                  <p:stCondLst>
                                    <p:cond delay="3000"/>
                                  </p:stCondLst>
                                  <p:childTnLst>
                                    <p:animMotion origin="layout" path="M -0.19166 0.13912 L 4.16667E-7 -1.85185E-6 " pathEditMode="relative" rAng="0" ptsTypes="AA">
                                      <p:cBhvr>
                                        <p:cTn id="67" dur="2500" fill="hold"/>
                                        <p:tgtEl>
                                          <p:spTgt spid="54"/>
                                        </p:tgtEl>
                                        <p:attrNameLst>
                                          <p:attrName>ppt_x</p:attrName>
                                          <p:attrName>ppt_y</p:attrName>
                                        </p:attrNameLst>
                                      </p:cBhvr>
                                      <p:rCtr x="9518" y="-6921"/>
                                    </p:animMotion>
                                  </p:childTnLst>
                                </p:cTn>
                              </p:par>
                              <p:par>
                                <p:cTn id="68" presetID="0" presetClass="path" presetSubtype="0" decel="50000" fill="hold" grpId="1" nodeType="withEffect">
                                  <p:stCondLst>
                                    <p:cond delay="3000"/>
                                  </p:stCondLst>
                                  <p:childTnLst>
                                    <p:animMotion origin="layout" path="M -0.31184 0.2213 L -0.28698 0.20255 L -0.25403 0.18033 L -0.07044 0.0463 L -3.95833E-6 -4.81481E-6 " pathEditMode="relative" rAng="0" ptsTypes="AAAAA">
                                      <p:cBhvr>
                                        <p:cTn id="69" dur="2500" fill="hold"/>
                                        <p:tgtEl>
                                          <p:spTgt spid="59"/>
                                        </p:tgtEl>
                                        <p:attrNameLst>
                                          <p:attrName>ppt_x</p:attrName>
                                          <p:attrName>ppt_y</p:attrName>
                                        </p:attrNameLst>
                                      </p:cBhvr>
                                      <p:rCtr x="15586" y="-11065"/>
                                    </p:animMotion>
                                  </p:childTnLst>
                                </p:cTn>
                              </p:par>
                              <p:par>
                                <p:cTn id="70" presetID="0" presetClass="path" presetSubtype="0" decel="50000" fill="hold" grpId="1" nodeType="withEffect">
                                  <p:stCondLst>
                                    <p:cond delay="3000"/>
                                  </p:stCondLst>
                                  <p:childTnLst>
                                    <p:animMotion origin="layout" path="M -0.59792 0.10857 L -0.30261 -0.1169 L -0.26407 -0.13611 L -0.23777 -0.14166 L -0.20482 -0.13842 L -0.175 -0.12546 L -0.14753 -0.11065 L -0.11472 -0.08356 L -0.07292 -0.05 L -0.03217 -0.02037 L 4.79167E-6 0.00903 " pathEditMode="relative" rAng="0" ptsTypes="AAAAAAAAAAA">
                                      <p:cBhvr>
                                        <p:cTn id="71" dur="2500" fill="hold"/>
                                        <p:tgtEl>
                                          <p:spTgt spid="60"/>
                                        </p:tgtEl>
                                        <p:attrNameLst>
                                          <p:attrName>ppt_x</p:attrName>
                                          <p:attrName>ppt_y</p:attrName>
                                        </p:attrNameLst>
                                      </p:cBhvr>
                                      <p:rCtr x="29896" y="-125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7" grpId="0" animBg="1"/>
      <p:bldP spid="28" grpId="0"/>
      <p:bldP spid="30" grpId="0"/>
      <p:bldP spid="31" grpId="0"/>
      <p:bldP spid="29" grpId="0"/>
      <p:bldP spid="33" grpId="0"/>
      <p:bldP spid="34" grpId="0"/>
      <p:bldP spid="54" grpId="0" animBg="1"/>
      <p:bldP spid="54" grpId="1" animBg="1"/>
      <p:bldP spid="59" grpId="0" animBg="1"/>
      <p:bldP spid="59" grpId="1" animBg="1"/>
      <p:bldP spid="60" grpId="0" animBg="1"/>
      <p:bldP spid="60"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5" name="Group 114">
            <a:extLst>
              <a:ext uri="{FF2B5EF4-FFF2-40B4-BE49-F238E27FC236}">
                <a16:creationId xmlns:a16="http://schemas.microsoft.com/office/drawing/2014/main" id="{AF0389F6-54EA-41EC-9AC3-B19D7380B81F}"/>
              </a:ext>
            </a:extLst>
          </p:cNvPr>
          <p:cNvGrpSpPr/>
          <p:nvPr/>
        </p:nvGrpSpPr>
        <p:grpSpPr>
          <a:xfrm rot="4857787">
            <a:off x="8722478" y="3457854"/>
            <a:ext cx="5057910" cy="5057786"/>
            <a:chOff x="3574257" y="-97394"/>
            <a:chExt cx="1063056" cy="1063030"/>
          </a:xfrm>
        </p:grpSpPr>
        <p:sp>
          <p:nvSpPr>
            <p:cNvPr id="116" name="Freeform: Shape 115">
              <a:extLst>
                <a:ext uri="{FF2B5EF4-FFF2-40B4-BE49-F238E27FC236}">
                  <a16:creationId xmlns:a16="http://schemas.microsoft.com/office/drawing/2014/main" id="{D228F88A-A414-4034-92F8-A3D2EBD8E15B}"/>
                </a:ext>
              </a:extLst>
            </p:cNvPr>
            <p:cNvSpPr/>
            <p:nvPr/>
          </p:nvSpPr>
          <p:spPr>
            <a:xfrm>
              <a:off x="3671887" y="2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7" name="Freeform: Shape 116">
              <a:extLst>
                <a:ext uri="{FF2B5EF4-FFF2-40B4-BE49-F238E27FC236}">
                  <a16:creationId xmlns:a16="http://schemas.microsoft.com/office/drawing/2014/main" id="{1E6B3C1F-1A7C-4868-847A-6C3033AD5307}"/>
                </a:ext>
              </a:extLst>
            </p:cNvPr>
            <p:cNvSpPr/>
            <p:nvPr/>
          </p:nvSpPr>
          <p:spPr>
            <a:xfrm>
              <a:off x="3632835" y="3932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8" name="Freeform: Shape 117">
              <a:extLst>
                <a:ext uri="{FF2B5EF4-FFF2-40B4-BE49-F238E27FC236}">
                  <a16:creationId xmlns:a16="http://schemas.microsoft.com/office/drawing/2014/main" id="{B9E7B2F8-FA4A-440C-825C-E343B581C4F7}"/>
                </a:ext>
              </a:extLst>
            </p:cNvPr>
            <p:cNvSpPr/>
            <p:nvPr/>
          </p:nvSpPr>
          <p:spPr>
            <a:xfrm>
              <a:off x="3691412" y="-19250"/>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19" name="Freeform: Shape 118">
              <a:extLst>
                <a:ext uri="{FF2B5EF4-FFF2-40B4-BE49-F238E27FC236}">
                  <a16:creationId xmlns:a16="http://schemas.microsoft.com/office/drawing/2014/main" id="{350115CF-A0DF-4C42-ABE9-341F950BFEC6}"/>
                </a:ext>
              </a:extLst>
            </p:cNvPr>
            <p:cNvSpPr/>
            <p:nvPr/>
          </p:nvSpPr>
          <p:spPr>
            <a:xfrm>
              <a:off x="3730514" y="-5834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0" name="Freeform: Shape 119">
              <a:extLst>
                <a:ext uri="{FF2B5EF4-FFF2-40B4-BE49-F238E27FC236}">
                  <a16:creationId xmlns:a16="http://schemas.microsoft.com/office/drawing/2014/main" id="{F2578E07-1060-4FDD-AB07-D19D9C333B81}"/>
                </a:ext>
              </a:extLst>
            </p:cNvPr>
            <p:cNvSpPr/>
            <p:nvPr/>
          </p:nvSpPr>
          <p:spPr>
            <a:xfrm>
              <a:off x="3750040" y="-77871"/>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1" name="Freeform: Shape 120">
              <a:extLst>
                <a:ext uri="{FF2B5EF4-FFF2-40B4-BE49-F238E27FC236}">
                  <a16:creationId xmlns:a16="http://schemas.microsoft.com/office/drawing/2014/main" id="{E2153D80-496F-49F7-8590-A29681F09975}"/>
                </a:ext>
              </a:extLst>
            </p:cNvPr>
            <p:cNvSpPr/>
            <p:nvPr/>
          </p:nvSpPr>
          <p:spPr>
            <a:xfrm>
              <a:off x="3710988" y="-3882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2" name="Freeform: Shape 121">
              <a:extLst>
                <a:ext uri="{FF2B5EF4-FFF2-40B4-BE49-F238E27FC236}">
                  <a16:creationId xmlns:a16="http://schemas.microsoft.com/office/drawing/2014/main" id="{3D0E2DD8-1417-47EB-9D98-BC09E3C8045C}"/>
                </a:ext>
              </a:extLst>
            </p:cNvPr>
            <p:cNvSpPr/>
            <p:nvPr/>
          </p:nvSpPr>
          <p:spPr>
            <a:xfrm>
              <a:off x="3652361" y="1979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3" name="Freeform: Shape 122">
              <a:extLst>
                <a:ext uri="{FF2B5EF4-FFF2-40B4-BE49-F238E27FC236}">
                  <a16:creationId xmlns:a16="http://schemas.microsoft.com/office/drawing/2014/main" id="{2062902C-536A-44C5-B326-B5AC9E6FA088}"/>
                </a:ext>
              </a:extLst>
            </p:cNvPr>
            <p:cNvSpPr/>
            <p:nvPr/>
          </p:nvSpPr>
          <p:spPr>
            <a:xfrm>
              <a:off x="3574257" y="97889"/>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4" name="Freeform: Shape 123">
              <a:extLst>
                <a:ext uri="{FF2B5EF4-FFF2-40B4-BE49-F238E27FC236}">
                  <a16:creationId xmlns:a16="http://schemas.microsoft.com/office/drawing/2014/main" id="{BC0361CF-400E-4922-AA79-E09A7B83B54A}"/>
                </a:ext>
              </a:extLst>
            </p:cNvPr>
            <p:cNvSpPr/>
            <p:nvPr/>
          </p:nvSpPr>
          <p:spPr>
            <a:xfrm>
              <a:off x="3613309" y="58843"/>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5" name="Freeform: Shape 124">
              <a:extLst>
                <a:ext uri="{FF2B5EF4-FFF2-40B4-BE49-F238E27FC236}">
                  <a16:creationId xmlns:a16="http://schemas.microsoft.com/office/drawing/2014/main" id="{D8CB870F-7B2F-44EE-8512-B353A65DA299}"/>
                </a:ext>
              </a:extLst>
            </p:cNvPr>
            <p:cNvSpPr/>
            <p:nvPr/>
          </p:nvSpPr>
          <p:spPr>
            <a:xfrm>
              <a:off x="3593783" y="78366"/>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26" name="Freeform: Shape 125">
              <a:extLst>
                <a:ext uri="{FF2B5EF4-FFF2-40B4-BE49-F238E27FC236}">
                  <a16:creationId xmlns:a16="http://schemas.microsoft.com/office/drawing/2014/main" id="{AE1A4D69-8289-45E8-8E36-B849ECA9B3FB}"/>
                </a:ext>
              </a:extLst>
            </p:cNvPr>
            <p:cNvSpPr/>
            <p:nvPr/>
          </p:nvSpPr>
          <p:spPr>
            <a:xfrm>
              <a:off x="3769566" y="-97394"/>
              <a:ext cx="867747" cy="867747"/>
            </a:xfrm>
            <a:custGeom>
              <a:avLst/>
              <a:gdLst>
                <a:gd name="connsiteX0" fmla="*/ 566872 w 867746"/>
                <a:gd name="connsiteY0" fmla="*/ 303031 h 867746"/>
                <a:gd name="connsiteX1" fmla="*/ 737983 w 867746"/>
                <a:gd name="connsiteY1" fmla="*/ 737983 h 867746"/>
                <a:gd name="connsiteX2" fmla="*/ 303031 w 867746"/>
                <a:gd name="connsiteY2" fmla="*/ 566872 h 867746"/>
                <a:gd name="connsiteX3" fmla="*/ 131921 w 867746"/>
                <a:gd name="connsiteY3" fmla="*/ 131921 h 867746"/>
                <a:gd name="connsiteX4" fmla="*/ 566872 w 867746"/>
                <a:gd name="connsiteY4" fmla="*/ 303031 h 8677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46" h="867746">
                  <a:moveTo>
                    <a:pt x="566872" y="303031"/>
                  </a:moveTo>
                  <a:cubicBezTo>
                    <a:pt x="734232" y="470391"/>
                    <a:pt x="810841" y="665125"/>
                    <a:pt x="737983" y="737983"/>
                  </a:cubicBezTo>
                  <a:cubicBezTo>
                    <a:pt x="665125" y="810841"/>
                    <a:pt x="470391" y="734232"/>
                    <a:pt x="303031" y="566872"/>
                  </a:cubicBezTo>
                  <a:cubicBezTo>
                    <a:pt x="135672" y="399513"/>
                    <a:pt x="59063" y="204778"/>
                    <a:pt x="131921" y="131921"/>
                  </a:cubicBezTo>
                  <a:cubicBezTo>
                    <a:pt x="204778" y="59063"/>
                    <a:pt x="399513" y="135672"/>
                    <a:pt x="566872" y="303031"/>
                  </a:cubicBezTo>
                  <a:close/>
                </a:path>
              </a:pathLst>
            </a:custGeom>
            <a:noFill/>
            <a:ln w="3175" cap="flat">
              <a:gradFill>
                <a:gsLst>
                  <a:gs pos="57500">
                    <a:srgbClr val="FFFFFF">
                      <a:alpha val="35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150" name="Group 149">
            <a:extLst>
              <a:ext uri="{FF2B5EF4-FFF2-40B4-BE49-F238E27FC236}">
                <a16:creationId xmlns:a16="http://schemas.microsoft.com/office/drawing/2014/main" id="{EEE6E891-3FBE-4D9B-8914-0D508341AEEC}"/>
              </a:ext>
            </a:extLst>
          </p:cNvPr>
          <p:cNvGrpSpPr/>
          <p:nvPr/>
        </p:nvGrpSpPr>
        <p:grpSpPr>
          <a:xfrm rot="12747066">
            <a:off x="-986842" y="-556059"/>
            <a:ext cx="5187892" cy="4995648"/>
            <a:chOff x="7416801" y="3824149"/>
            <a:chExt cx="1119157" cy="1077686"/>
          </a:xfrm>
        </p:grpSpPr>
        <p:sp>
          <p:nvSpPr>
            <p:cNvPr id="151" name="Freeform: Shape 150">
              <a:extLst>
                <a:ext uri="{FF2B5EF4-FFF2-40B4-BE49-F238E27FC236}">
                  <a16:creationId xmlns:a16="http://schemas.microsoft.com/office/drawing/2014/main" id="{AD88B765-02E4-43B3-8CA3-207D0CBC65C5}"/>
                </a:ext>
              </a:extLst>
            </p:cNvPr>
            <p:cNvSpPr/>
            <p:nvPr/>
          </p:nvSpPr>
          <p:spPr>
            <a:xfrm>
              <a:off x="7514256" y="4197244"/>
              <a:ext cx="1021702" cy="524847"/>
            </a:xfrm>
            <a:custGeom>
              <a:avLst/>
              <a:gdLst>
                <a:gd name="connsiteX0" fmla="*/ 527743 w 1021702"/>
                <a:gd name="connsiteY0" fmla="*/ 35768 h 524846"/>
                <a:gd name="connsiteX1" fmla="*/ 1006065 w 1021702"/>
                <a:gd name="connsiteY1" fmla="*/ 299425 h 524846"/>
                <a:gd name="connsiteX2" fmla="*/ 494796 w 1021702"/>
                <a:gd name="connsiteY2" fmla="*/ 491547 h 524846"/>
                <a:gd name="connsiteX3" fmla="*/ 16474 w 1021702"/>
                <a:gd name="connsiteY3" fmla="*/ 227890 h 524846"/>
                <a:gd name="connsiteX4" fmla="*/ 527743 w 1021702"/>
                <a:gd name="connsiteY4" fmla="*/ 35768 h 524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702" h="524846">
                  <a:moveTo>
                    <a:pt x="527743" y="35768"/>
                  </a:moveTo>
                  <a:cubicBezTo>
                    <a:pt x="801011" y="55522"/>
                    <a:pt x="1015163" y="173565"/>
                    <a:pt x="1006065" y="299425"/>
                  </a:cubicBezTo>
                  <a:cubicBezTo>
                    <a:pt x="996967" y="425285"/>
                    <a:pt x="768064" y="511301"/>
                    <a:pt x="494796" y="491547"/>
                  </a:cubicBezTo>
                  <a:cubicBezTo>
                    <a:pt x="221527" y="471793"/>
                    <a:pt x="7375" y="353749"/>
                    <a:pt x="16474" y="227890"/>
                  </a:cubicBezTo>
                  <a:cubicBezTo>
                    <a:pt x="25572" y="102030"/>
                    <a:pt x="254475" y="16014"/>
                    <a:pt x="527743" y="35768"/>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2" name="Freeform: Shape 151">
              <a:extLst>
                <a:ext uri="{FF2B5EF4-FFF2-40B4-BE49-F238E27FC236}">
                  <a16:creationId xmlns:a16="http://schemas.microsoft.com/office/drawing/2014/main" id="{1B2A6EC9-088D-41CF-9789-611A43A45AA9}"/>
                </a:ext>
              </a:extLst>
            </p:cNvPr>
            <p:cNvSpPr/>
            <p:nvPr/>
          </p:nvSpPr>
          <p:spPr>
            <a:xfrm>
              <a:off x="7527852" y="4219238"/>
              <a:ext cx="979714" cy="468863"/>
            </a:xfrm>
            <a:custGeom>
              <a:avLst/>
              <a:gdLst>
                <a:gd name="connsiteX0" fmla="*/ 496783 w 979714"/>
                <a:gd name="connsiteY0" fmla="*/ 14038 h 468863"/>
                <a:gd name="connsiteX1" fmla="*/ 974174 w 979714"/>
                <a:gd name="connsiteY1" fmla="*/ 250871 h 468863"/>
                <a:gd name="connsiteX2" fmla="*/ 483855 w 979714"/>
                <a:gd name="connsiteY2" fmla="*/ 459629 h 468863"/>
                <a:gd name="connsiteX3" fmla="*/ 6464 w 979714"/>
                <a:gd name="connsiteY3" fmla="*/ 222796 h 468863"/>
                <a:gd name="connsiteX4" fmla="*/ 496783 w 979714"/>
                <a:gd name="connsiteY4" fmla="*/ 14038 h 468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714" h="468863">
                  <a:moveTo>
                    <a:pt x="496783" y="14038"/>
                  </a:moveTo>
                  <a:cubicBezTo>
                    <a:pt x="764008" y="21790"/>
                    <a:pt x="977744" y="127824"/>
                    <a:pt x="974174" y="250871"/>
                  </a:cubicBezTo>
                  <a:cubicBezTo>
                    <a:pt x="970604" y="373917"/>
                    <a:pt x="751081" y="467382"/>
                    <a:pt x="483855" y="459629"/>
                  </a:cubicBezTo>
                  <a:cubicBezTo>
                    <a:pt x="216629" y="451876"/>
                    <a:pt x="2894" y="345843"/>
                    <a:pt x="6464" y="222796"/>
                  </a:cubicBezTo>
                  <a:cubicBezTo>
                    <a:pt x="10033" y="99749"/>
                    <a:pt x="229557" y="6285"/>
                    <a:pt x="496783" y="14038"/>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3" name="Freeform: Shape 152">
              <a:extLst>
                <a:ext uri="{FF2B5EF4-FFF2-40B4-BE49-F238E27FC236}">
                  <a16:creationId xmlns:a16="http://schemas.microsoft.com/office/drawing/2014/main" id="{735ADA20-51F7-4ED2-80D3-F731578A3FF2}"/>
                </a:ext>
              </a:extLst>
            </p:cNvPr>
            <p:cNvSpPr/>
            <p:nvPr/>
          </p:nvSpPr>
          <p:spPr>
            <a:xfrm>
              <a:off x="7534983" y="4226425"/>
              <a:ext cx="951723" cy="447869"/>
            </a:xfrm>
            <a:custGeom>
              <a:avLst/>
              <a:gdLst>
                <a:gd name="connsiteX0" fmla="*/ 949278 w 951722"/>
                <a:gd name="connsiteY0" fmla="*/ 217755 h 447869"/>
                <a:gd name="connsiteX1" fmla="*/ 479931 w 951722"/>
                <a:gd name="connsiteY1" fmla="*/ 443171 h 447869"/>
                <a:gd name="connsiteX2" fmla="*/ 3528 w 951722"/>
                <a:gd name="connsiteY2" fmla="*/ 233077 h 447869"/>
                <a:gd name="connsiteX3" fmla="*/ 472875 w 951722"/>
                <a:gd name="connsiteY3" fmla="*/ 7661 h 447869"/>
                <a:gd name="connsiteX4" fmla="*/ 949278 w 951722"/>
                <a:gd name="connsiteY4" fmla="*/ 217755 h 44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722" h="447869">
                  <a:moveTo>
                    <a:pt x="949278" y="217755"/>
                  </a:moveTo>
                  <a:cubicBezTo>
                    <a:pt x="951226" y="338017"/>
                    <a:pt x="741092" y="438939"/>
                    <a:pt x="479931" y="443171"/>
                  </a:cubicBezTo>
                  <a:cubicBezTo>
                    <a:pt x="218769" y="447402"/>
                    <a:pt x="5476" y="353340"/>
                    <a:pt x="3528" y="233077"/>
                  </a:cubicBezTo>
                  <a:cubicBezTo>
                    <a:pt x="1579" y="112815"/>
                    <a:pt x="211713" y="11892"/>
                    <a:pt x="472875" y="7661"/>
                  </a:cubicBezTo>
                  <a:cubicBezTo>
                    <a:pt x="734036" y="3430"/>
                    <a:pt x="947329" y="97492"/>
                    <a:pt x="949278" y="217755"/>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4" name="Freeform: Shape 153">
              <a:extLst>
                <a:ext uri="{FF2B5EF4-FFF2-40B4-BE49-F238E27FC236}">
                  <a16:creationId xmlns:a16="http://schemas.microsoft.com/office/drawing/2014/main" id="{1B00EF9B-CC0B-4EB9-A31A-3CF4F5303F80}"/>
                </a:ext>
              </a:extLst>
            </p:cNvPr>
            <p:cNvSpPr/>
            <p:nvPr/>
          </p:nvSpPr>
          <p:spPr>
            <a:xfrm>
              <a:off x="7528496" y="4205381"/>
              <a:ext cx="944725" cy="482859"/>
            </a:xfrm>
            <a:custGeom>
              <a:avLst/>
              <a:gdLst>
                <a:gd name="connsiteX0" fmla="*/ 937213 w 944724"/>
                <a:gd name="connsiteY0" fmla="*/ 212732 h 482859"/>
                <a:gd name="connsiteX1" fmla="*/ 488878 w 944724"/>
                <a:gd name="connsiteY1" fmla="*/ 454803 h 482859"/>
                <a:gd name="connsiteX2" fmla="*/ 13514 w 944724"/>
                <a:gd name="connsiteY2" fmla="*/ 271411 h 482859"/>
                <a:gd name="connsiteX3" fmla="*/ 461850 w 944724"/>
                <a:gd name="connsiteY3" fmla="*/ 29340 h 482859"/>
                <a:gd name="connsiteX4" fmla="*/ 937213 w 944724"/>
                <a:gd name="connsiteY4" fmla="*/ 212732 h 482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482859">
                  <a:moveTo>
                    <a:pt x="937213" y="212732"/>
                  </a:moveTo>
                  <a:cubicBezTo>
                    <a:pt x="944677" y="330220"/>
                    <a:pt x="743950" y="438599"/>
                    <a:pt x="488878" y="454803"/>
                  </a:cubicBezTo>
                  <a:cubicBezTo>
                    <a:pt x="233806" y="471007"/>
                    <a:pt x="20978" y="388900"/>
                    <a:pt x="13514" y="271411"/>
                  </a:cubicBezTo>
                  <a:cubicBezTo>
                    <a:pt x="6051" y="153923"/>
                    <a:pt x="206777" y="45544"/>
                    <a:pt x="461850" y="29340"/>
                  </a:cubicBezTo>
                  <a:cubicBezTo>
                    <a:pt x="716922" y="13136"/>
                    <a:pt x="929750" y="95243"/>
                    <a:pt x="937213" y="212732"/>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5" name="Freeform: Shape 154">
              <a:extLst>
                <a:ext uri="{FF2B5EF4-FFF2-40B4-BE49-F238E27FC236}">
                  <a16:creationId xmlns:a16="http://schemas.microsoft.com/office/drawing/2014/main" id="{BB7A623C-CBFB-4DDB-A0A1-D46E3B8DDC02}"/>
                </a:ext>
              </a:extLst>
            </p:cNvPr>
            <p:cNvSpPr/>
            <p:nvPr/>
          </p:nvSpPr>
          <p:spPr>
            <a:xfrm>
              <a:off x="7522038" y="4183950"/>
              <a:ext cx="944725" cy="510851"/>
            </a:xfrm>
            <a:custGeom>
              <a:avLst/>
              <a:gdLst>
                <a:gd name="connsiteX0" fmla="*/ 925195 w 944724"/>
                <a:gd name="connsiteY0" fmla="*/ 207622 h 510851"/>
                <a:gd name="connsiteX1" fmla="*/ 497859 w 944724"/>
                <a:gd name="connsiteY1" fmla="*/ 466290 h 510851"/>
                <a:gd name="connsiteX2" fmla="*/ 23508 w 944724"/>
                <a:gd name="connsiteY2" fmla="*/ 309715 h 510851"/>
                <a:gd name="connsiteX3" fmla="*/ 450844 w 944724"/>
                <a:gd name="connsiteY3" fmla="*/ 51047 h 510851"/>
                <a:gd name="connsiteX4" fmla="*/ 925195 w 944724"/>
                <a:gd name="connsiteY4" fmla="*/ 207622 h 510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10851">
                  <a:moveTo>
                    <a:pt x="925195" y="207622"/>
                  </a:moveTo>
                  <a:cubicBezTo>
                    <a:pt x="938178" y="322288"/>
                    <a:pt x="746854" y="438098"/>
                    <a:pt x="497859" y="466290"/>
                  </a:cubicBezTo>
                  <a:cubicBezTo>
                    <a:pt x="248865" y="494482"/>
                    <a:pt x="36491" y="424381"/>
                    <a:pt x="23508" y="309715"/>
                  </a:cubicBezTo>
                  <a:cubicBezTo>
                    <a:pt x="10525" y="195049"/>
                    <a:pt x="201849" y="79239"/>
                    <a:pt x="450844" y="51047"/>
                  </a:cubicBezTo>
                  <a:cubicBezTo>
                    <a:pt x="699838" y="22854"/>
                    <a:pt x="912212" y="92955"/>
                    <a:pt x="925195" y="207622"/>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6" name="Freeform: Shape 155">
              <a:extLst>
                <a:ext uri="{FF2B5EF4-FFF2-40B4-BE49-F238E27FC236}">
                  <a16:creationId xmlns:a16="http://schemas.microsoft.com/office/drawing/2014/main" id="{AB1CB7D0-E0DA-4103-A2A3-1E70AB35CBF1}"/>
                </a:ext>
              </a:extLst>
            </p:cNvPr>
            <p:cNvSpPr/>
            <p:nvPr/>
          </p:nvSpPr>
          <p:spPr>
            <a:xfrm>
              <a:off x="7516196" y="4162891"/>
              <a:ext cx="944725" cy="545841"/>
            </a:xfrm>
            <a:custGeom>
              <a:avLst/>
              <a:gdLst>
                <a:gd name="connsiteX0" fmla="*/ 913378 w 944724"/>
                <a:gd name="connsiteY0" fmla="*/ 202569 h 545840"/>
                <a:gd name="connsiteX1" fmla="*/ 506951 w 944724"/>
                <a:gd name="connsiteY1" fmla="*/ 477910 h 545840"/>
                <a:gd name="connsiteX2" fmla="*/ 33509 w 944724"/>
                <a:gd name="connsiteY2" fmla="*/ 348114 h 545840"/>
                <a:gd name="connsiteX3" fmla="*/ 439935 w 944724"/>
                <a:gd name="connsiteY3" fmla="*/ 72772 h 545840"/>
                <a:gd name="connsiteX4" fmla="*/ 913378 w 944724"/>
                <a:gd name="connsiteY4" fmla="*/ 202569 h 545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45840">
                  <a:moveTo>
                    <a:pt x="913378" y="202569"/>
                  </a:moveTo>
                  <a:cubicBezTo>
                    <a:pt x="931884" y="314444"/>
                    <a:pt x="749920" y="437719"/>
                    <a:pt x="506951" y="477910"/>
                  </a:cubicBezTo>
                  <a:cubicBezTo>
                    <a:pt x="263982" y="518101"/>
                    <a:pt x="52015" y="459989"/>
                    <a:pt x="33509" y="348114"/>
                  </a:cubicBezTo>
                  <a:cubicBezTo>
                    <a:pt x="15003" y="236238"/>
                    <a:pt x="196966" y="112963"/>
                    <a:pt x="439935" y="72772"/>
                  </a:cubicBezTo>
                  <a:cubicBezTo>
                    <a:pt x="682904" y="32581"/>
                    <a:pt x="894872" y="90693"/>
                    <a:pt x="913378" y="202569"/>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7" name="Freeform: Shape 156">
              <a:extLst>
                <a:ext uri="{FF2B5EF4-FFF2-40B4-BE49-F238E27FC236}">
                  <a16:creationId xmlns:a16="http://schemas.microsoft.com/office/drawing/2014/main" id="{959C3B35-5996-4D5C-B64C-FEA9920436EA}"/>
                </a:ext>
              </a:extLst>
            </p:cNvPr>
            <p:cNvSpPr/>
            <p:nvPr/>
          </p:nvSpPr>
          <p:spPr>
            <a:xfrm>
              <a:off x="7510015" y="4141707"/>
              <a:ext cx="944725" cy="580831"/>
            </a:xfrm>
            <a:custGeom>
              <a:avLst/>
              <a:gdLst>
                <a:gd name="connsiteX0" fmla="*/ 901332 w 944724"/>
                <a:gd name="connsiteY0" fmla="*/ 197509 h 580830"/>
                <a:gd name="connsiteX1" fmla="*/ 515919 w 944724"/>
                <a:gd name="connsiteY1" fmla="*/ 489488 h 580830"/>
                <a:gd name="connsiteX2" fmla="*/ 43502 w 944724"/>
                <a:gd name="connsiteY2" fmla="*/ 386449 h 580830"/>
                <a:gd name="connsiteX3" fmla="*/ 428915 w 944724"/>
                <a:gd name="connsiteY3" fmla="*/ 94470 h 580830"/>
                <a:gd name="connsiteX4" fmla="*/ 901332 w 944724"/>
                <a:gd name="connsiteY4" fmla="*/ 197509 h 5808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724" h="580830">
                  <a:moveTo>
                    <a:pt x="901332" y="197509"/>
                  </a:moveTo>
                  <a:cubicBezTo>
                    <a:pt x="925357" y="306590"/>
                    <a:pt x="752802" y="437313"/>
                    <a:pt x="515919" y="489488"/>
                  </a:cubicBezTo>
                  <a:cubicBezTo>
                    <a:pt x="279036" y="541662"/>
                    <a:pt x="67528" y="495530"/>
                    <a:pt x="43502" y="386449"/>
                  </a:cubicBezTo>
                  <a:cubicBezTo>
                    <a:pt x="19476" y="277368"/>
                    <a:pt x="192032" y="146644"/>
                    <a:pt x="428915" y="94470"/>
                  </a:cubicBezTo>
                  <a:cubicBezTo>
                    <a:pt x="665798" y="42296"/>
                    <a:pt x="877306" y="88427"/>
                    <a:pt x="901332" y="197509"/>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8" name="Freeform: Shape 157">
              <a:extLst>
                <a:ext uri="{FF2B5EF4-FFF2-40B4-BE49-F238E27FC236}">
                  <a16:creationId xmlns:a16="http://schemas.microsoft.com/office/drawing/2014/main" id="{511F01FA-A496-4A50-9C05-98F341EFB337}"/>
                </a:ext>
              </a:extLst>
            </p:cNvPr>
            <p:cNvSpPr/>
            <p:nvPr/>
          </p:nvSpPr>
          <p:spPr>
            <a:xfrm>
              <a:off x="7503752" y="4120658"/>
              <a:ext cx="937727" cy="615820"/>
            </a:xfrm>
            <a:custGeom>
              <a:avLst/>
              <a:gdLst>
                <a:gd name="connsiteX0" fmla="*/ 889444 w 937726"/>
                <a:gd name="connsiteY0" fmla="*/ 192499 h 615820"/>
                <a:gd name="connsiteX1" fmla="*/ 524978 w 937726"/>
                <a:gd name="connsiteY1" fmla="*/ 501171 h 615820"/>
                <a:gd name="connsiteX2" fmla="*/ 53504 w 937726"/>
                <a:gd name="connsiteY2" fmla="*/ 424844 h 615820"/>
                <a:gd name="connsiteX3" fmla="*/ 417970 w 937726"/>
                <a:gd name="connsiteY3" fmla="*/ 116172 h 615820"/>
                <a:gd name="connsiteX4" fmla="*/ 889444 w 937726"/>
                <a:gd name="connsiteY4" fmla="*/ 192499 h 615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15820">
                  <a:moveTo>
                    <a:pt x="889444" y="192499"/>
                  </a:moveTo>
                  <a:cubicBezTo>
                    <a:pt x="918993" y="298813"/>
                    <a:pt x="755817" y="437011"/>
                    <a:pt x="524978" y="501171"/>
                  </a:cubicBezTo>
                  <a:cubicBezTo>
                    <a:pt x="294140" y="565331"/>
                    <a:pt x="83054" y="531159"/>
                    <a:pt x="53504" y="424844"/>
                  </a:cubicBezTo>
                  <a:cubicBezTo>
                    <a:pt x="23955" y="318530"/>
                    <a:pt x="187132" y="180333"/>
                    <a:pt x="417970" y="116172"/>
                  </a:cubicBezTo>
                  <a:cubicBezTo>
                    <a:pt x="648808" y="52012"/>
                    <a:pt x="859894" y="86185"/>
                    <a:pt x="889444" y="192499"/>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59" name="Freeform: Shape 158">
              <a:extLst>
                <a:ext uri="{FF2B5EF4-FFF2-40B4-BE49-F238E27FC236}">
                  <a16:creationId xmlns:a16="http://schemas.microsoft.com/office/drawing/2014/main" id="{D68D1FE1-42A7-4C76-B9B4-843FCE71F0CC}"/>
                </a:ext>
              </a:extLst>
            </p:cNvPr>
            <p:cNvSpPr/>
            <p:nvPr/>
          </p:nvSpPr>
          <p:spPr>
            <a:xfrm>
              <a:off x="7497512" y="4099190"/>
              <a:ext cx="937727" cy="643812"/>
            </a:xfrm>
            <a:custGeom>
              <a:avLst/>
              <a:gdLst>
                <a:gd name="connsiteX0" fmla="*/ 877397 w 937726"/>
                <a:gd name="connsiteY0" fmla="*/ 187433 h 643812"/>
                <a:gd name="connsiteX1" fmla="*/ 533959 w 937726"/>
                <a:gd name="connsiteY1" fmla="*/ 512750 h 643812"/>
                <a:gd name="connsiteX2" fmla="*/ 63507 w 937726"/>
                <a:gd name="connsiteY2" fmla="*/ 463199 h 643812"/>
                <a:gd name="connsiteX3" fmla="*/ 406945 w 937726"/>
                <a:gd name="connsiteY3" fmla="*/ 137883 h 643812"/>
                <a:gd name="connsiteX4" fmla="*/ 877397 w 937726"/>
                <a:gd name="connsiteY4" fmla="*/ 187433 h 64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43812">
                  <a:moveTo>
                    <a:pt x="877397" y="187433"/>
                  </a:moveTo>
                  <a:cubicBezTo>
                    <a:pt x="912471" y="290950"/>
                    <a:pt x="758708" y="436599"/>
                    <a:pt x="533959" y="512750"/>
                  </a:cubicBezTo>
                  <a:cubicBezTo>
                    <a:pt x="309209" y="588900"/>
                    <a:pt x="98581" y="566716"/>
                    <a:pt x="63507" y="463199"/>
                  </a:cubicBezTo>
                  <a:cubicBezTo>
                    <a:pt x="28433" y="359682"/>
                    <a:pt x="182195" y="214033"/>
                    <a:pt x="406945" y="137883"/>
                  </a:cubicBezTo>
                  <a:cubicBezTo>
                    <a:pt x="631694" y="61732"/>
                    <a:pt x="842323" y="83917"/>
                    <a:pt x="877397" y="187433"/>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0" name="Freeform: Shape 159">
              <a:extLst>
                <a:ext uri="{FF2B5EF4-FFF2-40B4-BE49-F238E27FC236}">
                  <a16:creationId xmlns:a16="http://schemas.microsoft.com/office/drawing/2014/main" id="{BF5A927D-383B-44D8-8C7C-BA1A76DFE9DD}"/>
                </a:ext>
              </a:extLst>
            </p:cNvPr>
            <p:cNvSpPr/>
            <p:nvPr/>
          </p:nvSpPr>
          <p:spPr>
            <a:xfrm>
              <a:off x="7491336" y="4078082"/>
              <a:ext cx="937727" cy="678802"/>
            </a:xfrm>
            <a:custGeom>
              <a:avLst/>
              <a:gdLst>
                <a:gd name="connsiteX0" fmla="*/ 865463 w 937726"/>
                <a:gd name="connsiteY0" fmla="*/ 182321 h 678802"/>
                <a:gd name="connsiteX1" fmla="*/ 542950 w 937726"/>
                <a:gd name="connsiteY1" fmla="*/ 524235 h 678802"/>
                <a:gd name="connsiteX2" fmla="*/ 73479 w 937726"/>
                <a:gd name="connsiteY2" fmla="*/ 501506 h 678802"/>
                <a:gd name="connsiteX3" fmla="*/ 395992 w 937726"/>
                <a:gd name="connsiteY3" fmla="*/ 159592 h 678802"/>
                <a:gd name="connsiteX4" fmla="*/ 865463 w 937726"/>
                <a:gd name="connsiteY4" fmla="*/ 182321 h 678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726" h="678802">
                  <a:moveTo>
                    <a:pt x="865463" y="182321"/>
                  </a:moveTo>
                  <a:cubicBezTo>
                    <a:pt x="906044" y="283014"/>
                    <a:pt x="761650" y="436094"/>
                    <a:pt x="542950" y="524235"/>
                  </a:cubicBezTo>
                  <a:cubicBezTo>
                    <a:pt x="324249" y="612375"/>
                    <a:pt x="114060" y="602199"/>
                    <a:pt x="73479" y="501506"/>
                  </a:cubicBezTo>
                  <a:cubicBezTo>
                    <a:pt x="32897" y="400813"/>
                    <a:pt x="177292" y="247732"/>
                    <a:pt x="395992" y="159592"/>
                  </a:cubicBezTo>
                  <a:cubicBezTo>
                    <a:pt x="614692" y="71452"/>
                    <a:pt x="824881" y="81628"/>
                    <a:pt x="865463" y="182321"/>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1" name="Freeform: Shape 160">
              <a:extLst>
                <a:ext uri="{FF2B5EF4-FFF2-40B4-BE49-F238E27FC236}">
                  <a16:creationId xmlns:a16="http://schemas.microsoft.com/office/drawing/2014/main" id="{D2892D3B-86C2-4264-A87A-0A503E29A08A}"/>
                </a:ext>
              </a:extLst>
            </p:cNvPr>
            <p:cNvSpPr/>
            <p:nvPr/>
          </p:nvSpPr>
          <p:spPr>
            <a:xfrm>
              <a:off x="7485034" y="4056919"/>
              <a:ext cx="930729" cy="713792"/>
            </a:xfrm>
            <a:custGeom>
              <a:avLst/>
              <a:gdLst>
                <a:gd name="connsiteX0" fmla="*/ 853454 w 930728"/>
                <a:gd name="connsiteY0" fmla="*/ 177269 h 713791"/>
                <a:gd name="connsiteX1" fmla="*/ 551935 w 930728"/>
                <a:gd name="connsiteY1" fmla="*/ 535821 h 713791"/>
                <a:gd name="connsiteX2" fmla="*/ 83472 w 930728"/>
                <a:gd name="connsiteY2" fmla="*/ 539834 h 713791"/>
                <a:gd name="connsiteX3" fmla="*/ 384991 w 930728"/>
                <a:gd name="connsiteY3" fmla="*/ 181282 h 713791"/>
                <a:gd name="connsiteX4" fmla="*/ 853454 w 930728"/>
                <a:gd name="connsiteY4" fmla="*/ 177269 h 713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13791">
                  <a:moveTo>
                    <a:pt x="853454" y="177269"/>
                  </a:moveTo>
                  <a:cubicBezTo>
                    <a:pt x="899555" y="275173"/>
                    <a:pt x="764559" y="435702"/>
                    <a:pt x="551935" y="535821"/>
                  </a:cubicBezTo>
                  <a:cubicBezTo>
                    <a:pt x="339310" y="635941"/>
                    <a:pt x="129572" y="637738"/>
                    <a:pt x="83472" y="539834"/>
                  </a:cubicBezTo>
                  <a:cubicBezTo>
                    <a:pt x="37372" y="441931"/>
                    <a:pt x="172367" y="281402"/>
                    <a:pt x="384991" y="181282"/>
                  </a:cubicBezTo>
                  <a:cubicBezTo>
                    <a:pt x="597616" y="81163"/>
                    <a:pt x="807354" y="79366"/>
                    <a:pt x="853454" y="177269"/>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2" name="Freeform: Shape 161">
              <a:extLst>
                <a:ext uri="{FF2B5EF4-FFF2-40B4-BE49-F238E27FC236}">
                  <a16:creationId xmlns:a16="http://schemas.microsoft.com/office/drawing/2014/main" id="{43B04236-7783-4FE7-B769-FC9280D69767}"/>
                </a:ext>
              </a:extLst>
            </p:cNvPr>
            <p:cNvSpPr/>
            <p:nvPr/>
          </p:nvSpPr>
          <p:spPr>
            <a:xfrm>
              <a:off x="7478941" y="4035822"/>
              <a:ext cx="930729" cy="748782"/>
            </a:xfrm>
            <a:custGeom>
              <a:avLst/>
              <a:gdLst>
                <a:gd name="connsiteX0" fmla="*/ 841489 w 930728"/>
                <a:gd name="connsiteY0" fmla="*/ 172214 h 748781"/>
                <a:gd name="connsiteX1" fmla="*/ 560942 w 930728"/>
                <a:gd name="connsiteY1" fmla="*/ 547414 h 748781"/>
                <a:gd name="connsiteX2" fmla="*/ 93465 w 930728"/>
                <a:gd name="connsiteY2" fmla="*/ 578185 h 748781"/>
                <a:gd name="connsiteX3" fmla="*/ 374012 w 930728"/>
                <a:gd name="connsiteY3" fmla="*/ 202986 h 748781"/>
                <a:gd name="connsiteX4" fmla="*/ 841489 w 930728"/>
                <a:gd name="connsiteY4" fmla="*/ 172214 h 748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48781">
                  <a:moveTo>
                    <a:pt x="841489" y="172214"/>
                  </a:moveTo>
                  <a:cubicBezTo>
                    <a:pt x="893109" y="267326"/>
                    <a:pt x="767503" y="435308"/>
                    <a:pt x="560942" y="547414"/>
                  </a:cubicBezTo>
                  <a:cubicBezTo>
                    <a:pt x="354381" y="659520"/>
                    <a:pt x="145084" y="673297"/>
                    <a:pt x="93465" y="578185"/>
                  </a:cubicBezTo>
                  <a:cubicBezTo>
                    <a:pt x="41846" y="483074"/>
                    <a:pt x="167451" y="315091"/>
                    <a:pt x="374012" y="202986"/>
                  </a:cubicBezTo>
                  <a:cubicBezTo>
                    <a:pt x="580573" y="90880"/>
                    <a:pt x="789870" y="77103"/>
                    <a:pt x="841489" y="172214"/>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3" name="Freeform: Shape 162">
              <a:extLst>
                <a:ext uri="{FF2B5EF4-FFF2-40B4-BE49-F238E27FC236}">
                  <a16:creationId xmlns:a16="http://schemas.microsoft.com/office/drawing/2014/main" id="{840BFDAB-0CEC-4E86-9358-9378643F4A98}"/>
                </a:ext>
              </a:extLst>
            </p:cNvPr>
            <p:cNvSpPr/>
            <p:nvPr/>
          </p:nvSpPr>
          <p:spPr>
            <a:xfrm>
              <a:off x="7472836" y="4014434"/>
              <a:ext cx="930729" cy="776773"/>
            </a:xfrm>
            <a:custGeom>
              <a:avLst/>
              <a:gdLst>
                <a:gd name="connsiteX0" fmla="*/ 829520 w 930728"/>
                <a:gd name="connsiteY0" fmla="*/ 167146 h 776773"/>
                <a:gd name="connsiteX1" fmla="*/ 569944 w 930728"/>
                <a:gd name="connsiteY1" fmla="*/ 558993 h 776773"/>
                <a:gd name="connsiteX2" fmla="*/ 103456 w 930728"/>
                <a:gd name="connsiteY2" fmla="*/ 616549 h 776773"/>
                <a:gd name="connsiteX3" fmla="*/ 363031 w 930728"/>
                <a:gd name="connsiteY3" fmla="*/ 224701 h 776773"/>
                <a:gd name="connsiteX4" fmla="*/ 829520 w 930728"/>
                <a:gd name="connsiteY4" fmla="*/ 167146 h 776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776773">
                  <a:moveTo>
                    <a:pt x="829520" y="167146"/>
                  </a:moveTo>
                  <a:cubicBezTo>
                    <a:pt x="886657" y="259458"/>
                    <a:pt x="770441" y="434894"/>
                    <a:pt x="569944" y="558993"/>
                  </a:cubicBezTo>
                  <a:cubicBezTo>
                    <a:pt x="369447" y="683092"/>
                    <a:pt x="160593" y="708861"/>
                    <a:pt x="103456" y="616549"/>
                  </a:cubicBezTo>
                  <a:cubicBezTo>
                    <a:pt x="46319" y="524237"/>
                    <a:pt x="162535" y="348801"/>
                    <a:pt x="363031" y="224701"/>
                  </a:cubicBezTo>
                  <a:cubicBezTo>
                    <a:pt x="563528" y="100602"/>
                    <a:pt x="772382" y="74833"/>
                    <a:pt x="829520" y="167146"/>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4" name="Freeform: Shape 163">
              <a:extLst>
                <a:ext uri="{FF2B5EF4-FFF2-40B4-BE49-F238E27FC236}">
                  <a16:creationId xmlns:a16="http://schemas.microsoft.com/office/drawing/2014/main" id="{08793FF8-8C4B-4909-948B-C175B1BD70DC}"/>
                </a:ext>
              </a:extLst>
            </p:cNvPr>
            <p:cNvSpPr/>
            <p:nvPr/>
          </p:nvSpPr>
          <p:spPr>
            <a:xfrm>
              <a:off x="7466649" y="3993429"/>
              <a:ext cx="930729" cy="811763"/>
            </a:xfrm>
            <a:custGeom>
              <a:avLst/>
              <a:gdLst>
                <a:gd name="connsiteX0" fmla="*/ 817617 w 930728"/>
                <a:gd name="connsiteY0" fmla="*/ 162084 h 811763"/>
                <a:gd name="connsiteX1" fmla="*/ 578964 w 930728"/>
                <a:gd name="connsiteY1" fmla="*/ 570583 h 811763"/>
                <a:gd name="connsiteX2" fmla="*/ 113437 w 930728"/>
                <a:gd name="connsiteY2" fmla="*/ 654915 h 811763"/>
                <a:gd name="connsiteX3" fmla="*/ 352090 w 930728"/>
                <a:gd name="connsiteY3" fmla="*/ 246415 h 811763"/>
                <a:gd name="connsiteX4" fmla="*/ 817617 w 930728"/>
                <a:gd name="connsiteY4" fmla="*/ 162084 h 811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728" h="811763">
                  <a:moveTo>
                    <a:pt x="817617" y="162084"/>
                  </a:moveTo>
                  <a:cubicBezTo>
                    <a:pt x="880266" y="251600"/>
                    <a:pt x="773418" y="434492"/>
                    <a:pt x="578964" y="570583"/>
                  </a:cubicBezTo>
                  <a:cubicBezTo>
                    <a:pt x="384510" y="706675"/>
                    <a:pt x="176087" y="744431"/>
                    <a:pt x="113437" y="654915"/>
                  </a:cubicBezTo>
                  <a:cubicBezTo>
                    <a:pt x="50788" y="565398"/>
                    <a:pt x="157636" y="382507"/>
                    <a:pt x="352090" y="246415"/>
                  </a:cubicBezTo>
                  <a:cubicBezTo>
                    <a:pt x="546544" y="110323"/>
                    <a:pt x="754967" y="72567"/>
                    <a:pt x="817617" y="162084"/>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5" name="Freeform: Shape 164">
              <a:extLst>
                <a:ext uri="{FF2B5EF4-FFF2-40B4-BE49-F238E27FC236}">
                  <a16:creationId xmlns:a16="http://schemas.microsoft.com/office/drawing/2014/main" id="{F714D200-93DB-4D90-8760-D90A323B700E}"/>
                </a:ext>
              </a:extLst>
            </p:cNvPr>
            <p:cNvSpPr/>
            <p:nvPr/>
          </p:nvSpPr>
          <p:spPr>
            <a:xfrm>
              <a:off x="7460460" y="3972137"/>
              <a:ext cx="923731" cy="846753"/>
            </a:xfrm>
            <a:custGeom>
              <a:avLst/>
              <a:gdLst>
                <a:gd name="connsiteX0" fmla="*/ 805651 w 923730"/>
                <a:gd name="connsiteY0" fmla="*/ 157021 h 846753"/>
                <a:gd name="connsiteX1" fmla="*/ 587968 w 923730"/>
                <a:gd name="connsiteY1" fmla="*/ 582176 h 846753"/>
                <a:gd name="connsiteX2" fmla="*/ 123428 w 923730"/>
                <a:gd name="connsiteY2" fmla="*/ 693289 h 846753"/>
                <a:gd name="connsiteX3" fmla="*/ 341112 w 923730"/>
                <a:gd name="connsiteY3" fmla="*/ 268134 h 846753"/>
                <a:gd name="connsiteX4" fmla="*/ 805651 w 923730"/>
                <a:gd name="connsiteY4" fmla="*/ 157021 h 8467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46753">
                  <a:moveTo>
                    <a:pt x="805651" y="157021"/>
                  </a:moveTo>
                  <a:cubicBezTo>
                    <a:pt x="873818" y="243742"/>
                    <a:pt x="776358" y="434090"/>
                    <a:pt x="587968" y="582176"/>
                  </a:cubicBezTo>
                  <a:cubicBezTo>
                    <a:pt x="399577" y="730262"/>
                    <a:pt x="191596" y="780009"/>
                    <a:pt x="123428" y="693289"/>
                  </a:cubicBezTo>
                  <a:cubicBezTo>
                    <a:pt x="55261" y="606568"/>
                    <a:pt x="152721" y="416220"/>
                    <a:pt x="341112" y="268134"/>
                  </a:cubicBezTo>
                  <a:cubicBezTo>
                    <a:pt x="529502" y="120048"/>
                    <a:pt x="737484" y="70301"/>
                    <a:pt x="805651" y="157021"/>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6" name="Freeform: Shape 165">
              <a:extLst>
                <a:ext uri="{FF2B5EF4-FFF2-40B4-BE49-F238E27FC236}">
                  <a16:creationId xmlns:a16="http://schemas.microsoft.com/office/drawing/2014/main" id="{F7C3653C-D896-473F-996D-055CEE3296FA}"/>
                </a:ext>
              </a:extLst>
            </p:cNvPr>
            <p:cNvSpPr/>
            <p:nvPr/>
          </p:nvSpPr>
          <p:spPr>
            <a:xfrm>
              <a:off x="7454033" y="3951266"/>
              <a:ext cx="923731" cy="881743"/>
            </a:xfrm>
            <a:custGeom>
              <a:avLst/>
              <a:gdLst>
                <a:gd name="connsiteX0" fmla="*/ 793629 w 923730"/>
                <a:gd name="connsiteY0" fmla="*/ 151984 h 881742"/>
                <a:gd name="connsiteX1" fmla="*/ 596942 w 923730"/>
                <a:gd name="connsiteY1" fmla="*/ 593749 h 881742"/>
                <a:gd name="connsiteX2" fmla="*/ 133418 w 923730"/>
                <a:gd name="connsiteY2" fmla="*/ 731546 h 881742"/>
                <a:gd name="connsiteX3" fmla="*/ 330105 w 923730"/>
                <a:gd name="connsiteY3" fmla="*/ 289781 h 881742"/>
                <a:gd name="connsiteX4" fmla="*/ 793629 w 923730"/>
                <a:gd name="connsiteY4" fmla="*/ 151984 h 88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881742">
                  <a:moveTo>
                    <a:pt x="793629" y="151984"/>
                  </a:moveTo>
                  <a:cubicBezTo>
                    <a:pt x="867314" y="235923"/>
                    <a:pt x="779255" y="433708"/>
                    <a:pt x="596942" y="593749"/>
                  </a:cubicBezTo>
                  <a:cubicBezTo>
                    <a:pt x="414630" y="753791"/>
                    <a:pt x="207103" y="815485"/>
                    <a:pt x="133418" y="731546"/>
                  </a:cubicBezTo>
                  <a:cubicBezTo>
                    <a:pt x="59733" y="647608"/>
                    <a:pt x="147793" y="449823"/>
                    <a:pt x="330105" y="289781"/>
                  </a:cubicBezTo>
                  <a:cubicBezTo>
                    <a:pt x="512418" y="129739"/>
                    <a:pt x="719944" y="68045"/>
                    <a:pt x="793629" y="151984"/>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7" name="Freeform: Shape 166">
              <a:extLst>
                <a:ext uri="{FF2B5EF4-FFF2-40B4-BE49-F238E27FC236}">
                  <a16:creationId xmlns:a16="http://schemas.microsoft.com/office/drawing/2014/main" id="{99D9DBC6-646B-4A48-AD74-50FC2A96F7EF}"/>
                </a:ext>
              </a:extLst>
            </p:cNvPr>
            <p:cNvSpPr/>
            <p:nvPr/>
          </p:nvSpPr>
          <p:spPr>
            <a:xfrm>
              <a:off x="7447877" y="3929885"/>
              <a:ext cx="923731" cy="916733"/>
            </a:xfrm>
            <a:custGeom>
              <a:avLst/>
              <a:gdLst>
                <a:gd name="connsiteX0" fmla="*/ 781703 w 923730"/>
                <a:gd name="connsiteY0" fmla="*/ 146927 h 916732"/>
                <a:gd name="connsiteX1" fmla="*/ 605976 w 923730"/>
                <a:gd name="connsiteY1" fmla="*/ 605371 h 916732"/>
                <a:gd name="connsiteX2" fmla="*/ 143416 w 923730"/>
                <a:gd name="connsiteY2" fmla="*/ 769961 h 916732"/>
                <a:gd name="connsiteX3" fmla="*/ 319143 w 923730"/>
                <a:gd name="connsiteY3" fmla="*/ 311517 h 916732"/>
                <a:gd name="connsiteX4" fmla="*/ 781703 w 923730"/>
                <a:gd name="connsiteY4" fmla="*/ 146927 h 9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730" h="916732">
                  <a:moveTo>
                    <a:pt x="781703" y="146927"/>
                  </a:moveTo>
                  <a:cubicBezTo>
                    <a:pt x="860909" y="228072"/>
                    <a:pt x="782234" y="433325"/>
                    <a:pt x="605976" y="605371"/>
                  </a:cubicBezTo>
                  <a:cubicBezTo>
                    <a:pt x="429718" y="777417"/>
                    <a:pt x="222623" y="851106"/>
                    <a:pt x="143416" y="769961"/>
                  </a:cubicBezTo>
                  <a:cubicBezTo>
                    <a:pt x="64210" y="688815"/>
                    <a:pt x="142885" y="483563"/>
                    <a:pt x="319143" y="311517"/>
                  </a:cubicBezTo>
                  <a:cubicBezTo>
                    <a:pt x="495401" y="139471"/>
                    <a:pt x="702496" y="65781"/>
                    <a:pt x="781703" y="146927"/>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8" name="Freeform: Shape 167">
              <a:extLst>
                <a:ext uri="{FF2B5EF4-FFF2-40B4-BE49-F238E27FC236}">
                  <a16:creationId xmlns:a16="http://schemas.microsoft.com/office/drawing/2014/main" id="{3FB4A14F-1DB4-45C7-B381-06D31BE400BD}"/>
                </a:ext>
              </a:extLst>
            </p:cNvPr>
            <p:cNvSpPr/>
            <p:nvPr/>
          </p:nvSpPr>
          <p:spPr>
            <a:xfrm>
              <a:off x="7441976" y="3908732"/>
              <a:ext cx="916733" cy="944724"/>
            </a:xfrm>
            <a:custGeom>
              <a:avLst/>
              <a:gdLst>
                <a:gd name="connsiteX0" fmla="*/ 769797 w 916732"/>
                <a:gd name="connsiteY0" fmla="*/ 141883 h 944724"/>
                <a:gd name="connsiteX1" fmla="*/ 615025 w 916732"/>
                <a:gd name="connsiteY1" fmla="*/ 617011 h 944724"/>
                <a:gd name="connsiteX2" fmla="*/ 153418 w 916732"/>
                <a:gd name="connsiteY2" fmla="*/ 808372 h 944724"/>
                <a:gd name="connsiteX3" fmla="*/ 308190 w 916732"/>
                <a:gd name="connsiteY3" fmla="*/ 333244 h 944724"/>
                <a:gd name="connsiteX4" fmla="*/ 769797 w 916732"/>
                <a:gd name="connsiteY4" fmla="*/ 141883 h 94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44724">
                  <a:moveTo>
                    <a:pt x="769797" y="141883"/>
                  </a:moveTo>
                  <a:cubicBezTo>
                    <a:pt x="854528" y="220243"/>
                    <a:pt x="785234" y="432965"/>
                    <a:pt x="615025" y="617011"/>
                  </a:cubicBezTo>
                  <a:cubicBezTo>
                    <a:pt x="444817" y="801056"/>
                    <a:pt x="238148" y="886732"/>
                    <a:pt x="153418" y="808372"/>
                  </a:cubicBezTo>
                  <a:cubicBezTo>
                    <a:pt x="68688" y="730012"/>
                    <a:pt x="137982" y="517290"/>
                    <a:pt x="308190" y="333244"/>
                  </a:cubicBezTo>
                  <a:cubicBezTo>
                    <a:pt x="478398" y="149199"/>
                    <a:pt x="685067" y="63523"/>
                    <a:pt x="769797" y="141883"/>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69" name="Freeform: Shape 168">
              <a:extLst>
                <a:ext uri="{FF2B5EF4-FFF2-40B4-BE49-F238E27FC236}">
                  <a16:creationId xmlns:a16="http://schemas.microsoft.com/office/drawing/2014/main" id="{00460CE9-F7F4-4468-9DC2-820A5331F6F5}"/>
                </a:ext>
              </a:extLst>
            </p:cNvPr>
            <p:cNvSpPr/>
            <p:nvPr/>
          </p:nvSpPr>
          <p:spPr>
            <a:xfrm>
              <a:off x="7435504" y="3887694"/>
              <a:ext cx="916733" cy="979714"/>
            </a:xfrm>
            <a:custGeom>
              <a:avLst/>
              <a:gdLst>
                <a:gd name="connsiteX0" fmla="*/ 757757 w 916732"/>
                <a:gd name="connsiteY0" fmla="*/ 136802 h 979714"/>
                <a:gd name="connsiteX1" fmla="*/ 623940 w 916732"/>
                <a:gd name="connsiteY1" fmla="*/ 628522 h 979714"/>
                <a:gd name="connsiteX2" fmla="*/ 163374 w 916732"/>
                <a:gd name="connsiteY2" fmla="*/ 846637 h 979714"/>
                <a:gd name="connsiteX3" fmla="*/ 297191 w 916732"/>
                <a:gd name="connsiteY3" fmla="*/ 354917 h 979714"/>
                <a:gd name="connsiteX4" fmla="*/ 757757 w 916732"/>
                <a:gd name="connsiteY4" fmla="*/ 136802 h 979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979714">
                  <a:moveTo>
                    <a:pt x="757757" y="136802"/>
                  </a:moveTo>
                  <a:cubicBezTo>
                    <a:pt x="847987" y="212356"/>
                    <a:pt x="788075" y="432507"/>
                    <a:pt x="623940" y="628522"/>
                  </a:cubicBezTo>
                  <a:cubicBezTo>
                    <a:pt x="459806" y="824537"/>
                    <a:pt x="253604" y="922190"/>
                    <a:pt x="163374" y="846637"/>
                  </a:cubicBezTo>
                  <a:cubicBezTo>
                    <a:pt x="73145" y="771083"/>
                    <a:pt x="133057" y="550932"/>
                    <a:pt x="297191" y="354917"/>
                  </a:cubicBezTo>
                  <a:cubicBezTo>
                    <a:pt x="461326" y="158902"/>
                    <a:pt x="667528" y="61248"/>
                    <a:pt x="757757" y="136802"/>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0" name="Freeform: Shape 169">
              <a:extLst>
                <a:ext uri="{FF2B5EF4-FFF2-40B4-BE49-F238E27FC236}">
                  <a16:creationId xmlns:a16="http://schemas.microsoft.com/office/drawing/2014/main" id="{451B2BEA-88F4-40C7-A246-6F14529A669A}"/>
                </a:ext>
              </a:extLst>
            </p:cNvPr>
            <p:cNvSpPr/>
            <p:nvPr/>
          </p:nvSpPr>
          <p:spPr>
            <a:xfrm>
              <a:off x="7429627" y="3866584"/>
              <a:ext cx="916733" cy="1014704"/>
            </a:xfrm>
            <a:custGeom>
              <a:avLst/>
              <a:gdLst>
                <a:gd name="connsiteX0" fmla="*/ 745753 w 916732"/>
                <a:gd name="connsiteY0" fmla="*/ 131734 h 1014704"/>
                <a:gd name="connsiteX1" fmla="*/ 632883 w 916732"/>
                <a:gd name="connsiteY1" fmla="*/ 640065 h 1014704"/>
                <a:gd name="connsiteX2" fmla="*/ 173338 w 916732"/>
                <a:gd name="connsiteY2" fmla="*/ 884927 h 1014704"/>
                <a:gd name="connsiteX3" fmla="*/ 286207 w 916732"/>
                <a:gd name="connsiteY3" fmla="*/ 376596 h 1014704"/>
                <a:gd name="connsiteX4" fmla="*/ 745753 w 916732"/>
                <a:gd name="connsiteY4" fmla="*/ 131734 h 101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14704">
                  <a:moveTo>
                    <a:pt x="745753" y="131734"/>
                  </a:moveTo>
                  <a:cubicBezTo>
                    <a:pt x="841485" y="204489"/>
                    <a:pt x="790951" y="432076"/>
                    <a:pt x="632883" y="640065"/>
                  </a:cubicBezTo>
                  <a:cubicBezTo>
                    <a:pt x="474815" y="848053"/>
                    <a:pt x="269069" y="957682"/>
                    <a:pt x="173338" y="884927"/>
                  </a:cubicBezTo>
                  <a:cubicBezTo>
                    <a:pt x="77606" y="812172"/>
                    <a:pt x="128139" y="584585"/>
                    <a:pt x="286207" y="376596"/>
                  </a:cubicBezTo>
                  <a:cubicBezTo>
                    <a:pt x="444275" y="168608"/>
                    <a:pt x="650021" y="58979"/>
                    <a:pt x="745753" y="131734"/>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1" name="Freeform: Shape 170">
              <a:extLst>
                <a:ext uri="{FF2B5EF4-FFF2-40B4-BE49-F238E27FC236}">
                  <a16:creationId xmlns:a16="http://schemas.microsoft.com/office/drawing/2014/main" id="{603A9A4C-5D8B-4522-948B-DA106BEBCDF3}"/>
                </a:ext>
              </a:extLst>
            </p:cNvPr>
            <p:cNvSpPr/>
            <p:nvPr/>
          </p:nvSpPr>
          <p:spPr>
            <a:xfrm>
              <a:off x="7423266" y="3845451"/>
              <a:ext cx="916733" cy="1049694"/>
            </a:xfrm>
            <a:custGeom>
              <a:avLst/>
              <a:gdLst>
                <a:gd name="connsiteX0" fmla="*/ 733811 w 916732"/>
                <a:gd name="connsiteY0" fmla="*/ 126710 h 1049693"/>
                <a:gd name="connsiteX1" fmla="*/ 641957 w 916732"/>
                <a:gd name="connsiteY1" fmla="*/ 651705 h 1049693"/>
                <a:gd name="connsiteX2" fmla="*/ 183368 w 916732"/>
                <a:gd name="connsiteY2" fmla="*/ 923279 h 1049693"/>
                <a:gd name="connsiteX3" fmla="*/ 275222 w 916732"/>
                <a:gd name="connsiteY3" fmla="*/ 398285 h 1049693"/>
                <a:gd name="connsiteX4" fmla="*/ 733811 w 916732"/>
                <a:gd name="connsiteY4" fmla="*/ 126710 h 104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6732" h="1049693">
                  <a:moveTo>
                    <a:pt x="733811" y="126710"/>
                  </a:moveTo>
                  <a:cubicBezTo>
                    <a:pt x="835082" y="196690"/>
                    <a:pt x="793957" y="431739"/>
                    <a:pt x="641957" y="651705"/>
                  </a:cubicBezTo>
                  <a:cubicBezTo>
                    <a:pt x="489956" y="871671"/>
                    <a:pt x="284639" y="993259"/>
                    <a:pt x="183368" y="923279"/>
                  </a:cubicBezTo>
                  <a:cubicBezTo>
                    <a:pt x="82097" y="853299"/>
                    <a:pt x="123221" y="618251"/>
                    <a:pt x="275222" y="398285"/>
                  </a:cubicBezTo>
                  <a:cubicBezTo>
                    <a:pt x="427222" y="178318"/>
                    <a:pt x="632540" y="56730"/>
                    <a:pt x="733811" y="126710"/>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172" name="Freeform: Shape 171">
              <a:extLst>
                <a:ext uri="{FF2B5EF4-FFF2-40B4-BE49-F238E27FC236}">
                  <a16:creationId xmlns:a16="http://schemas.microsoft.com/office/drawing/2014/main" id="{8FEA693F-AC94-42B6-A25B-0B6619787E1F}"/>
                </a:ext>
              </a:extLst>
            </p:cNvPr>
            <p:cNvSpPr/>
            <p:nvPr/>
          </p:nvSpPr>
          <p:spPr>
            <a:xfrm>
              <a:off x="7416801" y="3824149"/>
              <a:ext cx="909735" cy="1077686"/>
            </a:xfrm>
            <a:custGeom>
              <a:avLst/>
              <a:gdLst>
                <a:gd name="connsiteX0" fmla="*/ 721809 w 909734"/>
                <a:gd name="connsiteY0" fmla="*/ 121630 h 1077685"/>
                <a:gd name="connsiteX1" fmla="*/ 650898 w 909734"/>
                <a:gd name="connsiteY1" fmla="*/ 663265 h 1077685"/>
                <a:gd name="connsiteX2" fmla="*/ 193329 w 909734"/>
                <a:gd name="connsiteY2" fmla="*/ 961640 h 1077685"/>
                <a:gd name="connsiteX3" fmla="*/ 264240 w 909734"/>
                <a:gd name="connsiteY3" fmla="*/ 420005 h 1077685"/>
                <a:gd name="connsiteX4" fmla="*/ 721809 w 909734"/>
                <a:gd name="connsiteY4" fmla="*/ 121630 h 1077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9734" h="1077685">
                  <a:moveTo>
                    <a:pt x="721809" y="121630"/>
                  </a:moveTo>
                  <a:cubicBezTo>
                    <a:pt x="828582" y="188805"/>
                    <a:pt x="796834" y="431303"/>
                    <a:pt x="650898" y="663265"/>
                  </a:cubicBezTo>
                  <a:cubicBezTo>
                    <a:pt x="504963" y="895228"/>
                    <a:pt x="300102" y="1028815"/>
                    <a:pt x="193329" y="961640"/>
                  </a:cubicBezTo>
                  <a:cubicBezTo>
                    <a:pt x="86557" y="894466"/>
                    <a:pt x="118304" y="651967"/>
                    <a:pt x="264240" y="420005"/>
                  </a:cubicBezTo>
                  <a:cubicBezTo>
                    <a:pt x="410176" y="188042"/>
                    <a:pt x="615036" y="54456"/>
                    <a:pt x="721809" y="121630"/>
                  </a:cubicBezTo>
                  <a:close/>
                </a:path>
              </a:pathLst>
            </a:custGeom>
            <a:noFill/>
            <a:ln w="3175" cap="flat">
              <a:gradFill>
                <a:gsLst>
                  <a:gs pos="57500">
                    <a:srgbClr val="FFFFFF">
                      <a:alpha val="33000"/>
                    </a:srgbClr>
                  </a:gs>
                  <a:gs pos="100000">
                    <a:schemeClr val="bg1">
                      <a:alpha val="0"/>
                    </a:schemeClr>
                  </a:gs>
                  <a:gs pos="0">
                    <a:schemeClr val="bg1">
                      <a:alpha val="0"/>
                    </a:schemeClr>
                  </a:gs>
                </a:gsLst>
                <a:lin ang="0" scaled="0"/>
              </a:gra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grpSp>
      <p:grpSp>
        <p:nvGrpSpPr>
          <p:cNvPr id="3" name="Group 2">
            <a:extLst>
              <a:ext uri="{FF2B5EF4-FFF2-40B4-BE49-F238E27FC236}">
                <a16:creationId xmlns:a16="http://schemas.microsoft.com/office/drawing/2014/main" id="{7809B7EE-18BF-F544-85DA-21988943DA02}"/>
              </a:ext>
            </a:extLst>
          </p:cNvPr>
          <p:cNvGrpSpPr/>
          <p:nvPr/>
        </p:nvGrpSpPr>
        <p:grpSpPr>
          <a:xfrm>
            <a:off x="6391344" y="576158"/>
            <a:ext cx="3262031" cy="644158"/>
            <a:chOff x="6391344" y="576158"/>
            <a:chExt cx="3262031" cy="644158"/>
          </a:xfrm>
        </p:grpSpPr>
        <p:cxnSp>
          <p:nvCxnSpPr>
            <p:cNvPr id="46" name="Connector: Curved 45">
              <a:extLst>
                <a:ext uri="{FF2B5EF4-FFF2-40B4-BE49-F238E27FC236}">
                  <a16:creationId xmlns:a16="http://schemas.microsoft.com/office/drawing/2014/main" id="{B4DB5C7D-35A2-4B1E-B8CD-852CD298DBC3}"/>
                </a:ext>
              </a:extLst>
            </p:cNvPr>
            <p:cNvCxnSpPr>
              <a:cxnSpLocks/>
              <a:stCxn id="41" idx="3"/>
              <a:endCxn id="22" idx="0"/>
            </p:cNvCxnSpPr>
            <p:nvPr/>
          </p:nvCxnSpPr>
          <p:spPr>
            <a:xfrm>
              <a:off x="8857452" y="720877"/>
              <a:ext cx="795923" cy="499439"/>
            </a:xfrm>
            <a:prstGeom prst="curvedConnector2">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D3090EDA-B75F-4840-B3D9-9EB5E6854D18}"/>
                </a:ext>
              </a:extLst>
            </p:cNvPr>
            <p:cNvCxnSpPr>
              <a:cxnSpLocks/>
              <a:stCxn id="41" idx="1"/>
              <a:endCxn id="20" idx="0"/>
            </p:cNvCxnSpPr>
            <p:nvPr/>
          </p:nvCxnSpPr>
          <p:spPr>
            <a:xfrm rot="10800000" flipV="1">
              <a:off x="6391344" y="720876"/>
              <a:ext cx="795925" cy="499439"/>
            </a:xfrm>
            <a:prstGeom prst="curvedConnector2">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E0BB58D1-ED06-4E49-8D8D-4BDE2910A680}"/>
                </a:ext>
              </a:extLst>
            </p:cNvPr>
            <p:cNvSpPr txBox="1"/>
            <p:nvPr/>
          </p:nvSpPr>
          <p:spPr>
            <a:xfrm>
              <a:off x="7187268" y="576158"/>
              <a:ext cx="1670184" cy="289438"/>
            </a:xfrm>
            <a:prstGeom prst="rect">
              <a:avLst/>
            </a:prstGeom>
            <a:noFill/>
          </p:spPr>
          <p:txBody>
            <a:bodyPr wrap="square" rtlCol="0">
              <a:spAutoFit/>
            </a:bodyPr>
            <a:lstStyle/>
            <a:p>
              <a:pPr algn="ctr">
                <a:lnSpc>
                  <a:spcPts val="1700"/>
                </a:lnSpc>
              </a:pPr>
              <a:r>
                <a:rPr lang="en-US" sz="1200" b="1" dirty="0">
                  <a:solidFill>
                    <a:schemeClr val="bg1"/>
                  </a:solidFill>
                  <a:latin typeface="Century Gothic" panose="020B0502020202020204" pitchFamily="34" charset="0"/>
                </a:rPr>
                <a:t>EXTERNAL FACTORS</a:t>
              </a:r>
            </a:p>
          </p:txBody>
        </p:sp>
      </p:grpSp>
      <p:grpSp>
        <p:nvGrpSpPr>
          <p:cNvPr id="2" name="Group 1">
            <a:extLst>
              <a:ext uri="{FF2B5EF4-FFF2-40B4-BE49-F238E27FC236}">
                <a16:creationId xmlns:a16="http://schemas.microsoft.com/office/drawing/2014/main" id="{6F40B0FA-40F2-5547-BF74-914076ECCC1B}"/>
              </a:ext>
            </a:extLst>
          </p:cNvPr>
          <p:cNvGrpSpPr/>
          <p:nvPr/>
        </p:nvGrpSpPr>
        <p:grpSpPr>
          <a:xfrm>
            <a:off x="963545" y="3700280"/>
            <a:ext cx="692285" cy="1756350"/>
            <a:chOff x="963545" y="3700280"/>
            <a:chExt cx="692285" cy="1756350"/>
          </a:xfrm>
        </p:grpSpPr>
        <p:sp>
          <p:nvSpPr>
            <p:cNvPr id="51" name="TextBox 50">
              <a:extLst>
                <a:ext uri="{FF2B5EF4-FFF2-40B4-BE49-F238E27FC236}">
                  <a16:creationId xmlns:a16="http://schemas.microsoft.com/office/drawing/2014/main" id="{D07EF80C-F292-4C36-8DAB-27751F28D5B0}"/>
                </a:ext>
              </a:extLst>
            </p:cNvPr>
            <p:cNvSpPr txBox="1"/>
            <p:nvPr/>
          </p:nvSpPr>
          <p:spPr>
            <a:xfrm rot="16200000">
              <a:off x="781893" y="4324731"/>
              <a:ext cx="870751" cy="507447"/>
            </a:xfrm>
            <a:prstGeom prst="rect">
              <a:avLst/>
            </a:prstGeom>
            <a:noFill/>
          </p:spPr>
          <p:txBody>
            <a:bodyPr wrap="none" rtlCol="0">
              <a:spAutoFit/>
            </a:bodyPr>
            <a:lstStyle/>
            <a:p>
              <a:pPr algn="ctr">
                <a:lnSpc>
                  <a:spcPts val="1700"/>
                </a:lnSpc>
              </a:pPr>
              <a:r>
                <a:rPr lang="en-US" sz="1200" b="1" dirty="0">
                  <a:solidFill>
                    <a:schemeClr val="bg1"/>
                  </a:solidFill>
                  <a:latin typeface="Century Gothic" panose="020B0502020202020204" pitchFamily="34" charset="0"/>
                </a:rPr>
                <a:t>INTERNAL</a:t>
              </a:r>
            </a:p>
            <a:p>
              <a:pPr algn="ctr">
                <a:lnSpc>
                  <a:spcPts val="1700"/>
                </a:lnSpc>
              </a:pPr>
              <a:r>
                <a:rPr lang="en-US" sz="1200" b="1" dirty="0">
                  <a:solidFill>
                    <a:schemeClr val="bg1"/>
                  </a:solidFill>
                  <a:latin typeface="Century Gothic" panose="020B0502020202020204" pitchFamily="34" charset="0"/>
                </a:rPr>
                <a:t>FACTORS</a:t>
              </a:r>
            </a:p>
          </p:txBody>
        </p:sp>
        <p:cxnSp>
          <p:nvCxnSpPr>
            <p:cNvPr id="52" name="Connector: Curved 51">
              <a:extLst>
                <a:ext uri="{FF2B5EF4-FFF2-40B4-BE49-F238E27FC236}">
                  <a16:creationId xmlns:a16="http://schemas.microsoft.com/office/drawing/2014/main" id="{7EA39625-1BEE-4261-AE73-6F8DC5ABFC64}"/>
                </a:ext>
              </a:extLst>
            </p:cNvPr>
            <p:cNvCxnSpPr>
              <a:cxnSpLocks/>
              <a:stCxn id="51" idx="1"/>
              <a:endCxn id="31" idx="1"/>
            </p:cNvCxnSpPr>
            <p:nvPr/>
          </p:nvCxnSpPr>
          <p:spPr>
            <a:xfrm rot="16200000" flipH="1">
              <a:off x="1215149" y="5015950"/>
              <a:ext cx="442801" cy="438560"/>
            </a:xfrm>
            <a:prstGeom prst="curvedConnector2">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63" name="Connector: Curved 62">
              <a:extLst>
                <a:ext uri="{FF2B5EF4-FFF2-40B4-BE49-F238E27FC236}">
                  <a16:creationId xmlns:a16="http://schemas.microsoft.com/office/drawing/2014/main" id="{FD3BE44F-3155-4826-917C-26D22911841F}"/>
                </a:ext>
              </a:extLst>
            </p:cNvPr>
            <p:cNvCxnSpPr>
              <a:cxnSpLocks/>
              <a:stCxn id="51" idx="3"/>
              <a:endCxn id="30" idx="1"/>
            </p:cNvCxnSpPr>
            <p:nvPr/>
          </p:nvCxnSpPr>
          <p:spPr>
            <a:xfrm rot="5400000" flipH="1" flipV="1">
              <a:off x="1215150" y="3702400"/>
              <a:ext cx="442799" cy="438560"/>
            </a:xfrm>
            <a:prstGeom prst="curvedConnector2">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grpSp>
      <p:cxnSp>
        <p:nvCxnSpPr>
          <p:cNvPr id="7171" name="Straight Arrow Connector 7170">
            <a:extLst>
              <a:ext uri="{FF2B5EF4-FFF2-40B4-BE49-F238E27FC236}">
                <a16:creationId xmlns:a16="http://schemas.microsoft.com/office/drawing/2014/main" id="{3CB175FA-6F95-44EA-AAED-7F537A05D619}"/>
              </a:ext>
            </a:extLst>
          </p:cNvPr>
          <p:cNvCxnSpPr>
            <a:stCxn id="20" idx="2"/>
            <a:endCxn id="25" idx="0"/>
          </p:cNvCxnSpPr>
          <p:nvPr/>
        </p:nvCxnSpPr>
        <p:spPr>
          <a:xfrm>
            <a:off x="6391343" y="2667541"/>
            <a:ext cx="0" cy="309126"/>
          </a:xfrm>
          <a:prstGeom prst="straightConnector1">
            <a:avLst/>
          </a:prstGeom>
          <a:ln w="63500">
            <a:gradFill>
              <a:gsLst>
                <a:gs pos="0">
                  <a:schemeClr val="bg1">
                    <a:alpha val="50000"/>
                  </a:schemeClr>
                </a:gs>
                <a:gs pos="100000">
                  <a:schemeClr val="bg1">
                    <a:alpha val="0"/>
                  </a:schemeClr>
                </a:gs>
              </a:gsLst>
              <a:lin ang="162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5552C7B8-20E4-4358-8F17-8970D1712704}"/>
              </a:ext>
            </a:extLst>
          </p:cNvPr>
          <p:cNvCxnSpPr>
            <a:cxnSpLocks/>
            <a:stCxn id="25" idx="2"/>
            <a:endCxn id="28" idx="0"/>
          </p:cNvCxnSpPr>
          <p:nvPr/>
        </p:nvCxnSpPr>
        <p:spPr>
          <a:xfrm>
            <a:off x="6391343" y="4423892"/>
            <a:ext cx="0" cy="309126"/>
          </a:xfrm>
          <a:prstGeom prst="straightConnector1">
            <a:avLst/>
          </a:prstGeom>
          <a:ln w="63500">
            <a:gradFill>
              <a:gsLst>
                <a:gs pos="0">
                  <a:schemeClr val="bg1">
                    <a:alpha val="50000"/>
                  </a:schemeClr>
                </a:gs>
                <a:gs pos="100000">
                  <a:schemeClr val="bg1">
                    <a:alpha val="0"/>
                  </a:schemeClr>
                </a:gs>
              </a:gsLst>
              <a:lin ang="162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3A780769-791E-4CBB-8DB2-0ECE2D10EE7D}"/>
              </a:ext>
            </a:extLst>
          </p:cNvPr>
          <p:cNvCxnSpPr>
            <a:cxnSpLocks/>
            <a:stCxn id="26" idx="2"/>
            <a:endCxn id="29" idx="0"/>
          </p:cNvCxnSpPr>
          <p:nvPr/>
        </p:nvCxnSpPr>
        <p:spPr>
          <a:xfrm>
            <a:off x="9653375" y="4423892"/>
            <a:ext cx="0" cy="309126"/>
          </a:xfrm>
          <a:prstGeom prst="straightConnector1">
            <a:avLst/>
          </a:prstGeom>
          <a:ln w="63500">
            <a:gradFill>
              <a:gsLst>
                <a:gs pos="0">
                  <a:schemeClr val="bg1">
                    <a:alpha val="50000"/>
                  </a:schemeClr>
                </a:gs>
                <a:gs pos="100000">
                  <a:schemeClr val="bg1">
                    <a:alpha val="0"/>
                  </a:schemeClr>
                </a:gs>
              </a:gsLst>
              <a:lin ang="162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C83218D6-D9C4-42AB-A621-2FC0AD330940}"/>
              </a:ext>
            </a:extLst>
          </p:cNvPr>
          <p:cNvCxnSpPr>
            <a:cxnSpLocks/>
            <a:stCxn id="22" idx="2"/>
            <a:endCxn id="26" idx="0"/>
          </p:cNvCxnSpPr>
          <p:nvPr/>
        </p:nvCxnSpPr>
        <p:spPr>
          <a:xfrm>
            <a:off x="9653375" y="2667541"/>
            <a:ext cx="0" cy="309126"/>
          </a:xfrm>
          <a:prstGeom prst="straightConnector1">
            <a:avLst/>
          </a:prstGeom>
          <a:ln w="63500">
            <a:gradFill>
              <a:gsLst>
                <a:gs pos="0">
                  <a:schemeClr val="bg1">
                    <a:alpha val="50000"/>
                  </a:schemeClr>
                </a:gs>
                <a:gs pos="100000">
                  <a:schemeClr val="bg1">
                    <a:alpha val="0"/>
                  </a:schemeClr>
                </a:gs>
              </a:gsLst>
              <a:lin ang="162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A69116FB-08AB-4BB8-87C2-201782137BC5}"/>
              </a:ext>
            </a:extLst>
          </p:cNvPr>
          <p:cNvCxnSpPr>
            <a:cxnSpLocks/>
            <a:stCxn id="30" idx="3"/>
            <a:endCxn id="25" idx="1"/>
          </p:cNvCxnSpPr>
          <p:nvPr/>
        </p:nvCxnSpPr>
        <p:spPr>
          <a:xfrm>
            <a:off x="4602790" y="3700280"/>
            <a:ext cx="315072" cy="0"/>
          </a:xfrm>
          <a:prstGeom prst="straightConnector1">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0B6341D8-968B-457F-9E52-2CB6609D1C47}"/>
              </a:ext>
            </a:extLst>
          </p:cNvPr>
          <p:cNvCxnSpPr>
            <a:cxnSpLocks/>
            <a:stCxn id="31" idx="3"/>
            <a:endCxn id="28" idx="1"/>
          </p:cNvCxnSpPr>
          <p:nvPr/>
        </p:nvCxnSpPr>
        <p:spPr>
          <a:xfrm>
            <a:off x="4602790" y="5456631"/>
            <a:ext cx="315072" cy="0"/>
          </a:xfrm>
          <a:prstGeom prst="straightConnector1">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C785011B-95F5-4026-B270-FCFAB830DABE}"/>
              </a:ext>
            </a:extLst>
          </p:cNvPr>
          <p:cNvCxnSpPr>
            <a:cxnSpLocks/>
            <a:stCxn id="25" idx="3"/>
            <a:endCxn id="26" idx="1"/>
          </p:cNvCxnSpPr>
          <p:nvPr/>
        </p:nvCxnSpPr>
        <p:spPr>
          <a:xfrm>
            <a:off x="7864823" y="3700280"/>
            <a:ext cx="315071" cy="0"/>
          </a:xfrm>
          <a:prstGeom prst="straightConnector1">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18170EEB-602D-47BD-9A95-A788C4DB5A0A}"/>
              </a:ext>
            </a:extLst>
          </p:cNvPr>
          <p:cNvCxnSpPr>
            <a:cxnSpLocks/>
            <a:stCxn id="28" idx="3"/>
            <a:endCxn id="29" idx="1"/>
          </p:cNvCxnSpPr>
          <p:nvPr/>
        </p:nvCxnSpPr>
        <p:spPr>
          <a:xfrm>
            <a:off x="7864823" y="5456631"/>
            <a:ext cx="315071" cy="0"/>
          </a:xfrm>
          <a:prstGeom prst="straightConnector1">
            <a:avLst/>
          </a:prstGeom>
          <a:ln w="63500">
            <a:gradFill>
              <a:gsLst>
                <a:gs pos="0">
                  <a:schemeClr val="bg1">
                    <a:alpha val="50000"/>
                  </a:schemeClr>
                </a:gs>
                <a:gs pos="100000">
                  <a:schemeClr val="bg1">
                    <a:alpha val="0"/>
                  </a:schemeClr>
                </a:gs>
              </a:gsLst>
              <a:lin ang="10800000" scaled="0"/>
            </a:gradFill>
            <a:tailEnd type="triangle" w="sm" len="sm"/>
          </a:ln>
        </p:spPr>
        <p:style>
          <a:lnRef idx="1">
            <a:schemeClr val="accent1"/>
          </a:lnRef>
          <a:fillRef idx="0">
            <a:schemeClr val="accent1"/>
          </a:fillRef>
          <a:effectRef idx="0">
            <a:schemeClr val="accent1"/>
          </a:effectRef>
          <a:fontRef idx="minor">
            <a:schemeClr val="tx1"/>
          </a:fontRef>
        </p:style>
      </p:cxnSp>
      <p:sp>
        <p:nvSpPr>
          <p:cNvPr id="20" name="Graphic 253">
            <a:extLst>
              <a:ext uri="{FF2B5EF4-FFF2-40B4-BE49-F238E27FC236}">
                <a16:creationId xmlns:a16="http://schemas.microsoft.com/office/drawing/2014/main" id="{8EC8948A-A4CA-4BB3-A931-6DB419C408D5}"/>
              </a:ext>
            </a:extLst>
          </p:cNvPr>
          <p:cNvSpPr/>
          <p:nvPr/>
        </p:nvSpPr>
        <p:spPr>
          <a:xfrm>
            <a:off x="4917862" y="1220316"/>
            <a:ext cx="2946961" cy="1447225"/>
          </a:xfrm>
          <a:prstGeom prst="roundRect">
            <a:avLst>
              <a:gd name="adj" fmla="val 20795"/>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a:spcAft>
                <a:spcPts val="1200"/>
              </a:spcAft>
            </a:pPr>
            <a:r>
              <a:rPr lang="en-US" sz="1300" b="1" dirty="0">
                <a:solidFill>
                  <a:schemeClr val="bg1"/>
                </a:solidFill>
                <a:latin typeface="Century Gothic" panose="020B0502020202020204" pitchFamily="34" charset="0"/>
              </a:rPr>
              <a:t>Opportunities</a:t>
            </a:r>
          </a:p>
          <a:p>
            <a:pPr marL="171450" indent="-171450">
              <a:spcAft>
                <a:spcPts val="600"/>
              </a:spcAft>
              <a:buClr>
                <a:schemeClr val="accent4">
                  <a:lumMod val="60000"/>
                  <a:lumOff val="40000"/>
                </a:schemeClr>
              </a:buClr>
              <a:buFont typeface="Segoe UI Symbol" panose="020B0502040204020203" pitchFamily="34" charset="0"/>
              <a:buChar char=""/>
            </a:pPr>
            <a:r>
              <a:rPr lang="en-US" sz="800" dirty="0">
                <a:solidFill>
                  <a:schemeClr val="bg1"/>
                </a:solidFill>
                <a:latin typeface="Century Gothic" panose="020B0502020202020204" pitchFamily="34" charset="0"/>
              </a:rPr>
              <a:t>Overseas geographies larger than home</a:t>
            </a:r>
          </a:p>
          <a:p>
            <a:pPr marL="171450" indent="-171450">
              <a:spcAft>
                <a:spcPts val="600"/>
              </a:spcAft>
              <a:buClr>
                <a:schemeClr val="accent4">
                  <a:lumMod val="60000"/>
                  <a:lumOff val="40000"/>
                </a:schemeClr>
              </a:buClr>
              <a:buFont typeface="Segoe UI Symbol" panose="020B0502040204020203" pitchFamily="34" charset="0"/>
              <a:buChar char=""/>
            </a:pPr>
            <a:r>
              <a:rPr lang="en-US" sz="800" dirty="0">
                <a:solidFill>
                  <a:schemeClr val="bg1"/>
                </a:solidFill>
                <a:latin typeface="Century Gothic" panose="020B0502020202020204" pitchFamily="34" charset="0"/>
              </a:rPr>
              <a:t>New market emerging</a:t>
            </a:r>
          </a:p>
          <a:p>
            <a:pPr marL="171450" indent="-171450">
              <a:spcAft>
                <a:spcPts val="600"/>
              </a:spcAft>
              <a:buClr>
                <a:schemeClr val="accent4">
                  <a:lumMod val="60000"/>
                  <a:lumOff val="40000"/>
                </a:schemeClr>
              </a:buClr>
              <a:buFont typeface="Segoe UI Symbol" panose="020B0502040204020203" pitchFamily="34" charset="0"/>
              <a:buChar char=""/>
            </a:pPr>
            <a:r>
              <a:rPr lang="en-US" sz="800" dirty="0">
                <a:solidFill>
                  <a:schemeClr val="bg1"/>
                </a:solidFill>
                <a:latin typeface="Century Gothic" panose="020B0502020202020204" pitchFamily="34" charset="0"/>
              </a:rPr>
              <a:t>Diversification</a:t>
            </a:r>
          </a:p>
        </p:txBody>
      </p:sp>
      <p:sp>
        <p:nvSpPr>
          <p:cNvPr id="25" name="Graphic 253">
            <a:extLst>
              <a:ext uri="{FF2B5EF4-FFF2-40B4-BE49-F238E27FC236}">
                <a16:creationId xmlns:a16="http://schemas.microsoft.com/office/drawing/2014/main" id="{A2AFC6E2-D04C-44F9-B077-7DEAFAE4D519}"/>
              </a:ext>
            </a:extLst>
          </p:cNvPr>
          <p:cNvSpPr/>
          <p:nvPr/>
        </p:nvSpPr>
        <p:spPr>
          <a:xfrm>
            <a:off x="4917862" y="2976667"/>
            <a:ext cx="2946961" cy="1447225"/>
          </a:xfrm>
          <a:prstGeom prst="roundRect">
            <a:avLst>
              <a:gd name="adj" fmla="val 20795"/>
            </a:avLst>
          </a:prstGeom>
          <a:gradFill flip="none" rotWithShape="1">
            <a:gsLst>
              <a:gs pos="100000">
                <a:schemeClr val="accent4">
                  <a:lumMod val="20000"/>
                  <a:lumOff val="80000"/>
                  <a:alpha val="50000"/>
                </a:schemeClr>
              </a:gs>
              <a:gs pos="62000">
                <a:schemeClr val="accent4">
                  <a:alpha val="50000"/>
                </a:schemeClr>
              </a:gs>
              <a:gs pos="0">
                <a:schemeClr val="accent4">
                  <a:lumMod val="50000"/>
                  <a:alpha val="75000"/>
                </a:schemeClr>
              </a:gs>
            </a:gsLst>
            <a:path path="circle">
              <a:fillToRect l="50000" t="130000" r="50000" b="-30000"/>
            </a:path>
            <a:tileRect/>
          </a:gradFill>
          <a:ln w="19050" cap="flat">
            <a:gradFill>
              <a:gsLst>
                <a:gs pos="44000">
                  <a:schemeClr val="accent4">
                    <a:lumMod val="50000"/>
                  </a:schemeClr>
                </a:gs>
                <a:gs pos="0">
                  <a:schemeClr val="accent4">
                    <a:lumMod val="40000"/>
                    <a:lumOff val="60000"/>
                  </a:schemeClr>
                </a:gs>
                <a:gs pos="100000">
                  <a:schemeClr val="accent4">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27432"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Strength / Opportunities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Invest the high profits into innovation using sales &amp; marketing</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Enter new country</a:t>
            </a:r>
          </a:p>
        </p:txBody>
      </p:sp>
      <p:sp>
        <p:nvSpPr>
          <p:cNvPr id="28" name="Graphic 253">
            <a:extLst>
              <a:ext uri="{FF2B5EF4-FFF2-40B4-BE49-F238E27FC236}">
                <a16:creationId xmlns:a16="http://schemas.microsoft.com/office/drawing/2014/main" id="{0B215B65-4E78-4E85-8241-B30DA8EE1216}"/>
              </a:ext>
            </a:extLst>
          </p:cNvPr>
          <p:cNvSpPr/>
          <p:nvPr/>
        </p:nvSpPr>
        <p:spPr>
          <a:xfrm>
            <a:off x="4917862" y="4733018"/>
            <a:ext cx="2946961" cy="1447225"/>
          </a:xfrm>
          <a:prstGeom prst="roundRect">
            <a:avLst>
              <a:gd name="adj" fmla="val 20795"/>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Weaknesses / Opportunities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Remove reliance on one country by entering new geographies</a:t>
            </a:r>
          </a:p>
        </p:txBody>
      </p:sp>
      <p:sp>
        <p:nvSpPr>
          <p:cNvPr id="22" name="Graphic 253">
            <a:extLst>
              <a:ext uri="{FF2B5EF4-FFF2-40B4-BE49-F238E27FC236}">
                <a16:creationId xmlns:a16="http://schemas.microsoft.com/office/drawing/2014/main" id="{9322CB1E-EA1C-4013-A91D-D6C22CD5428B}"/>
              </a:ext>
            </a:extLst>
          </p:cNvPr>
          <p:cNvSpPr/>
          <p:nvPr/>
        </p:nvSpPr>
        <p:spPr>
          <a:xfrm>
            <a:off x="8179894" y="1220316"/>
            <a:ext cx="2946961" cy="1447225"/>
          </a:xfrm>
          <a:prstGeom prst="roundRect">
            <a:avLst>
              <a:gd name="adj" fmla="val 20795"/>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Threats</a:t>
            </a:r>
          </a:p>
          <a:p>
            <a:pPr marL="171450" lvl="0" indent="-171450">
              <a:spcAft>
                <a:spcPts val="600"/>
              </a:spcAft>
              <a:buClr>
                <a:schemeClr val="bg1"/>
              </a:buClr>
              <a:buFont typeface="Wingdings 2" panose="05020102010507070707" pitchFamily="18" charset="2"/>
              <a:buChar char="Ï"/>
            </a:pPr>
            <a:r>
              <a:rPr lang="en-US" sz="800" dirty="0">
                <a:solidFill>
                  <a:schemeClr val="bg1"/>
                </a:solidFill>
                <a:latin typeface="Century Gothic" panose="020B0502020202020204" pitchFamily="34" charset="0"/>
              </a:rPr>
              <a:t>Competition from overseas</a:t>
            </a:r>
          </a:p>
          <a:p>
            <a:pPr marL="171450" lvl="0" indent="-171450">
              <a:spcAft>
                <a:spcPts val="600"/>
              </a:spcAft>
              <a:buClr>
                <a:schemeClr val="bg1"/>
              </a:buClr>
              <a:buFont typeface="Wingdings 2" panose="05020102010507070707" pitchFamily="18" charset="2"/>
              <a:buChar char="Ï"/>
            </a:pPr>
            <a:r>
              <a:rPr lang="en-US" sz="800" dirty="0">
                <a:solidFill>
                  <a:schemeClr val="bg1"/>
                </a:solidFill>
                <a:latin typeface="Century Gothic" panose="020B0502020202020204" pitchFamily="34" charset="0"/>
              </a:rPr>
              <a:t>Talent in business doesn’t feel challenged</a:t>
            </a:r>
          </a:p>
          <a:p>
            <a:pPr marL="171450" lvl="0" indent="-171450">
              <a:spcAft>
                <a:spcPts val="600"/>
              </a:spcAft>
              <a:buClr>
                <a:schemeClr val="bg1"/>
              </a:buClr>
              <a:buFont typeface="Wingdings 2" panose="05020102010507070707" pitchFamily="18" charset="2"/>
              <a:buChar char="Ï"/>
            </a:pPr>
            <a:r>
              <a:rPr lang="en-US" sz="800" dirty="0">
                <a:solidFill>
                  <a:schemeClr val="bg1"/>
                </a:solidFill>
                <a:latin typeface="Century Gothic" panose="020B0502020202020204" pitchFamily="34" charset="0"/>
              </a:rPr>
              <a:t>Existing market could be in decline</a:t>
            </a:r>
          </a:p>
        </p:txBody>
      </p:sp>
      <p:sp>
        <p:nvSpPr>
          <p:cNvPr id="26" name="Graphic 253">
            <a:extLst>
              <a:ext uri="{FF2B5EF4-FFF2-40B4-BE49-F238E27FC236}">
                <a16:creationId xmlns:a16="http://schemas.microsoft.com/office/drawing/2014/main" id="{F2411DE9-CD65-4B2D-A3C9-830281884E80}"/>
              </a:ext>
            </a:extLst>
          </p:cNvPr>
          <p:cNvSpPr/>
          <p:nvPr/>
        </p:nvSpPr>
        <p:spPr>
          <a:xfrm>
            <a:off x="8179894" y="2976667"/>
            <a:ext cx="2946961" cy="1447225"/>
          </a:xfrm>
          <a:prstGeom prst="roundRect">
            <a:avLst>
              <a:gd name="adj" fmla="val 20795"/>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Strength / Threats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Diversify into new markets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Free up talent using automation to focus on innovation</a:t>
            </a:r>
          </a:p>
        </p:txBody>
      </p:sp>
      <p:sp>
        <p:nvSpPr>
          <p:cNvPr id="29" name="Graphic 253">
            <a:extLst>
              <a:ext uri="{FF2B5EF4-FFF2-40B4-BE49-F238E27FC236}">
                <a16:creationId xmlns:a16="http://schemas.microsoft.com/office/drawing/2014/main" id="{63346DAA-3BB2-4918-8FAA-E4FC6182F949}"/>
              </a:ext>
            </a:extLst>
          </p:cNvPr>
          <p:cNvSpPr/>
          <p:nvPr/>
        </p:nvSpPr>
        <p:spPr>
          <a:xfrm>
            <a:off x="8179894" y="4733018"/>
            <a:ext cx="2946961" cy="1447225"/>
          </a:xfrm>
          <a:prstGeom prst="roundRect">
            <a:avLst>
              <a:gd name="adj" fmla="val 20795"/>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Weaknesses / Threats</a:t>
            </a:r>
          </a:p>
          <a:p>
            <a:pPr marL="171450" lvl="0" indent="-171450">
              <a:spcAft>
                <a:spcPts val="600"/>
              </a:spcAft>
              <a:buClr>
                <a:srgbClr val="FFFFFF"/>
              </a:buClr>
              <a:buFont typeface="Wingdings 2" panose="05020102010507070707" pitchFamily="18" charset="2"/>
              <a:buChar char="Ï"/>
            </a:pPr>
            <a:r>
              <a:rPr lang="en-US" sz="800" dirty="0">
                <a:solidFill>
                  <a:srgbClr val="FFFFFF"/>
                </a:solidFill>
                <a:latin typeface="Century Gothic" panose="020B0502020202020204" pitchFamily="34" charset="0"/>
              </a:rPr>
              <a:t>Partner with overseas competitor</a:t>
            </a:r>
          </a:p>
          <a:p>
            <a:pPr marL="171450" lvl="0" indent="-171450">
              <a:spcAft>
                <a:spcPts val="600"/>
              </a:spcAft>
              <a:buClr>
                <a:srgbClr val="FFFFFF"/>
              </a:buClr>
              <a:buFont typeface="Wingdings 2" panose="05020102010507070707" pitchFamily="18" charset="2"/>
              <a:buChar char="Ï"/>
            </a:pPr>
            <a:r>
              <a:rPr lang="en-US" sz="800" dirty="0">
                <a:solidFill>
                  <a:srgbClr val="FFFFFF"/>
                </a:solidFill>
                <a:latin typeface="Century Gothic" panose="020B0502020202020204" pitchFamily="34" charset="0"/>
              </a:rPr>
              <a:t>Operate in new country</a:t>
            </a:r>
          </a:p>
        </p:txBody>
      </p:sp>
      <p:sp>
        <p:nvSpPr>
          <p:cNvPr id="30" name="Graphic 253">
            <a:extLst>
              <a:ext uri="{FF2B5EF4-FFF2-40B4-BE49-F238E27FC236}">
                <a16:creationId xmlns:a16="http://schemas.microsoft.com/office/drawing/2014/main" id="{052CDDBB-6EFB-4633-A8B4-7DF215ED04A8}"/>
              </a:ext>
            </a:extLst>
          </p:cNvPr>
          <p:cNvSpPr/>
          <p:nvPr/>
        </p:nvSpPr>
        <p:spPr>
          <a:xfrm>
            <a:off x="1655829" y="2976667"/>
            <a:ext cx="2946961" cy="1447225"/>
          </a:xfrm>
          <a:prstGeom prst="roundRect">
            <a:avLst>
              <a:gd name="adj" fmla="val 20795"/>
            </a:avLst>
          </a:prstGeom>
          <a:gradFill flip="none" rotWithShape="1">
            <a:gsLst>
              <a:gs pos="100000">
                <a:schemeClr val="accent4">
                  <a:alpha val="50000"/>
                </a:schemeClr>
              </a:gs>
              <a:gs pos="67000">
                <a:schemeClr val="accent2">
                  <a:alpha val="50000"/>
                </a:schemeClr>
              </a:gs>
              <a:gs pos="0">
                <a:schemeClr val="accent2">
                  <a:lumMod val="50000"/>
                  <a:alpha val="75000"/>
                </a:schemeClr>
              </a:gs>
            </a:gsLst>
            <a:path path="circle">
              <a:fillToRect l="50000" t="130000" r="50000" b="-30000"/>
            </a:path>
            <a:tileRect/>
          </a:gradFill>
          <a:ln w="19050" cap="flat">
            <a:gradFill>
              <a:gsLst>
                <a:gs pos="42500">
                  <a:schemeClr val="accent2">
                    <a:lumMod val="75000"/>
                  </a:schemeClr>
                </a:gs>
                <a:gs pos="0">
                  <a:schemeClr val="accent4">
                    <a:lumMod val="60000"/>
                    <a:lumOff val="40000"/>
                  </a:schemeClr>
                </a:gs>
                <a:gs pos="100000">
                  <a:schemeClr val="accent2">
                    <a:lumMod val="60000"/>
                    <a:lumOff val="4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Strengths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Strong R&amp;D capability</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Excellent sales and marketing function</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Automation within the business</a:t>
            </a:r>
          </a:p>
          <a:p>
            <a:pPr marL="171450" lvl="0" indent="-171450">
              <a:spcAft>
                <a:spcPts val="600"/>
              </a:spcAft>
              <a:buClr>
                <a:schemeClr val="accent4">
                  <a:lumMod val="60000"/>
                  <a:lumOff val="40000"/>
                </a:schemeClr>
              </a:buClr>
              <a:buFont typeface="Segoe UI Symbol" panose="020B0502040204020203" pitchFamily="34" charset="0"/>
              <a:buChar char=""/>
            </a:pPr>
            <a:r>
              <a:rPr lang="en-US" sz="800" dirty="0">
                <a:solidFill>
                  <a:srgbClr val="FFFFFF"/>
                </a:solidFill>
                <a:latin typeface="Century Gothic" panose="020B0502020202020204" pitchFamily="34" charset="0"/>
              </a:rPr>
              <a:t>High margins and cash</a:t>
            </a:r>
          </a:p>
        </p:txBody>
      </p:sp>
      <p:sp>
        <p:nvSpPr>
          <p:cNvPr id="31" name="Graphic 253">
            <a:extLst>
              <a:ext uri="{FF2B5EF4-FFF2-40B4-BE49-F238E27FC236}">
                <a16:creationId xmlns:a16="http://schemas.microsoft.com/office/drawing/2014/main" id="{E1232FA0-FF32-4D5F-AC98-688B49CCB349}"/>
              </a:ext>
            </a:extLst>
          </p:cNvPr>
          <p:cNvSpPr/>
          <p:nvPr/>
        </p:nvSpPr>
        <p:spPr>
          <a:xfrm>
            <a:off x="1655829" y="4733018"/>
            <a:ext cx="2946961" cy="1447225"/>
          </a:xfrm>
          <a:prstGeom prst="roundRect">
            <a:avLst>
              <a:gd name="adj" fmla="val 20795"/>
            </a:avLst>
          </a:prstGeom>
          <a:solidFill>
            <a:schemeClr val="bg1">
              <a:alpha val="12000"/>
            </a:schemeClr>
          </a:solidFill>
          <a:ln w="19050" cap="flat">
            <a:gradFill>
              <a:gsLst>
                <a:gs pos="42500">
                  <a:schemeClr val="tx2">
                    <a:lumMod val="75000"/>
                    <a:alpha val="65000"/>
                  </a:schemeClr>
                </a:gs>
                <a:gs pos="0">
                  <a:schemeClr val="tx2">
                    <a:lumMod val="20000"/>
                    <a:lumOff val="80000"/>
                  </a:schemeClr>
                </a:gs>
                <a:gs pos="100000">
                  <a:schemeClr val="tx2">
                    <a:lumMod val="40000"/>
                    <a:lumOff val="60000"/>
                  </a:schemeClr>
                </a:gs>
              </a:gsLst>
              <a:lin ang="3600000" scaled="0"/>
            </a:gradFill>
            <a:prstDash val="solid"/>
            <a:miter/>
          </a:ln>
          <a:effectLst>
            <a:outerShdw blurRad="177800" dist="127000" dir="5400000" algn="t" rotWithShape="0">
              <a:schemeClr val="accent2">
                <a:lumMod val="50000"/>
                <a:alpha val="30000"/>
              </a:schemeClr>
            </a:outerShdw>
          </a:effectLst>
        </p:spPr>
        <p:txBody>
          <a:bodyPr rot="0" spcFirstLastPara="0" vertOverflow="overflow" horzOverflow="overflow" vert="horz" wrap="square" lIns="182880" tIns="0" rIns="182880" bIns="45720" numCol="1" spcCol="0" rtlCol="0" fromWordArt="0" anchor="ctr" anchorCtr="0" forceAA="0" compatLnSpc="1">
            <a:prstTxWarp prst="textNoShape">
              <a:avLst/>
            </a:prstTxWarp>
            <a:noAutofit/>
          </a:bodyPr>
          <a:lstStyle/>
          <a:p>
            <a:pPr lvl="0">
              <a:spcAft>
                <a:spcPts val="1200"/>
              </a:spcAft>
            </a:pPr>
            <a:r>
              <a:rPr lang="en-US" sz="1300" b="1" dirty="0">
                <a:solidFill>
                  <a:srgbClr val="FFFFFF"/>
                </a:solidFill>
                <a:latin typeface="Century Gothic" panose="020B0502020202020204" pitchFamily="34" charset="0"/>
              </a:rPr>
              <a:t>Weaknesses</a:t>
            </a:r>
          </a:p>
          <a:p>
            <a:pPr marL="171450" lvl="0" indent="-171450">
              <a:spcAft>
                <a:spcPts val="600"/>
              </a:spcAft>
              <a:buClr>
                <a:srgbClr val="FFFFFF"/>
              </a:buClr>
              <a:buFont typeface="Wingdings 2" panose="05020102010507070707" pitchFamily="18" charset="2"/>
              <a:buChar char="Ï"/>
            </a:pPr>
            <a:r>
              <a:rPr lang="en-US" sz="800" dirty="0">
                <a:solidFill>
                  <a:srgbClr val="FFFFFF"/>
                </a:solidFill>
                <a:latin typeface="Century Gothic" panose="020B0502020202020204" pitchFamily="34" charset="0"/>
              </a:rPr>
              <a:t>One product business</a:t>
            </a:r>
          </a:p>
          <a:p>
            <a:pPr marL="171450" lvl="0" indent="-171450">
              <a:spcAft>
                <a:spcPts val="600"/>
              </a:spcAft>
              <a:buClr>
                <a:srgbClr val="FFFFFF"/>
              </a:buClr>
              <a:buFont typeface="Wingdings 2" panose="05020102010507070707" pitchFamily="18" charset="2"/>
              <a:buChar char="Ï"/>
            </a:pPr>
            <a:r>
              <a:rPr lang="en-US" sz="800" dirty="0">
                <a:solidFill>
                  <a:srgbClr val="FFFFFF"/>
                </a:solidFill>
                <a:latin typeface="Century Gothic" panose="020B0502020202020204" pitchFamily="34" charset="0"/>
              </a:rPr>
              <a:t>Cost of supplier increasing</a:t>
            </a:r>
          </a:p>
          <a:p>
            <a:pPr marL="171450" lvl="0" indent="-171450">
              <a:spcAft>
                <a:spcPts val="600"/>
              </a:spcAft>
              <a:buClr>
                <a:srgbClr val="FFFFFF"/>
              </a:buClr>
              <a:buFont typeface="Wingdings 2" panose="05020102010507070707" pitchFamily="18" charset="2"/>
              <a:buChar char="Ï"/>
            </a:pPr>
            <a:r>
              <a:rPr lang="en-US" sz="800" dirty="0">
                <a:solidFill>
                  <a:srgbClr val="FFFFFF"/>
                </a:solidFill>
                <a:latin typeface="Century Gothic" panose="020B0502020202020204" pitchFamily="34" charset="0"/>
              </a:rPr>
              <a:t>Reliance on one country</a:t>
            </a:r>
          </a:p>
        </p:txBody>
      </p:sp>
      <p:sp>
        <p:nvSpPr>
          <p:cNvPr id="90" name="TextBox 89">
            <a:extLst>
              <a:ext uri="{FF2B5EF4-FFF2-40B4-BE49-F238E27FC236}">
                <a16:creationId xmlns:a16="http://schemas.microsoft.com/office/drawing/2014/main" id="{83E42569-B395-4C2A-B366-A3AAE569C4A2}"/>
              </a:ext>
            </a:extLst>
          </p:cNvPr>
          <p:cNvSpPr txBox="1"/>
          <p:nvPr/>
        </p:nvSpPr>
        <p:spPr>
          <a:xfrm>
            <a:off x="1655829" y="1717023"/>
            <a:ext cx="2206053" cy="461665"/>
          </a:xfrm>
          <a:prstGeom prst="rect">
            <a:avLst/>
          </a:prstGeom>
          <a:noFill/>
        </p:spPr>
        <p:txBody>
          <a:bodyPr wrap="none" rtlCol="0">
            <a:spAutoFit/>
          </a:bodyPr>
          <a:lstStyle/>
          <a:p>
            <a:r>
              <a:rPr lang="en-US" sz="2400" b="1" dirty="0">
                <a:solidFill>
                  <a:schemeClr val="bg1">
                    <a:alpha val="80000"/>
                  </a:schemeClr>
                </a:solidFill>
                <a:latin typeface="Century Gothic" panose="020B0502020202020204" pitchFamily="34" charset="0"/>
              </a:rPr>
              <a:t>TOWS MATRIX</a:t>
            </a:r>
          </a:p>
        </p:txBody>
      </p:sp>
    </p:spTree>
    <p:extLst>
      <p:ext uri="{BB962C8B-B14F-4D97-AF65-F5344CB8AC3E}">
        <p14:creationId xmlns:p14="http://schemas.microsoft.com/office/powerpoint/2010/main" val="246069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wipe(left)">
                                      <p:cBhvr>
                                        <p:cTn id="7" dur="5000"/>
                                        <p:tgtEl>
                                          <p:spTgt spid="150"/>
                                        </p:tgtEl>
                                      </p:cBhvr>
                                    </p:animEffect>
                                  </p:childTnLst>
                                </p:cTn>
                              </p:par>
                              <p:par>
                                <p:cTn id="8" presetID="8" presetClass="emph" presetSubtype="0" repeatCount="indefinite" autoRev="1" fill="hold" nodeType="withEffect">
                                  <p:stCondLst>
                                    <p:cond delay="0"/>
                                  </p:stCondLst>
                                  <p:endCondLst>
                                    <p:cond evt="onNext" delay="0">
                                      <p:tgtEl>
                                        <p:sldTgt/>
                                      </p:tgtEl>
                                    </p:cond>
                                  </p:endCondLst>
                                  <p:childTnLst>
                                    <p:animRot by="900000">
                                      <p:cBhvr>
                                        <p:cTn id="9" dur="3000" fill="hold"/>
                                        <p:tgtEl>
                                          <p:spTgt spid="115"/>
                                        </p:tgtEl>
                                        <p:attrNameLst>
                                          <p:attrName>r</p:attrName>
                                        </p:attrNameLst>
                                      </p:cBhvr>
                                    </p:animRot>
                                  </p:childTnLst>
                                </p:cTn>
                              </p:par>
                              <p:par>
                                <p:cTn id="10" presetID="10" presetClass="entr" presetSubtype="0" fill="hold" grpId="0" nodeType="with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500"/>
                                        <p:tgtEl>
                                          <p:spTgt spid="30"/>
                                        </p:tgtEl>
                                      </p:cBhvr>
                                    </p:animEffect>
                                  </p:childTnLst>
                                </p:cTn>
                              </p:par>
                              <p:par>
                                <p:cTn id="13" presetID="0" presetClass="path" presetSubtype="0" decel="50000" fill="hold" grpId="1" nodeType="withEffect">
                                  <p:stCondLst>
                                    <p:cond delay="0"/>
                                  </p:stCondLst>
                                  <p:childTnLst>
                                    <p:animMotion origin="layout" path="M -6.25E-7 0.13912 L -6.25E-7 3.7037E-7 " pathEditMode="relative" rAng="0" ptsTypes="AA">
                                      <p:cBhvr>
                                        <p:cTn id="14" dur="2000" fill="hold"/>
                                        <p:tgtEl>
                                          <p:spTgt spid="30"/>
                                        </p:tgtEl>
                                        <p:attrNameLst>
                                          <p:attrName>ppt_x</p:attrName>
                                          <p:attrName>ppt_y</p:attrName>
                                        </p:attrNameLst>
                                      </p:cBhvr>
                                      <p:rCtr x="0" y="-8079"/>
                                    </p:animMotion>
                                  </p:childTnLst>
                                </p:cTn>
                              </p:par>
                              <p:par>
                                <p:cTn id="15" presetID="10"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500"/>
                                        <p:tgtEl>
                                          <p:spTgt spid="31"/>
                                        </p:tgtEl>
                                      </p:cBhvr>
                                    </p:animEffect>
                                  </p:childTnLst>
                                </p:cTn>
                              </p:par>
                              <p:par>
                                <p:cTn id="18" presetID="0" presetClass="path" presetSubtype="0" decel="50000" fill="hold" grpId="1" nodeType="withEffect">
                                  <p:stCondLst>
                                    <p:cond delay="0"/>
                                  </p:stCondLst>
                                  <p:childTnLst>
                                    <p:animMotion origin="layout" path="M -6.25E-7 -0.1169 L -6.25E-7 -1.85185E-6 " pathEditMode="relative" rAng="0" ptsTypes="AA">
                                      <p:cBhvr>
                                        <p:cTn id="19" dur="2000" fill="hold"/>
                                        <p:tgtEl>
                                          <p:spTgt spid="31"/>
                                        </p:tgtEl>
                                        <p:attrNameLst>
                                          <p:attrName>ppt_x</p:attrName>
                                          <p:attrName>ppt_y</p:attrName>
                                        </p:attrNameLst>
                                      </p:cBhvr>
                                      <p:rCtr x="0" y="5833"/>
                                    </p:animMotion>
                                  </p:childTnLst>
                                </p:cTn>
                              </p:par>
                              <p:par>
                                <p:cTn id="20" presetID="23" presetClass="entr" presetSubtype="16" fill="hold" nodeType="withEffect">
                                  <p:stCondLst>
                                    <p:cond delay="500"/>
                                  </p:stCondLst>
                                  <p:childTnLst>
                                    <p:set>
                                      <p:cBhvr>
                                        <p:cTn id="21" dur="1" fill="hold">
                                          <p:stCondLst>
                                            <p:cond delay="0"/>
                                          </p:stCondLst>
                                        </p:cTn>
                                        <p:tgtEl>
                                          <p:spTgt spid="2"/>
                                        </p:tgtEl>
                                        <p:attrNameLst>
                                          <p:attrName>style.visibility</p:attrName>
                                        </p:attrNameLst>
                                      </p:cBhvr>
                                      <p:to>
                                        <p:strVal val="visible"/>
                                      </p:to>
                                    </p:set>
                                    <p:anim calcmode="lin" valueType="num">
                                      <p:cBhvr>
                                        <p:cTn id="22" dur="1500" fill="hold"/>
                                        <p:tgtEl>
                                          <p:spTgt spid="2"/>
                                        </p:tgtEl>
                                        <p:attrNameLst>
                                          <p:attrName>ppt_w</p:attrName>
                                        </p:attrNameLst>
                                      </p:cBhvr>
                                      <p:tavLst>
                                        <p:tav tm="0">
                                          <p:val>
                                            <p:fltVal val="0"/>
                                          </p:val>
                                        </p:tav>
                                        <p:tav tm="100000">
                                          <p:val>
                                            <p:strVal val="#ppt_w"/>
                                          </p:val>
                                        </p:tav>
                                      </p:tavLst>
                                    </p:anim>
                                    <p:anim calcmode="lin" valueType="num">
                                      <p:cBhvr>
                                        <p:cTn id="23" dur="1500" fill="hold"/>
                                        <p:tgtEl>
                                          <p:spTgt spid="2"/>
                                        </p:tgtEl>
                                        <p:attrNameLst>
                                          <p:attrName>ppt_h</p:attrName>
                                        </p:attrNameLst>
                                      </p:cBhvr>
                                      <p:tavLst>
                                        <p:tav tm="0">
                                          <p:val>
                                            <p:fltVal val="0"/>
                                          </p:val>
                                        </p:tav>
                                        <p:tav tm="100000">
                                          <p:val>
                                            <p:strVal val="#ppt_h"/>
                                          </p:val>
                                        </p:tav>
                                      </p:tavLst>
                                    </p:anim>
                                  </p:childTnLst>
                                </p:cTn>
                              </p:par>
                              <p:par>
                                <p:cTn id="24" presetID="10" presetClass="entr" presetSubtype="0" fill="hold" grpId="0" nodeType="withEffect">
                                  <p:stCondLst>
                                    <p:cond delay="200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1500"/>
                                        <p:tgtEl>
                                          <p:spTgt spid="20"/>
                                        </p:tgtEl>
                                      </p:cBhvr>
                                    </p:animEffect>
                                  </p:childTnLst>
                                </p:cTn>
                              </p:par>
                              <p:par>
                                <p:cTn id="27" presetID="10" presetClass="entr" presetSubtype="0" fill="hold" grpId="0" nodeType="withEffect">
                                  <p:stCondLst>
                                    <p:cond delay="200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1500"/>
                                        <p:tgtEl>
                                          <p:spTgt spid="22"/>
                                        </p:tgtEl>
                                      </p:cBhvr>
                                    </p:animEffect>
                                  </p:childTnLst>
                                </p:cTn>
                              </p:par>
                              <p:par>
                                <p:cTn id="30" presetID="10" presetClass="entr" presetSubtype="0" fill="hold" grpId="0" nodeType="withEffect">
                                  <p:stCondLst>
                                    <p:cond delay="200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500"/>
                                        <p:tgtEl>
                                          <p:spTgt spid="25"/>
                                        </p:tgtEl>
                                      </p:cBhvr>
                                    </p:animEffect>
                                  </p:childTnLst>
                                </p:cTn>
                              </p:par>
                              <p:par>
                                <p:cTn id="33" presetID="10" presetClass="entr" presetSubtype="0" fill="hold" grpId="0" nodeType="withEffect">
                                  <p:stCondLst>
                                    <p:cond delay="200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500"/>
                                        <p:tgtEl>
                                          <p:spTgt spid="26"/>
                                        </p:tgtEl>
                                      </p:cBhvr>
                                    </p:animEffect>
                                  </p:childTnLst>
                                </p:cTn>
                              </p:par>
                              <p:par>
                                <p:cTn id="36" presetID="10" presetClass="entr" presetSubtype="0" fill="hold" grpId="0" nodeType="withEffect">
                                  <p:stCondLst>
                                    <p:cond delay="200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1500"/>
                                        <p:tgtEl>
                                          <p:spTgt spid="28"/>
                                        </p:tgtEl>
                                      </p:cBhvr>
                                    </p:animEffect>
                                  </p:childTnLst>
                                </p:cTn>
                              </p:par>
                              <p:par>
                                <p:cTn id="39" presetID="10" presetClass="entr" presetSubtype="0" fill="hold" grpId="0" nodeType="withEffect">
                                  <p:stCondLst>
                                    <p:cond delay="200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1500"/>
                                        <p:tgtEl>
                                          <p:spTgt spid="29"/>
                                        </p:tgtEl>
                                      </p:cBhvr>
                                    </p:animEffect>
                                  </p:childTnLst>
                                </p:cTn>
                              </p:par>
                              <p:par>
                                <p:cTn id="42" presetID="0" presetClass="path" presetSubtype="0" decel="50000" fill="hold" grpId="1" nodeType="withEffect">
                                  <p:stCondLst>
                                    <p:cond delay="2000"/>
                                  </p:stCondLst>
                                  <p:childTnLst>
                                    <p:animMotion origin="layout" path="M 0.13698 0.26204 L -3.33333E-6 -4.81481E-6 " pathEditMode="relative" rAng="0" ptsTypes="AA">
                                      <p:cBhvr>
                                        <p:cTn id="43" dur="3000" fill="hold"/>
                                        <p:tgtEl>
                                          <p:spTgt spid="20"/>
                                        </p:tgtEl>
                                        <p:attrNameLst>
                                          <p:attrName>ppt_x</p:attrName>
                                          <p:attrName>ppt_y</p:attrName>
                                        </p:attrNameLst>
                                      </p:cBhvr>
                                      <p:rCtr x="-7018" y="-13102"/>
                                    </p:animMotion>
                                  </p:childTnLst>
                                </p:cTn>
                              </p:par>
                              <p:par>
                                <p:cTn id="44" presetID="0" presetClass="path" presetSubtype="0" decel="50000" fill="hold" grpId="1" nodeType="withEffect">
                                  <p:stCondLst>
                                    <p:cond delay="2000"/>
                                  </p:stCondLst>
                                  <p:childTnLst>
                                    <p:animMotion origin="layout" path="M -0.13216 0.26204 L 3.125E-6 -4.81481E-6 " pathEditMode="relative" rAng="0" ptsTypes="AA">
                                      <p:cBhvr>
                                        <p:cTn id="45" dur="3000" fill="hold"/>
                                        <p:tgtEl>
                                          <p:spTgt spid="22"/>
                                        </p:tgtEl>
                                        <p:attrNameLst>
                                          <p:attrName>ppt_x</p:attrName>
                                          <p:attrName>ppt_y</p:attrName>
                                        </p:attrNameLst>
                                      </p:cBhvr>
                                      <p:rCtr x="6602" y="-13102"/>
                                    </p:animMotion>
                                  </p:childTnLst>
                                </p:cTn>
                              </p:par>
                              <p:par>
                                <p:cTn id="46" presetID="0" presetClass="path" presetSubtype="0" decel="50000" fill="hold" grpId="1" nodeType="withEffect">
                                  <p:stCondLst>
                                    <p:cond delay="2000"/>
                                  </p:stCondLst>
                                  <p:childTnLst>
                                    <p:animMotion origin="layout" path="M 0.13516 -3.33333E-6 L 1.25E-6 -3.33333E-6 " pathEditMode="relative" rAng="0" ptsTypes="AA">
                                      <p:cBhvr>
                                        <p:cTn id="47" dur="3000" fill="hold"/>
                                        <p:tgtEl>
                                          <p:spTgt spid="25"/>
                                        </p:tgtEl>
                                        <p:attrNameLst>
                                          <p:attrName>ppt_x</p:attrName>
                                          <p:attrName>ppt_y</p:attrName>
                                        </p:attrNameLst>
                                      </p:cBhvr>
                                      <p:rCtr x="-6758" y="0"/>
                                    </p:animMotion>
                                  </p:childTnLst>
                                </p:cTn>
                              </p:par>
                              <p:par>
                                <p:cTn id="48" presetID="0" presetClass="path" presetSubtype="0" decel="50000" fill="hold" grpId="1" nodeType="withEffect">
                                  <p:stCondLst>
                                    <p:cond delay="2000"/>
                                  </p:stCondLst>
                                  <p:childTnLst>
                                    <p:animMotion origin="layout" path="M -0.13242 -3.33333E-6 L 3.125E-6 -3.33333E-6 " pathEditMode="relative" rAng="0" ptsTypes="AA">
                                      <p:cBhvr>
                                        <p:cTn id="49" dur="3000" fill="hold"/>
                                        <p:tgtEl>
                                          <p:spTgt spid="26"/>
                                        </p:tgtEl>
                                        <p:attrNameLst>
                                          <p:attrName>ppt_x</p:attrName>
                                          <p:attrName>ppt_y</p:attrName>
                                        </p:attrNameLst>
                                      </p:cBhvr>
                                      <p:rCtr x="6615" y="0"/>
                                    </p:animMotion>
                                  </p:childTnLst>
                                </p:cTn>
                              </p:par>
                              <p:par>
                                <p:cTn id="50" presetID="0" presetClass="path" presetSubtype="0" decel="50000" fill="hold" grpId="1" nodeType="withEffect">
                                  <p:stCondLst>
                                    <p:cond delay="2000"/>
                                  </p:stCondLst>
                                  <p:childTnLst>
                                    <p:animMotion origin="layout" path="M 0.13698 -0.25602 L 2.08333E-7 -1.85185E-6 " pathEditMode="relative" rAng="0" ptsTypes="AA">
                                      <p:cBhvr>
                                        <p:cTn id="51" dur="3000" fill="hold"/>
                                        <p:tgtEl>
                                          <p:spTgt spid="28"/>
                                        </p:tgtEl>
                                        <p:attrNameLst>
                                          <p:attrName>ppt_x</p:attrName>
                                          <p:attrName>ppt_y</p:attrName>
                                        </p:attrNameLst>
                                      </p:cBhvr>
                                      <p:rCtr x="-6823" y="12801"/>
                                    </p:animMotion>
                                  </p:childTnLst>
                                </p:cTn>
                              </p:par>
                              <p:par>
                                <p:cTn id="52" presetID="0" presetClass="path" presetSubtype="0" decel="50000" fill="hold" grpId="1" nodeType="withEffect">
                                  <p:stCondLst>
                                    <p:cond delay="2000"/>
                                  </p:stCondLst>
                                  <p:childTnLst>
                                    <p:animMotion origin="layout" path="M -0.13229 -0.25602 L 3.125E-6 1.48148E-6 " pathEditMode="relative" rAng="0" ptsTypes="AA">
                                      <p:cBhvr>
                                        <p:cTn id="53" dur="3000" fill="hold"/>
                                        <p:tgtEl>
                                          <p:spTgt spid="29"/>
                                        </p:tgtEl>
                                        <p:attrNameLst>
                                          <p:attrName>ppt_x</p:attrName>
                                          <p:attrName>ppt_y</p:attrName>
                                        </p:attrNameLst>
                                      </p:cBhvr>
                                      <p:rCtr x="6615" y="12685"/>
                                    </p:animMotion>
                                  </p:childTnLst>
                                </p:cTn>
                              </p:par>
                              <p:par>
                                <p:cTn id="54" presetID="55" presetClass="entr" presetSubtype="0" fill="hold" nodeType="withEffect">
                                  <p:stCondLst>
                                    <p:cond delay="3500"/>
                                  </p:stCondLst>
                                  <p:childTnLst>
                                    <p:set>
                                      <p:cBhvr>
                                        <p:cTn id="55" dur="1" fill="hold">
                                          <p:stCondLst>
                                            <p:cond delay="0"/>
                                          </p:stCondLst>
                                        </p:cTn>
                                        <p:tgtEl>
                                          <p:spTgt spid="3"/>
                                        </p:tgtEl>
                                        <p:attrNameLst>
                                          <p:attrName>style.visibility</p:attrName>
                                        </p:attrNameLst>
                                      </p:cBhvr>
                                      <p:to>
                                        <p:strVal val="visible"/>
                                      </p:to>
                                    </p:set>
                                    <p:anim calcmode="lin" valueType="num">
                                      <p:cBhvr>
                                        <p:cTn id="56" dur="1500" fill="hold"/>
                                        <p:tgtEl>
                                          <p:spTgt spid="3"/>
                                        </p:tgtEl>
                                        <p:attrNameLst>
                                          <p:attrName>ppt_w</p:attrName>
                                        </p:attrNameLst>
                                      </p:cBhvr>
                                      <p:tavLst>
                                        <p:tav tm="0">
                                          <p:val>
                                            <p:strVal val="#ppt_w*0.70"/>
                                          </p:val>
                                        </p:tav>
                                        <p:tav tm="100000">
                                          <p:val>
                                            <p:strVal val="#ppt_w"/>
                                          </p:val>
                                        </p:tav>
                                      </p:tavLst>
                                    </p:anim>
                                    <p:anim calcmode="lin" valueType="num">
                                      <p:cBhvr>
                                        <p:cTn id="57" dur="1500" fill="hold"/>
                                        <p:tgtEl>
                                          <p:spTgt spid="3"/>
                                        </p:tgtEl>
                                        <p:attrNameLst>
                                          <p:attrName>ppt_h</p:attrName>
                                        </p:attrNameLst>
                                      </p:cBhvr>
                                      <p:tavLst>
                                        <p:tav tm="0">
                                          <p:val>
                                            <p:strVal val="#ppt_h"/>
                                          </p:val>
                                        </p:tav>
                                        <p:tav tm="100000">
                                          <p:val>
                                            <p:strVal val="#ppt_h"/>
                                          </p:val>
                                        </p:tav>
                                      </p:tavLst>
                                    </p:anim>
                                    <p:animEffect transition="in" filter="fade">
                                      <p:cBhvr>
                                        <p:cTn id="58" dur="1500"/>
                                        <p:tgtEl>
                                          <p:spTgt spid="3"/>
                                        </p:tgtEl>
                                      </p:cBhvr>
                                    </p:animEffect>
                                  </p:childTnLst>
                                </p:cTn>
                              </p:par>
                              <p:par>
                                <p:cTn id="59" presetID="12" presetClass="entr" presetSubtype="8" fill="hold" nodeType="withEffect">
                                  <p:stCondLst>
                                    <p:cond delay="4000"/>
                                  </p:stCondLst>
                                  <p:childTnLst>
                                    <p:set>
                                      <p:cBhvr>
                                        <p:cTn id="60" dur="1" fill="hold">
                                          <p:stCondLst>
                                            <p:cond delay="0"/>
                                          </p:stCondLst>
                                        </p:cTn>
                                        <p:tgtEl>
                                          <p:spTgt spid="77"/>
                                        </p:tgtEl>
                                        <p:attrNameLst>
                                          <p:attrName>style.visibility</p:attrName>
                                        </p:attrNameLst>
                                      </p:cBhvr>
                                      <p:to>
                                        <p:strVal val="visible"/>
                                      </p:to>
                                    </p:set>
                                    <p:anim calcmode="lin" valueType="num">
                                      <p:cBhvr additive="base">
                                        <p:cTn id="61" dur="1000"/>
                                        <p:tgtEl>
                                          <p:spTgt spid="77"/>
                                        </p:tgtEl>
                                        <p:attrNameLst>
                                          <p:attrName>ppt_x</p:attrName>
                                        </p:attrNameLst>
                                      </p:cBhvr>
                                      <p:tavLst>
                                        <p:tav tm="0">
                                          <p:val>
                                            <p:strVal val="#ppt_x-#ppt_w*1.125000"/>
                                          </p:val>
                                        </p:tav>
                                        <p:tav tm="100000">
                                          <p:val>
                                            <p:strVal val="#ppt_x"/>
                                          </p:val>
                                        </p:tav>
                                      </p:tavLst>
                                    </p:anim>
                                    <p:animEffect transition="in" filter="wipe(right)">
                                      <p:cBhvr>
                                        <p:cTn id="62" dur="1000"/>
                                        <p:tgtEl>
                                          <p:spTgt spid="77"/>
                                        </p:tgtEl>
                                      </p:cBhvr>
                                    </p:animEffect>
                                  </p:childTnLst>
                                </p:cTn>
                              </p:par>
                              <p:par>
                                <p:cTn id="63" presetID="12" presetClass="entr" presetSubtype="8" fill="hold" nodeType="withEffect">
                                  <p:stCondLst>
                                    <p:cond delay="4000"/>
                                  </p:stCondLst>
                                  <p:childTnLst>
                                    <p:set>
                                      <p:cBhvr>
                                        <p:cTn id="64" dur="1" fill="hold">
                                          <p:stCondLst>
                                            <p:cond delay="0"/>
                                          </p:stCondLst>
                                        </p:cTn>
                                        <p:tgtEl>
                                          <p:spTgt spid="80"/>
                                        </p:tgtEl>
                                        <p:attrNameLst>
                                          <p:attrName>style.visibility</p:attrName>
                                        </p:attrNameLst>
                                      </p:cBhvr>
                                      <p:to>
                                        <p:strVal val="visible"/>
                                      </p:to>
                                    </p:set>
                                    <p:anim calcmode="lin" valueType="num">
                                      <p:cBhvr additive="base">
                                        <p:cTn id="65" dur="1000"/>
                                        <p:tgtEl>
                                          <p:spTgt spid="80"/>
                                        </p:tgtEl>
                                        <p:attrNameLst>
                                          <p:attrName>ppt_x</p:attrName>
                                        </p:attrNameLst>
                                      </p:cBhvr>
                                      <p:tavLst>
                                        <p:tav tm="0">
                                          <p:val>
                                            <p:strVal val="#ppt_x-#ppt_w*1.125000"/>
                                          </p:val>
                                        </p:tav>
                                        <p:tav tm="100000">
                                          <p:val>
                                            <p:strVal val="#ppt_x"/>
                                          </p:val>
                                        </p:tav>
                                      </p:tavLst>
                                    </p:anim>
                                    <p:animEffect transition="in" filter="wipe(right)">
                                      <p:cBhvr>
                                        <p:cTn id="66" dur="1000"/>
                                        <p:tgtEl>
                                          <p:spTgt spid="80"/>
                                        </p:tgtEl>
                                      </p:cBhvr>
                                    </p:animEffect>
                                  </p:childTnLst>
                                </p:cTn>
                              </p:par>
                              <p:par>
                                <p:cTn id="67" presetID="12" presetClass="entr" presetSubtype="8" fill="hold" nodeType="withEffect">
                                  <p:stCondLst>
                                    <p:cond delay="4000"/>
                                  </p:stCondLst>
                                  <p:childTnLst>
                                    <p:set>
                                      <p:cBhvr>
                                        <p:cTn id="68" dur="1" fill="hold">
                                          <p:stCondLst>
                                            <p:cond delay="0"/>
                                          </p:stCondLst>
                                        </p:cTn>
                                        <p:tgtEl>
                                          <p:spTgt spid="86"/>
                                        </p:tgtEl>
                                        <p:attrNameLst>
                                          <p:attrName>style.visibility</p:attrName>
                                        </p:attrNameLst>
                                      </p:cBhvr>
                                      <p:to>
                                        <p:strVal val="visible"/>
                                      </p:to>
                                    </p:set>
                                    <p:anim calcmode="lin" valueType="num">
                                      <p:cBhvr additive="base">
                                        <p:cTn id="69" dur="1000"/>
                                        <p:tgtEl>
                                          <p:spTgt spid="86"/>
                                        </p:tgtEl>
                                        <p:attrNameLst>
                                          <p:attrName>ppt_x</p:attrName>
                                        </p:attrNameLst>
                                      </p:cBhvr>
                                      <p:tavLst>
                                        <p:tav tm="0">
                                          <p:val>
                                            <p:strVal val="#ppt_x-#ppt_w*1.125000"/>
                                          </p:val>
                                        </p:tav>
                                        <p:tav tm="100000">
                                          <p:val>
                                            <p:strVal val="#ppt_x"/>
                                          </p:val>
                                        </p:tav>
                                      </p:tavLst>
                                    </p:anim>
                                    <p:animEffect transition="in" filter="wipe(right)">
                                      <p:cBhvr>
                                        <p:cTn id="70" dur="1000"/>
                                        <p:tgtEl>
                                          <p:spTgt spid="86"/>
                                        </p:tgtEl>
                                      </p:cBhvr>
                                    </p:animEffect>
                                  </p:childTnLst>
                                </p:cTn>
                              </p:par>
                              <p:par>
                                <p:cTn id="71" presetID="12" presetClass="entr" presetSubtype="8" fill="hold" nodeType="withEffect">
                                  <p:stCondLst>
                                    <p:cond delay="4000"/>
                                  </p:stCondLst>
                                  <p:childTnLst>
                                    <p:set>
                                      <p:cBhvr>
                                        <p:cTn id="72" dur="1" fill="hold">
                                          <p:stCondLst>
                                            <p:cond delay="0"/>
                                          </p:stCondLst>
                                        </p:cTn>
                                        <p:tgtEl>
                                          <p:spTgt spid="83"/>
                                        </p:tgtEl>
                                        <p:attrNameLst>
                                          <p:attrName>style.visibility</p:attrName>
                                        </p:attrNameLst>
                                      </p:cBhvr>
                                      <p:to>
                                        <p:strVal val="visible"/>
                                      </p:to>
                                    </p:set>
                                    <p:anim calcmode="lin" valueType="num">
                                      <p:cBhvr additive="base">
                                        <p:cTn id="73" dur="1000"/>
                                        <p:tgtEl>
                                          <p:spTgt spid="83"/>
                                        </p:tgtEl>
                                        <p:attrNameLst>
                                          <p:attrName>ppt_x</p:attrName>
                                        </p:attrNameLst>
                                      </p:cBhvr>
                                      <p:tavLst>
                                        <p:tav tm="0">
                                          <p:val>
                                            <p:strVal val="#ppt_x-#ppt_w*1.125000"/>
                                          </p:val>
                                        </p:tav>
                                        <p:tav tm="100000">
                                          <p:val>
                                            <p:strVal val="#ppt_x"/>
                                          </p:val>
                                        </p:tav>
                                      </p:tavLst>
                                    </p:anim>
                                    <p:animEffect transition="in" filter="wipe(right)">
                                      <p:cBhvr>
                                        <p:cTn id="74" dur="1000"/>
                                        <p:tgtEl>
                                          <p:spTgt spid="83"/>
                                        </p:tgtEl>
                                      </p:cBhvr>
                                    </p:animEffect>
                                  </p:childTnLst>
                                </p:cTn>
                              </p:par>
                              <p:par>
                                <p:cTn id="75" presetID="12" presetClass="entr" presetSubtype="1" fill="hold" nodeType="withEffect">
                                  <p:stCondLst>
                                    <p:cond delay="4000"/>
                                  </p:stCondLst>
                                  <p:childTnLst>
                                    <p:set>
                                      <p:cBhvr>
                                        <p:cTn id="76" dur="1" fill="hold">
                                          <p:stCondLst>
                                            <p:cond delay="0"/>
                                          </p:stCondLst>
                                        </p:cTn>
                                        <p:tgtEl>
                                          <p:spTgt spid="7171"/>
                                        </p:tgtEl>
                                        <p:attrNameLst>
                                          <p:attrName>style.visibility</p:attrName>
                                        </p:attrNameLst>
                                      </p:cBhvr>
                                      <p:to>
                                        <p:strVal val="visible"/>
                                      </p:to>
                                    </p:set>
                                    <p:anim calcmode="lin" valueType="num">
                                      <p:cBhvr additive="base">
                                        <p:cTn id="77" dur="1000"/>
                                        <p:tgtEl>
                                          <p:spTgt spid="7171"/>
                                        </p:tgtEl>
                                        <p:attrNameLst>
                                          <p:attrName>ppt_y</p:attrName>
                                        </p:attrNameLst>
                                      </p:cBhvr>
                                      <p:tavLst>
                                        <p:tav tm="0">
                                          <p:val>
                                            <p:strVal val="#ppt_y-#ppt_h*1.125000"/>
                                          </p:val>
                                        </p:tav>
                                        <p:tav tm="100000">
                                          <p:val>
                                            <p:strVal val="#ppt_y"/>
                                          </p:val>
                                        </p:tav>
                                      </p:tavLst>
                                    </p:anim>
                                    <p:animEffect transition="in" filter="wipe(down)">
                                      <p:cBhvr>
                                        <p:cTn id="78" dur="1000"/>
                                        <p:tgtEl>
                                          <p:spTgt spid="7171"/>
                                        </p:tgtEl>
                                      </p:cBhvr>
                                    </p:animEffect>
                                  </p:childTnLst>
                                </p:cTn>
                              </p:par>
                              <p:par>
                                <p:cTn id="79" presetID="12" presetClass="entr" presetSubtype="1" fill="hold" nodeType="withEffect">
                                  <p:stCondLst>
                                    <p:cond delay="4000"/>
                                  </p:stCondLst>
                                  <p:childTnLst>
                                    <p:set>
                                      <p:cBhvr>
                                        <p:cTn id="80" dur="1" fill="hold">
                                          <p:stCondLst>
                                            <p:cond delay="0"/>
                                          </p:stCondLst>
                                        </p:cTn>
                                        <p:tgtEl>
                                          <p:spTgt spid="68"/>
                                        </p:tgtEl>
                                        <p:attrNameLst>
                                          <p:attrName>style.visibility</p:attrName>
                                        </p:attrNameLst>
                                      </p:cBhvr>
                                      <p:to>
                                        <p:strVal val="visible"/>
                                      </p:to>
                                    </p:set>
                                    <p:anim calcmode="lin" valueType="num">
                                      <p:cBhvr additive="base">
                                        <p:cTn id="81" dur="1000"/>
                                        <p:tgtEl>
                                          <p:spTgt spid="68"/>
                                        </p:tgtEl>
                                        <p:attrNameLst>
                                          <p:attrName>ppt_y</p:attrName>
                                        </p:attrNameLst>
                                      </p:cBhvr>
                                      <p:tavLst>
                                        <p:tav tm="0">
                                          <p:val>
                                            <p:strVal val="#ppt_y-#ppt_h*1.125000"/>
                                          </p:val>
                                        </p:tav>
                                        <p:tav tm="100000">
                                          <p:val>
                                            <p:strVal val="#ppt_y"/>
                                          </p:val>
                                        </p:tav>
                                      </p:tavLst>
                                    </p:anim>
                                    <p:animEffect transition="in" filter="wipe(down)">
                                      <p:cBhvr>
                                        <p:cTn id="82" dur="1000"/>
                                        <p:tgtEl>
                                          <p:spTgt spid="68"/>
                                        </p:tgtEl>
                                      </p:cBhvr>
                                    </p:animEffect>
                                  </p:childTnLst>
                                </p:cTn>
                              </p:par>
                              <p:par>
                                <p:cTn id="83" presetID="12" presetClass="entr" presetSubtype="1" fill="hold" nodeType="withEffect">
                                  <p:stCondLst>
                                    <p:cond delay="4000"/>
                                  </p:stCondLst>
                                  <p:childTnLst>
                                    <p:set>
                                      <p:cBhvr>
                                        <p:cTn id="84" dur="1" fill="hold">
                                          <p:stCondLst>
                                            <p:cond delay="0"/>
                                          </p:stCondLst>
                                        </p:cTn>
                                        <p:tgtEl>
                                          <p:spTgt spid="74"/>
                                        </p:tgtEl>
                                        <p:attrNameLst>
                                          <p:attrName>style.visibility</p:attrName>
                                        </p:attrNameLst>
                                      </p:cBhvr>
                                      <p:to>
                                        <p:strVal val="visible"/>
                                      </p:to>
                                    </p:set>
                                    <p:anim calcmode="lin" valueType="num">
                                      <p:cBhvr additive="base">
                                        <p:cTn id="85" dur="1000"/>
                                        <p:tgtEl>
                                          <p:spTgt spid="74"/>
                                        </p:tgtEl>
                                        <p:attrNameLst>
                                          <p:attrName>ppt_y</p:attrName>
                                        </p:attrNameLst>
                                      </p:cBhvr>
                                      <p:tavLst>
                                        <p:tav tm="0">
                                          <p:val>
                                            <p:strVal val="#ppt_y-#ppt_h*1.125000"/>
                                          </p:val>
                                        </p:tav>
                                        <p:tav tm="100000">
                                          <p:val>
                                            <p:strVal val="#ppt_y"/>
                                          </p:val>
                                        </p:tav>
                                      </p:tavLst>
                                    </p:anim>
                                    <p:animEffect transition="in" filter="wipe(down)">
                                      <p:cBhvr>
                                        <p:cTn id="86" dur="1000"/>
                                        <p:tgtEl>
                                          <p:spTgt spid="74"/>
                                        </p:tgtEl>
                                      </p:cBhvr>
                                    </p:animEffect>
                                  </p:childTnLst>
                                </p:cTn>
                              </p:par>
                              <p:par>
                                <p:cTn id="87" presetID="12" presetClass="entr" presetSubtype="1" fill="hold" nodeType="withEffect">
                                  <p:stCondLst>
                                    <p:cond delay="4000"/>
                                  </p:stCondLst>
                                  <p:childTnLst>
                                    <p:set>
                                      <p:cBhvr>
                                        <p:cTn id="88" dur="1" fill="hold">
                                          <p:stCondLst>
                                            <p:cond delay="0"/>
                                          </p:stCondLst>
                                        </p:cTn>
                                        <p:tgtEl>
                                          <p:spTgt spid="71"/>
                                        </p:tgtEl>
                                        <p:attrNameLst>
                                          <p:attrName>style.visibility</p:attrName>
                                        </p:attrNameLst>
                                      </p:cBhvr>
                                      <p:to>
                                        <p:strVal val="visible"/>
                                      </p:to>
                                    </p:set>
                                    <p:anim calcmode="lin" valueType="num">
                                      <p:cBhvr additive="base">
                                        <p:cTn id="89" dur="1000"/>
                                        <p:tgtEl>
                                          <p:spTgt spid="71"/>
                                        </p:tgtEl>
                                        <p:attrNameLst>
                                          <p:attrName>ppt_y</p:attrName>
                                        </p:attrNameLst>
                                      </p:cBhvr>
                                      <p:tavLst>
                                        <p:tav tm="0">
                                          <p:val>
                                            <p:strVal val="#ppt_y-#ppt_h*1.125000"/>
                                          </p:val>
                                        </p:tav>
                                        <p:tav tm="100000">
                                          <p:val>
                                            <p:strVal val="#ppt_y"/>
                                          </p:val>
                                        </p:tav>
                                      </p:tavLst>
                                    </p:anim>
                                    <p:animEffect transition="in" filter="wipe(down)">
                                      <p:cBhvr>
                                        <p:cTn id="90"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0" grpId="1" animBg="1"/>
      <p:bldP spid="25" grpId="0" animBg="1"/>
      <p:bldP spid="25" grpId="1" animBg="1"/>
      <p:bldP spid="28" grpId="0" animBg="1"/>
      <p:bldP spid="28" grpId="1" animBg="1"/>
      <p:bldP spid="22" grpId="0" animBg="1"/>
      <p:bldP spid="22" grpId="1" animBg="1"/>
      <p:bldP spid="26" grpId="0" animBg="1"/>
      <p:bldP spid="26" grpId="1" animBg="1"/>
      <p:bldP spid="29" grpId="0" animBg="1"/>
      <p:bldP spid="29" grpId="1" animBg="1"/>
      <p:bldP spid="30" grpId="0" animBg="1"/>
      <p:bldP spid="30" grpId="1" animBg="1"/>
      <p:bldP spid="31" grpId="0" animBg="1"/>
      <p:bldP spid="31"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SKbXYDG2j0KIN.WL6B8JMQ"/>
</p:tagLst>
</file>

<file path=ppt/theme/theme1.xml><?xml version="1.0" encoding="utf-8"?>
<a:theme xmlns:a="http://schemas.openxmlformats.org/drawingml/2006/main" name="Office Theme">
  <a:themeElements>
    <a:clrScheme name="Custom 26">
      <a:dk1>
        <a:srgbClr val="000000"/>
      </a:dk1>
      <a:lt1>
        <a:srgbClr val="FFFFFF"/>
      </a:lt1>
      <a:dk2>
        <a:srgbClr val="44546A"/>
      </a:dk2>
      <a:lt2>
        <a:srgbClr val="E7E6E6"/>
      </a:lt2>
      <a:accent1>
        <a:srgbClr val="047B9F"/>
      </a:accent1>
      <a:accent2>
        <a:srgbClr val="1E6DF2"/>
      </a:accent2>
      <a:accent3>
        <a:srgbClr val="A5A5A5"/>
      </a:accent3>
      <a:accent4>
        <a:srgbClr val="00C1BC"/>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yberspace 1">
      <a:dk1>
        <a:sysClr val="windowText" lastClr="000000"/>
      </a:dk1>
      <a:lt1>
        <a:sysClr val="window" lastClr="FFFFFF"/>
      </a:lt1>
      <a:dk2>
        <a:srgbClr val="2D3847"/>
      </a:dk2>
      <a:lt2>
        <a:srgbClr val="E7E6E6"/>
      </a:lt2>
      <a:accent1>
        <a:srgbClr val="15579D"/>
      </a:accent1>
      <a:accent2>
        <a:srgbClr val="25C1FF"/>
      </a:accent2>
      <a:accent3>
        <a:srgbClr val="00B0D3"/>
      </a:accent3>
      <a:accent4>
        <a:srgbClr val="45B653"/>
      </a:accent4>
      <a:accent5>
        <a:srgbClr val="21C0D7"/>
      </a:accent5>
      <a:accent6>
        <a:srgbClr val="55D4FA"/>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Risk Management">
      <a:dk1>
        <a:srgbClr val="282B37"/>
      </a:dk1>
      <a:lt1>
        <a:srgbClr val="FFFFFF"/>
      </a:lt1>
      <a:dk2>
        <a:srgbClr val="282C38"/>
      </a:dk2>
      <a:lt2>
        <a:srgbClr val="FAFBFF"/>
      </a:lt2>
      <a:accent1>
        <a:srgbClr val="1EC3FF"/>
      </a:accent1>
      <a:accent2>
        <a:srgbClr val="6E66FF"/>
      </a:accent2>
      <a:accent3>
        <a:srgbClr val="AEAEAE"/>
      </a:accent3>
      <a:accent4>
        <a:srgbClr val="A0A0A0"/>
      </a:accent4>
      <a:accent5>
        <a:srgbClr val="999999"/>
      </a:accent5>
      <a:accent6>
        <a:srgbClr val="858585"/>
      </a:accent6>
      <a:hlink>
        <a:srgbClr val="F49100"/>
      </a:hlink>
      <a:folHlink>
        <a:srgbClr val="85DFD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7404</TotalTime>
  <Words>3356</Words>
  <Application>Microsoft Macintosh PowerPoint</Application>
  <PresentationFormat>Widescreen</PresentationFormat>
  <Paragraphs>843</Paragraphs>
  <Slides>29</Slides>
  <Notes>21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29</vt:i4>
      </vt:variant>
    </vt:vector>
  </HeadingPairs>
  <TitlesOfParts>
    <vt:vector size="41" baseType="lpstr">
      <vt:lpstr>Arial</vt:lpstr>
      <vt:lpstr>Calibri</vt:lpstr>
      <vt:lpstr>Calibri Light</vt:lpstr>
      <vt:lpstr>Cambria Math</vt:lpstr>
      <vt:lpstr>Century Gothic</vt:lpstr>
      <vt:lpstr>Segoe UI Symbol</vt:lpstr>
      <vt:lpstr>Verdana</vt:lpstr>
      <vt:lpstr>Wingdings 2</vt:lpstr>
      <vt:lpstr>Wingdings 3</vt: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At each level of the income statement, there exists opportunities for a firm to make cost reduction improvements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You Exec (https://youexec.com/resources)</Manager>
  <Company>You Exec (https://youexec.com/resources)</Company>
  <LinksUpToDate>false</LinksUpToDate>
  <SharedDoc>false</SharedDoc>
  <HyperlinkBase>You Exec (https://youexec.com/resources)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Cost Optimization</dc:title>
  <dc:subject>Cost Optimization</dc:subject>
  <dc:creator>You Exec (https://youexec.com/resources)</dc:creator>
  <cp:keywords>You Exec (https://youexec.com/resources)</cp:keywords>
  <dc:description>You Exec (https://youexec.com/resources)</dc:description>
  <cp:lastModifiedBy>Microsoft Office User</cp:lastModifiedBy>
  <cp:revision>1640</cp:revision>
  <dcterms:created xsi:type="dcterms:W3CDTF">2022-02-04T19:11:47Z</dcterms:created>
  <dcterms:modified xsi:type="dcterms:W3CDTF">2022-02-24T22:13:34Z</dcterms:modified>
  <cp:category>You Exec (https://youexec.com/resources)</cp:category>
</cp:coreProperties>
</file>

<file path=docProps/thumbnail.jpeg>
</file>